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6" r:id="rId3"/>
    <p:sldId id="258" r:id="rId4"/>
    <p:sldId id="328" r:id="rId5"/>
    <p:sldId id="322" r:id="rId6"/>
    <p:sldId id="864" r:id="rId7"/>
    <p:sldId id="865" r:id="rId8"/>
    <p:sldId id="866" r:id="rId9"/>
    <p:sldId id="863" r:id="rId10"/>
    <p:sldId id="314" r:id="rId11"/>
    <p:sldId id="566" r:id="rId12"/>
    <p:sldId id="567" r:id="rId13"/>
    <p:sldId id="389" r:id="rId14"/>
    <p:sldId id="487" r:id="rId15"/>
    <p:sldId id="568" r:id="rId16"/>
    <p:sldId id="569" r:id="rId17"/>
    <p:sldId id="570" r:id="rId18"/>
    <p:sldId id="571" r:id="rId19"/>
    <p:sldId id="572" r:id="rId20"/>
    <p:sldId id="575" r:id="rId21"/>
    <p:sldId id="576" r:id="rId22"/>
    <p:sldId id="577" r:id="rId23"/>
    <p:sldId id="578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  <p:sldId id="493" r:id="rId37"/>
    <p:sldId id="495" r:id="rId38"/>
    <p:sldId id="594" r:id="rId39"/>
    <p:sldId id="499" r:id="rId40"/>
    <p:sldId id="498" r:id="rId41"/>
    <p:sldId id="862" r:id="rId42"/>
    <p:sldId id="593" r:id="rId43"/>
    <p:sldId id="500" r:id="rId44"/>
    <p:sldId id="501" r:id="rId45"/>
    <p:sldId id="544" r:id="rId46"/>
    <p:sldId id="545" r:id="rId47"/>
    <p:sldId id="546" r:id="rId48"/>
    <p:sldId id="843" r:id="rId49"/>
    <p:sldId id="317" r:id="rId50"/>
    <p:sldId id="31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FFFFFF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86284" autoAdjust="0"/>
  </p:normalViewPr>
  <p:slideViewPr>
    <p:cSldViewPr snapToGrid="0">
      <p:cViewPr varScale="1">
        <p:scale>
          <a:sx n="111" d="100"/>
          <a:sy n="111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DE40-68BA-4164-922C-95B38CFF8A1D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AB92-A435-4CED-AFDE-AD937B5C1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4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4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5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0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0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FDC7-53FE-416C-B833-F9DBCE79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0C449-BFB2-4EE3-8C6C-A5335D13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97E7-0188-410C-8E6D-6A5FB52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F3EB-5228-4AD1-B4C4-984C0BB0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121B-F66D-4C0C-A75E-2DFC7F8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189F-53C2-4ABA-9BFB-E7B4DDCA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B7B20-5BAE-4A02-A5CC-330D60D32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9BA0-FCC9-4F2E-B3A9-2A87CD36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DE5F-B937-4717-8F77-477C2A8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51BC-A1DA-4D93-B2DA-681B64C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1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B553C-85FC-4862-A492-B71537379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61E8B-C602-479F-9CE2-B1B3EFEF2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5407-B900-4B16-8EA3-D90704BE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5D90-94B2-4AFD-A744-35FAD236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9BB1-7BC0-4A00-80D5-C791A1D6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2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47A1-CA55-40C9-A22F-D6E1295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DD82-23D3-46C0-A328-600B09C3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19CE-BB0D-415C-AC1B-EBFB4627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DAB8-B1DB-47B3-9E30-65095A3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5DC1-E101-4139-9C25-65CEDC27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35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BF0-78BC-412D-ABA4-CE29DB36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9C2F-6723-474E-891D-308CCCB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878E-9A80-4CC4-B03C-94C9C3F1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92DC-DEAD-44C6-A393-1645B77D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657-CECE-44D5-9A2E-A55350FF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07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E12F-1E79-4263-B4D5-4B65206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1E35-9A6E-4F9D-90BF-3D72E432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6858A-FDE5-41E9-B46F-25CA8ABC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C5CD-928B-43B3-87BA-43A150D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D6C4-3DA9-4E2F-A359-12D4399B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C753F-323A-4A55-AE42-68C6FECC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18BE-062A-418D-9888-ED9DD87A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AD3-3ADD-410E-8EDC-A6A3FCEA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59A4-B047-4945-A1D8-D9C7FF59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2CF5C-46C3-4C9B-988B-A9E7F2CB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2753-26E3-40AD-8F31-B8320CD1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8D8E-317A-4619-872E-CD23D26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15E81-B52E-432E-8C36-AACF9B3F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65224-01CF-446E-A268-A56B7A49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7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07E6-03D8-41F4-B9B5-3ACD6B8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6C0C3-26A5-4487-B43C-45A08BD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F844C-3CD8-45A0-8C7E-054967C0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CE13-C608-4418-A623-EFDC2370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4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73BE-61DE-4581-A4B1-30F96665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699A0-BE13-410E-86F3-1D00ACF8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A42E-CC63-4BD1-8A22-D40BB39B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7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0345-EB20-4A68-8302-A59D23E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7978-9510-40F8-AA04-D610D55F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2911F-E235-4DA9-9A1F-FB2C483C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3BE7-0005-43C7-BDB9-A7CF029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18E3-FA5E-4662-8936-1D1CEFF5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FB676-D72A-471E-BFE0-75C8DC97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5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6F4F-8F8B-4289-B69B-86B547C2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B6382-45C1-425A-BF0E-617376DA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DFB85-36D4-4A3C-8E8C-B28692C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98BB-D9D8-41D3-B341-532DB8D2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21F3-AB24-4011-8200-4FBE9C5D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CC1B-CD48-4A05-B299-E07BA4CF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5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466D4-1982-404E-85C4-0BC772A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B876-1B20-4A48-8696-28293850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C58-BA45-4334-9B3E-72ECEA46D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4BDB-2351-4FF4-AED9-BAB48932719C}" type="datetimeFigureOut">
              <a:rPr lang="en-CA" smtClean="0"/>
              <a:t>2019-11-12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128C-C483-4950-9461-E4471209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345B-DB9A-42A1-A253-31291ED5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7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B4E59-EE40-4F54-B8EC-6D7D9C8C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6" y="663423"/>
            <a:ext cx="4794667" cy="55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740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Play-DOH</a:t>
            </a:r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4622F-1DEC-4847-A2AB-2375E193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8476"/>
            <a:ext cx="10515600" cy="23109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/>
              <a:t>Out of </a:t>
            </a:r>
            <a:r>
              <a:rPr lang="en-US" sz="3200" dirty="0" err="1"/>
              <a:t>Play-DOH</a:t>
            </a:r>
            <a:r>
              <a:rPr lang="en-US" sz="3200" dirty="0"/>
              <a:t>, construct a model of a myofilament, containing both thin and thick myofilaments. Use your notes from Prof. </a:t>
            </a:r>
            <a:r>
              <a:rPr lang="en-US" sz="3200" dirty="0" err="1"/>
              <a:t>Stavraky’s</a:t>
            </a:r>
            <a:r>
              <a:rPr lang="en-US" sz="3200" dirty="0"/>
              <a:t> first muscle lecture and your workbook to reconstruct a 3D version of these filaments and show how the two can bind to each other. Place your model on a piece of paper and indicate with labels the different structures (</a:t>
            </a:r>
            <a:r>
              <a:rPr lang="en-US" sz="3200" dirty="0" err="1"/>
              <a:t>ie</a:t>
            </a:r>
            <a:r>
              <a:rPr lang="en-US" sz="3200" dirty="0"/>
              <a:t>. Troponin, G-actin, ATP binding site etc.). Take a picture and upload.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EACB6-A477-4FE3-8525-01B0F66D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041" y="3429000"/>
            <a:ext cx="2213915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740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8C088-4C19-4CB6-B86D-8F41A3190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" b="8159"/>
          <a:stretch/>
        </p:blipFill>
        <p:spPr>
          <a:xfrm>
            <a:off x="4055051" y="1041252"/>
            <a:ext cx="4081896" cy="49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Learning Catalytic Question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Midterm Question Take-up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Q11: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a weaker mechanical stimulus, which of the following statements best describes the effect of a stronger mechanical stimulus on a mechanoreceptor?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the neuron gets more hyperpolarized</a:t>
            </a:r>
          </a:p>
          <a:p>
            <a:pPr marL="514350" indent="-514350">
              <a:buAutoNum type="alphaUcParenR"/>
            </a:pPr>
            <a:r>
              <a:rPr lang="en-US" dirty="0"/>
              <a:t>the amplitude of action potentials increases</a:t>
            </a:r>
          </a:p>
          <a:p>
            <a:pPr marL="514350" indent="-514350">
              <a:buAutoNum type="alphaUcParenR"/>
            </a:pPr>
            <a:r>
              <a:rPr lang="en-US" dirty="0"/>
              <a:t>more neurotransmitter is released</a:t>
            </a:r>
          </a:p>
          <a:p>
            <a:pPr marL="514350" indent="-514350">
              <a:buAutoNum type="alphaUcParenR"/>
            </a:pPr>
            <a:r>
              <a:rPr lang="en-US" dirty="0"/>
              <a:t>the velocity of action potentials increases</a:t>
            </a:r>
          </a:p>
        </p:txBody>
      </p:sp>
    </p:spTree>
    <p:extLst>
      <p:ext uri="{BB962C8B-B14F-4D97-AF65-F5344CB8AC3E}">
        <p14:creationId xmlns:p14="http://schemas.microsoft.com/office/powerpoint/2010/main" val="69901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Q11: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a weaker mechanical stimulus, which of the following statements best describes the effect of a stronger mechanical stimulus on a mechanoreceptor?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the neuron gets more hyperpolarized</a:t>
            </a:r>
          </a:p>
          <a:p>
            <a:pPr marL="514350" indent="-514350">
              <a:buAutoNum type="alphaUcParenR"/>
            </a:pPr>
            <a:r>
              <a:rPr lang="en-US" dirty="0"/>
              <a:t>the amplitude of action potentials increases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more neurotransmitter is released</a:t>
            </a:r>
          </a:p>
          <a:p>
            <a:pPr marL="514350" indent="-514350">
              <a:buAutoNum type="alphaUcParenR"/>
            </a:pPr>
            <a:r>
              <a:rPr lang="en-US" dirty="0"/>
              <a:t>the velocity of action potentials increases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69E68-FA22-4255-A58D-46496D7A79A5}"/>
              </a:ext>
            </a:extLst>
          </p:cNvPr>
          <p:cNvSpPr txBox="1"/>
          <p:nvPr/>
        </p:nvSpPr>
        <p:spPr>
          <a:xfrm>
            <a:off x="2133600" y="4435149"/>
            <a:ext cx="852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and amplitude never change (all or none), however more action potentials can be propagated leading to more neurotransmitter</a:t>
            </a:r>
          </a:p>
        </p:txBody>
      </p:sp>
    </p:spTree>
    <p:extLst>
      <p:ext uri="{BB962C8B-B14F-4D97-AF65-F5344CB8AC3E}">
        <p14:creationId xmlns:p14="http://schemas.microsoft.com/office/powerpoint/2010/main" val="104043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Q12: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is INCORRECT about special senses receptors?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stimulation of the receptor alters their membrane potential</a:t>
            </a:r>
          </a:p>
          <a:p>
            <a:pPr marL="514350" indent="-514350">
              <a:buAutoNum type="alphaUcParenR"/>
            </a:pPr>
            <a:r>
              <a:rPr lang="en-US" dirty="0"/>
              <a:t>they release neurotransmitter  </a:t>
            </a:r>
          </a:p>
          <a:p>
            <a:pPr marL="514350" indent="-514350">
              <a:buAutoNum type="alphaUcParenR"/>
            </a:pPr>
            <a:r>
              <a:rPr lang="en-US" dirty="0"/>
              <a:t>the special senses receptor generates action potentials</a:t>
            </a:r>
          </a:p>
          <a:p>
            <a:pPr marL="514350" indent="-514350">
              <a:buAutoNum type="alphaUcParenR"/>
            </a:pPr>
            <a:r>
              <a:rPr lang="en-US" dirty="0"/>
              <a:t>they project to primary sensory neurons</a:t>
            </a:r>
          </a:p>
        </p:txBody>
      </p:sp>
    </p:spTree>
    <p:extLst>
      <p:ext uri="{BB962C8B-B14F-4D97-AF65-F5344CB8AC3E}">
        <p14:creationId xmlns:p14="http://schemas.microsoft.com/office/powerpoint/2010/main" val="11464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Q12: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is INCORRECT about special senses receptors?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stimulation of the receptor alters their membrane potential</a:t>
            </a:r>
          </a:p>
          <a:p>
            <a:pPr marL="514350" indent="-514350">
              <a:buAutoNum type="alphaUcParenR"/>
            </a:pPr>
            <a:r>
              <a:rPr lang="en-US" dirty="0"/>
              <a:t>they release neurotransmitter  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the special senses receptor generates action potentials</a:t>
            </a:r>
          </a:p>
          <a:p>
            <a:pPr marL="514350" indent="-514350">
              <a:buAutoNum type="alphaUcParenR"/>
            </a:pPr>
            <a:r>
              <a:rPr lang="en-US" dirty="0"/>
              <a:t>they project to primary sensory neurons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ECE2A-D4BD-4E9D-8B7C-D49882AAD98E}"/>
              </a:ext>
            </a:extLst>
          </p:cNvPr>
          <p:cNvSpPr txBox="1"/>
          <p:nvPr/>
        </p:nvSpPr>
        <p:spPr>
          <a:xfrm>
            <a:off x="2133600" y="4435149"/>
            <a:ext cx="569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Special sense receptors produce receptor potential, which release neurotransmitter onto primary sensory neurons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9AEC1-F3C9-4F05-A66D-7744F718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261" y="2465385"/>
            <a:ext cx="1801539" cy="3050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4F244-7645-4AE9-8662-3ED72A2EC920}"/>
              </a:ext>
            </a:extLst>
          </p:cNvPr>
          <p:cNvSpPr txBox="1"/>
          <p:nvPr/>
        </p:nvSpPr>
        <p:spPr>
          <a:xfrm>
            <a:off x="9310255" y="5496662"/>
            <a:ext cx="273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Sensory lecture #1</a:t>
            </a:r>
          </a:p>
        </p:txBody>
      </p:sp>
    </p:spTree>
    <p:extLst>
      <p:ext uri="{BB962C8B-B14F-4D97-AF65-F5344CB8AC3E}">
        <p14:creationId xmlns:p14="http://schemas.microsoft.com/office/powerpoint/2010/main" val="325592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Q14: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sensory neurons provides the smallest two-point discrimination?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a secondary sensory neuron that receives inputs from few primary neurons with small receptive fields </a:t>
            </a:r>
          </a:p>
          <a:p>
            <a:pPr marL="514350" indent="-514350">
              <a:buAutoNum type="alphaUcParenR"/>
            </a:pPr>
            <a:r>
              <a:rPr lang="en-US" dirty="0"/>
              <a:t>a secondary sensory neuron that receives inputs from many primary neurons with small receptive fields </a:t>
            </a:r>
          </a:p>
          <a:p>
            <a:pPr marL="514350" indent="-514350">
              <a:buAutoNum type="alphaUcParenR"/>
            </a:pPr>
            <a:r>
              <a:rPr lang="en-US" dirty="0"/>
              <a:t>a secondary sensory neuron that receives inputs from many primary neurons with small receptive fields </a:t>
            </a:r>
          </a:p>
          <a:p>
            <a:pPr marL="514350" indent="-514350">
              <a:buAutoNum type="alphaUcParenR"/>
            </a:pPr>
            <a:r>
              <a:rPr lang="en-US" dirty="0"/>
              <a:t>a secondary sensory neuron that receives inputs from few primary neurons with large receptive fields </a:t>
            </a:r>
          </a:p>
        </p:txBody>
      </p:sp>
    </p:spTree>
    <p:extLst>
      <p:ext uri="{BB962C8B-B14F-4D97-AF65-F5344CB8AC3E}">
        <p14:creationId xmlns:p14="http://schemas.microsoft.com/office/powerpoint/2010/main" val="278047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Q14: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sensory neurons provides the smallest two-point discrimination?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1"/>
            <a:ext cx="6975764" cy="272447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a secondary sensory neuron that receives inputs from few primary neurons with small receptive fields </a:t>
            </a:r>
          </a:p>
          <a:p>
            <a:pPr marL="514350" indent="-514350">
              <a:buAutoNum type="alphaUcParenR"/>
            </a:pPr>
            <a:r>
              <a:rPr lang="en-US" dirty="0"/>
              <a:t>a secondary sensory neuron that receives inputs from many primary neurons with small receptive fields </a:t>
            </a:r>
          </a:p>
          <a:p>
            <a:pPr marL="514350" indent="-514350">
              <a:buAutoNum type="alphaUcParenR"/>
            </a:pPr>
            <a:r>
              <a:rPr lang="en-US" dirty="0"/>
              <a:t>a secondary sensory neuron that receives inputs from many primary neurons with small receptive fields </a:t>
            </a:r>
          </a:p>
          <a:p>
            <a:pPr marL="514350" indent="-514350">
              <a:buAutoNum type="alphaUcParenR"/>
            </a:pPr>
            <a:r>
              <a:rPr lang="en-US" dirty="0"/>
              <a:t>a secondary sensory neuron that receives inputs from few primary neurons with large receptive fields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0A778-61DC-4C2E-89CB-09966838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356" y="1827917"/>
            <a:ext cx="4222905" cy="28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Tutorial 9</a:t>
            </a:r>
            <a:br>
              <a:rPr lang="en-US" sz="4800" b="1" dirty="0">
                <a:solidFill>
                  <a:srgbClr val="4F2683"/>
                </a:solidFill>
                <a:latin typeface="+mn-lt"/>
              </a:rPr>
            </a:br>
            <a:r>
              <a:rPr lang="en-US" sz="4800" b="1" dirty="0">
                <a:solidFill>
                  <a:srgbClr val="4F2683"/>
                </a:solidFill>
                <a:latin typeface="+mn-lt"/>
              </a:rPr>
              <a:t>Sections 009/010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22D7B-DBD1-444A-8386-F86C549ED1C0}"/>
              </a:ext>
            </a:extLst>
          </p:cNvPr>
          <p:cNvSpPr txBox="1"/>
          <p:nvPr/>
        </p:nvSpPr>
        <p:spPr>
          <a:xfrm>
            <a:off x="4397524" y="3916641"/>
            <a:ext cx="394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/>
              <a:t>TA: </a:t>
            </a:r>
            <a:r>
              <a:rPr lang="en-CA" sz="2800" dirty="0" err="1"/>
              <a:t>Greydon</a:t>
            </a:r>
            <a:r>
              <a:rPr lang="en-CA" sz="2800" dirty="0"/>
              <a:t> Gilmore</a:t>
            </a:r>
          </a:p>
          <a:p>
            <a:pPr algn="r"/>
            <a:r>
              <a:rPr lang="en-CA" sz="2800" dirty="0"/>
              <a:t>Physiology 2130</a:t>
            </a:r>
          </a:p>
          <a:p>
            <a:pPr algn="r"/>
            <a:r>
              <a:rPr lang="en-CA" sz="2800" dirty="0">
                <a:cs typeface="Arial Unicode MS"/>
              </a:rPr>
              <a:t>Nov 12</a:t>
            </a:r>
            <a:r>
              <a:rPr lang="en-CA" sz="2800" baseline="30000" dirty="0">
                <a:cs typeface="Arial Unicode MS"/>
              </a:rPr>
              <a:t>th</a:t>
            </a:r>
            <a:r>
              <a:rPr lang="en-CA" sz="2800" dirty="0">
                <a:cs typeface="Arial Unicode MS"/>
              </a:rPr>
              <a:t>, 2019</a:t>
            </a:r>
            <a:endParaRPr lang="en-US" sz="2800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149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the frequency of sound encoded in the cochlea?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hair cells release more neurotransmitter for higher frequencies</a:t>
            </a:r>
          </a:p>
          <a:p>
            <a:pPr marL="514350" indent="-514350">
              <a:buAutoNum type="alphaUcParenR"/>
            </a:pPr>
            <a:r>
              <a:rPr lang="en-US" dirty="0"/>
              <a:t>different hair cells are activated by different frequencies</a:t>
            </a:r>
          </a:p>
          <a:p>
            <a:pPr marL="514350" indent="-514350">
              <a:buAutoNum type="alphaUcParenR"/>
            </a:pPr>
            <a:r>
              <a:rPr lang="en-US" dirty="0"/>
              <a:t>additional hair cells are activated for higher frequencies</a:t>
            </a:r>
          </a:p>
          <a:p>
            <a:pPr marL="514350" indent="-514350">
              <a:buAutoNum type="alphaUcParenR"/>
            </a:pPr>
            <a:r>
              <a:rPr lang="en-US" dirty="0"/>
              <a:t>hair cells fire more action potentials for higher frequencies</a:t>
            </a:r>
          </a:p>
        </p:txBody>
      </p:sp>
    </p:spTree>
    <p:extLst>
      <p:ext uri="{BB962C8B-B14F-4D97-AF65-F5344CB8AC3E}">
        <p14:creationId xmlns:p14="http://schemas.microsoft.com/office/powerpoint/2010/main" val="363060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the frequency of sound encoded in the cochlea?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6959138" cy="324817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dirty="0"/>
              <a:t>hair cells release more neurotransmitter for higher frequencies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different hair cells are activated by different frequencies</a:t>
            </a:r>
          </a:p>
          <a:p>
            <a:pPr marL="514350" indent="-514350">
              <a:buAutoNum type="alphaUcParenR"/>
            </a:pPr>
            <a:r>
              <a:rPr lang="en-US" dirty="0"/>
              <a:t>additional hair cells are activated for higher frequencies</a:t>
            </a:r>
          </a:p>
          <a:p>
            <a:pPr marL="514350" indent="-514350">
              <a:buAutoNum type="alphaUcParenR"/>
            </a:pPr>
            <a:r>
              <a:rPr lang="en-US" dirty="0"/>
              <a:t>hair cells fire more action potentials for higher frequencies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22746-BBB3-46C8-B8D2-8DF0892D4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196" y="1889090"/>
            <a:ext cx="3635314" cy="2046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C8337-731F-42DA-8811-D03BEA629722}"/>
              </a:ext>
            </a:extLst>
          </p:cNvPr>
          <p:cNvSpPr txBox="1"/>
          <p:nvPr/>
        </p:nvSpPr>
        <p:spPr>
          <a:xfrm>
            <a:off x="7722584" y="4035942"/>
            <a:ext cx="4444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Depending on the frequency different hair cells will be activated along the basilar membrane</a:t>
            </a:r>
          </a:p>
        </p:txBody>
      </p:sp>
    </p:spTree>
    <p:extLst>
      <p:ext uri="{BB962C8B-B14F-4D97-AF65-F5344CB8AC3E}">
        <p14:creationId xmlns:p14="http://schemas.microsoft.com/office/powerpoint/2010/main" val="327074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Q21: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which part of the auditory system do we NOT find tonotopy?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in the auditory cortex</a:t>
            </a:r>
          </a:p>
          <a:p>
            <a:pPr marL="514350" indent="-514350">
              <a:buAutoNum type="alphaUcParenR"/>
            </a:pPr>
            <a:r>
              <a:rPr lang="en-US" dirty="0"/>
              <a:t>in the middle ear</a:t>
            </a:r>
          </a:p>
          <a:p>
            <a:pPr marL="514350" indent="-514350">
              <a:buAutoNum type="alphaUcParenR"/>
            </a:pPr>
            <a:r>
              <a:rPr lang="en-US" dirty="0"/>
              <a:t>in the cochlear</a:t>
            </a:r>
          </a:p>
          <a:p>
            <a:pPr marL="514350" indent="-514350">
              <a:buAutoNum type="alphaUcParenR"/>
            </a:pPr>
            <a:r>
              <a:rPr lang="en-US" dirty="0"/>
              <a:t>in the auditory thalamus</a:t>
            </a:r>
          </a:p>
        </p:txBody>
      </p:sp>
    </p:spTree>
    <p:extLst>
      <p:ext uri="{BB962C8B-B14F-4D97-AF65-F5344CB8AC3E}">
        <p14:creationId xmlns:p14="http://schemas.microsoft.com/office/powerpoint/2010/main" val="340957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Q21: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which part of the auditory system do we NOT find tonotopy?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in the auditory cortex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in the middle ear</a:t>
            </a:r>
          </a:p>
          <a:p>
            <a:pPr marL="514350" indent="-514350">
              <a:buAutoNum type="alphaUcParenR"/>
            </a:pPr>
            <a:r>
              <a:rPr lang="en-US" dirty="0"/>
              <a:t>in the cochlear</a:t>
            </a:r>
          </a:p>
          <a:p>
            <a:pPr marL="514350" indent="-514350">
              <a:buAutoNum type="alphaUcParenR"/>
            </a:pPr>
            <a:r>
              <a:rPr lang="en-US" dirty="0"/>
              <a:t>in the auditory thalamus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B0567-6F1A-43F8-AAC7-5B951314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236" y="3306571"/>
            <a:ext cx="2698686" cy="1519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6BB23-CB4E-4C48-B927-89F00D93E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077" y="1625186"/>
            <a:ext cx="2940148" cy="1580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842D72-0CB6-405E-A8EF-AEC26B8D4B4B}"/>
              </a:ext>
            </a:extLst>
          </p:cNvPr>
          <p:cNvSpPr txBox="1"/>
          <p:nvPr/>
        </p:nvSpPr>
        <p:spPr>
          <a:xfrm>
            <a:off x="982288" y="4493143"/>
            <a:ext cx="511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Sensory lecture #4 slide 17: “Tonotopy is maintained throughout auditory system”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AF6D7F-3BB2-4167-B24B-C9F9E2ED1A53}"/>
              </a:ext>
            </a:extLst>
          </p:cNvPr>
          <p:cNvCxnSpPr/>
          <p:nvPr/>
        </p:nvCxnSpPr>
        <p:spPr>
          <a:xfrm>
            <a:off x="4696691" y="2136371"/>
            <a:ext cx="8562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A18F59-F00B-449D-B4D4-41179BD29FBE}"/>
              </a:ext>
            </a:extLst>
          </p:cNvPr>
          <p:cNvCxnSpPr>
            <a:cxnSpLocks/>
          </p:cNvCxnSpPr>
          <p:nvPr/>
        </p:nvCxnSpPr>
        <p:spPr>
          <a:xfrm>
            <a:off x="3776749" y="3144981"/>
            <a:ext cx="3397135" cy="529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700CE-2225-44F6-8070-C7ADFA542BF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281825" y="3914130"/>
            <a:ext cx="257319" cy="579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8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Q24: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when there is reduced dopaminergic input to the putamen?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activity in the </a:t>
            </a:r>
            <a:r>
              <a:rPr lang="en-US" dirty="0" err="1"/>
              <a:t>globus</a:t>
            </a:r>
            <a:r>
              <a:rPr lang="en-US" dirty="0"/>
              <a:t> pallidus external segment increases</a:t>
            </a:r>
          </a:p>
          <a:p>
            <a:pPr marL="514350" indent="-514350">
              <a:buAutoNum type="alphaUcParenR"/>
            </a:pPr>
            <a:r>
              <a:rPr lang="en-US" dirty="0"/>
              <a:t>activity in the </a:t>
            </a:r>
            <a:r>
              <a:rPr lang="en-US" dirty="0" err="1"/>
              <a:t>globus</a:t>
            </a:r>
            <a:r>
              <a:rPr lang="en-US" dirty="0"/>
              <a:t> pallidus internal segment decreases</a:t>
            </a:r>
          </a:p>
          <a:p>
            <a:pPr marL="514350" indent="-514350">
              <a:buAutoNum type="alphaUcParenR"/>
            </a:pPr>
            <a:r>
              <a:rPr lang="en-US" dirty="0"/>
              <a:t>activity in the subthalamic nucleus increases</a:t>
            </a:r>
          </a:p>
          <a:p>
            <a:pPr marL="514350" indent="-514350">
              <a:buAutoNum type="alphaUcParenR"/>
            </a:pPr>
            <a:r>
              <a:rPr lang="en-US" dirty="0"/>
              <a:t>activity in the thalamus increases</a:t>
            </a:r>
          </a:p>
        </p:txBody>
      </p:sp>
    </p:spTree>
    <p:extLst>
      <p:ext uri="{BB962C8B-B14F-4D97-AF65-F5344CB8AC3E}">
        <p14:creationId xmlns:p14="http://schemas.microsoft.com/office/powerpoint/2010/main" val="355496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Q24: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when there is reduced dopaminergic input to the putamen?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1"/>
            <a:ext cx="6319058" cy="20178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arenR"/>
            </a:pPr>
            <a:r>
              <a:rPr lang="en-US" dirty="0"/>
              <a:t>activity in the </a:t>
            </a:r>
            <a:r>
              <a:rPr lang="en-US" dirty="0" err="1"/>
              <a:t>globus</a:t>
            </a:r>
            <a:r>
              <a:rPr lang="en-US" dirty="0"/>
              <a:t> pallidus external segment increases</a:t>
            </a:r>
          </a:p>
          <a:p>
            <a:pPr marL="514350" indent="-514350">
              <a:buAutoNum type="alphaUcParenR"/>
            </a:pPr>
            <a:r>
              <a:rPr lang="en-US" dirty="0"/>
              <a:t>activity in the </a:t>
            </a:r>
            <a:r>
              <a:rPr lang="en-US" dirty="0" err="1"/>
              <a:t>globus</a:t>
            </a:r>
            <a:r>
              <a:rPr lang="en-US" dirty="0"/>
              <a:t> pallidus internal segment decreases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activity in the subthalamic nucleus increases</a:t>
            </a:r>
          </a:p>
          <a:p>
            <a:pPr marL="514350" indent="-514350">
              <a:buAutoNum type="alphaUcParenR"/>
            </a:pPr>
            <a:r>
              <a:rPr lang="en-US" dirty="0"/>
              <a:t>activity in the thalamus increases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F18DA-F58E-4EE4-BA5C-884A812DE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065" y="2113926"/>
            <a:ext cx="4696691" cy="26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6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Q29: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true about the anterior pituitary?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all of the hormones released by the hypothalamus that act on the anterior pituitary are considered releasing hormones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94</a:t>
            </a:r>
          </a:p>
          <a:p>
            <a:pPr marL="514350" indent="-514350">
              <a:buAutoNum type="alphaUcParenR"/>
            </a:pPr>
            <a:r>
              <a:rPr lang="en-US" dirty="0"/>
              <a:t>all of the hormones released by the anterior pituitary gland are peptide/protein hormones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103</a:t>
            </a:r>
          </a:p>
          <a:p>
            <a:pPr marL="514350" indent="-514350">
              <a:buAutoNum type="alphaUcParenR"/>
            </a:pPr>
            <a:r>
              <a:rPr lang="en-US" dirty="0"/>
              <a:t>the anterior pituitary gland is made up of neurons</a:t>
            </a:r>
          </a:p>
          <a:p>
            <a:pPr marL="514350" indent="-514350">
              <a:buAutoNum type="alphaUcParenR"/>
            </a:pPr>
            <a:r>
              <a:rPr lang="en-US" dirty="0"/>
              <a:t>the anterior pituitary gland secretes hormones that all cause secretion of hormones by other tissues/organs of the body</a:t>
            </a:r>
          </a:p>
        </p:txBody>
      </p:sp>
    </p:spTree>
    <p:extLst>
      <p:ext uri="{BB962C8B-B14F-4D97-AF65-F5344CB8AC3E}">
        <p14:creationId xmlns:p14="http://schemas.microsoft.com/office/powerpoint/2010/main" val="180814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Q29: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true about the anterior pituitary?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dirty="0"/>
              <a:t>all of the hormones released by the hypothalamus that act on the anterior pituitary are considered releasing hormones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all of the hormones released by the anterior pituitary gland are peptide/protein hormones</a:t>
            </a:r>
          </a:p>
          <a:p>
            <a:pPr marL="514350" indent="-514350">
              <a:buAutoNum type="alphaUcParenR"/>
            </a:pPr>
            <a:r>
              <a:rPr lang="en-US" dirty="0"/>
              <a:t>the anterior pituitary gland is made up of neurons</a:t>
            </a:r>
          </a:p>
          <a:p>
            <a:pPr marL="514350" indent="-514350">
              <a:buAutoNum type="alphaUcParenR"/>
            </a:pPr>
            <a:r>
              <a:rPr lang="en-US" dirty="0"/>
              <a:t>the anterior pituitary gland secretes hormones that all cause secretion of hormones by other tissues/organs of the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BFCC8-2F1A-4022-8202-ADE116E12311}"/>
              </a:ext>
            </a:extLst>
          </p:cNvPr>
          <p:cNvSpPr txBox="1"/>
          <p:nvPr/>
        </p:nvSpPr>
        <p:spPr>
          <a:xfrm>
            <a:off x="4634328" y="5284982"/>
            <a:ext cx="444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Remember Prolactin!</a:t>
            </a:r>
          </a:p>
        </p:txBody>
      </p:sp>
    </p:spTree>
    <p:extLst>
      <p:ext uri="{BB962C8B-B14F-4D97-AF65-F5344CB8AC3E}">
        <p14:creationId xmlns:p14="http://schemas.microsoft.com/office/powerpoint/2010/main" val="2245897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Q31: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would result in an increase in the permeability of the cell membrane to Na+?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decreasing the concentration gradient between the inside and outside of a cell</a:t>
            </a:r>
          </a:p>
          <a:p>
            <a:pPr marL="514350" indent="-514350">
              <a:buAutoNum type="arabicPeriod"/>
            </a:pPr>
            <a:r>
              <a:rPr lang="en-US" dirty="0"/>
              <a:t>decreasing the membrane thickness</a:t>
            </a:r>
          </a:p>
          <a:p>
            <a:pPr marL="514350" indent="-514350">
              <a:buAutoNum type="arabicPeriod"/>
            </a:pPr>
            <a:r>
              <a:rPr lang="en-US" dirty="0"/>
              <a:t>increasing the size of the Na</a:t>
            </a:r>
            <a:r>
              <a:rPr lang="en-US" baseline="30000" dirty="0"/>
              <a:t>+</a:t>
            </a:r>
            <a:r>
              <a:rPr lang="en-US" dirty="0"/>
              <a:t> ion</a:t>
            </a:r>
          </a:p>
          <a:p>
            <a:pPr marL="514350" indent="-514350">
              <a:buAutoNum type="arabicPeriod"/>
            </a:pPr>
            <a:r>
              <a:rPr lang="en-US" dirty="0"/>
              <a:t>increasing the number of open channels that recognize Na</a:t>
            </a:r>
            <a:r>
              <a:rPr lang="en-US" baseline="30000" dirty="0"/>
              <a:t>+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/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</p:spTree>
    <p:extLst>
      <p:ext uri="{BB962C8B-B14F-4D97-AF65-F5344CB8AC3E}">
        <p14:creationId xmlns:p14="http://schemas.microsoft.com/office/powerpoint/2010/main" val="486599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Q31: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would result in an increase in the permeability of the cell membrane to Na+?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decreasing the concentration gradient between the inside and outside of a cell</a:t>
            </a:r>
          </a:p>
          <a:p>
            <a:pPr marL="514350" indent="-514350">
              <a:buAutoNum type="arabicPeriod"/>
            </a:pPr>
            <a:r>
              <a:rPr lang="en-US" dirty="0"/>
              <a:t>decreasing the membrane thickness</a:t>
            </a:r>
          </a:p>
          <a:p>
            <a:pPr marL="514350" indent="-514350">
              <a:buAutoNum type="arabicPeriod"/>
            </a:pPr>
            <a:r>
              <a:rPr lang="en-US" dirty="0"/>
              <a:t>increasing the size of the Na</a:t>
            </a:r>
            <a:r>
              <a:rPr lang="en-US" baseline="30000" dirty="0"/>
              <a:t>+</a:t>
            </a:r>
            <a:r>
              <a:rPr lang="en-US" dirty="0"/>
              <a:t> ion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increasing the number of open channels that recognize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9D372-E1BE-4F48-8783-39203D84C391}"/>
              </a:ext>
            </a:extLst>
          </p:cNvPr>
          <p:cNvSpPr txBox="1"/>
          <p:nvPr/>
        </p:nvSpPr>
        <p:spPr>
          <a:xfrm>
            <a:off x="4106173" y="3663964"/>
            <a:ext cx="7643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Decrease in concentration gradient would reduce electrochemical equilibrium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Membrane thickness plays no part, remember these channels are chemically gated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Increase in size would slow ion down</a:t>
            </a:r>
          </a:p>
        </p:txBody>
      </p:sp>
    </p:spTree>
    <p:extLst>
      <p:ext uri="{BB962C8B-B14F-4D97-AF65-F5344CB8AC3E}">
        <p14:creationId xmlns:p14="http://schemas.microsoft.com/office/powerpoint/2010/main" val="408881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TA reminding you…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15169"/>
          </a:xfrm>
        </p:spPr>
        <p:txBody>
          <a:bodyPr>
            <a:normAutofit fontScale="85000" lnSpcReduction="20000"/>
          </a:bodyPr>
          <a:lstStyle/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</a:t>
            </a:r>
            <a:r>
              <a:rPr lang="en-CA" sz="3200" b="1" dirty="0" err="1">
                <a:solidFill>
                  <a:srgbClr val="4F2683"/>
                </a:solidFill>
              </a:rPr>
              <a:t>Peerwise</a:t>
            </a:r>
            <a:r>
              <a:rPr lang="en-CA" sz="3200" b="1" dirty="0">
                <a:solidFill>
                  <a:srgbClr val="4F2683"/>
                </a:solidFill>
              </a:rPr>
              <a:t> assignment </a:t>
            </a:r>
            <a:r>
              <a:rPr lang="en-CA" sz="3200" dirty="0">
                <a:solidFill>
                  <a:srgbClr val="FF0000"/>
                </a:solidFill>
              </a:rPr>
              <a:t>(1.5%)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Post 2 MC questions:</a:t>
            </a:r>
            <a:r>
              <a:rPr lang="en-CA" sz="2800" dirty="0">
                <a:solidFill>
                  <a:srgbClr val="4F2683"/>
                </a:solidFill>
              </a:rPr>
              <a:t> </a:t>
            </a:r>
            <a:r>
              <a:rPr lang="en-CA" sz="2800" dirty="0"/>
              <a:t>due Nov 27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Answer 5 MC questions:</a:t>
            </a:r>
            <a:r>
              <a:rPr lang="en-CA" sz="2800" dirty="0"/>
              <a:t> due Nov 29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  <a:endParaRPr lang="en-CA" sz="3200" b="1" dirty="0">
              <a:solidFill>
                <a:srgbClr val="4F2683"/>
              </a:solidFill>
            </a:endParaRPr>
          </a:p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Quiz </a:t>
            </a:r>
            <a:r>
              <a:rPr lang="en-CA" sz="3200" dirty="0">
                <a:solidFill>
                  <a:srgbClr val="FF0000"/>
                </a:solidFill>
              </a:rPr>
              <a:t>(1%)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Opens: </a:t>
            </a:r>
            <a:r>
              <a:rPr lang="en-CA" sz="2800" dirty="0"/>
              <a:t>Dec 2</a:t>
            </a:r>
            <a:r>
              <a:rPr lang="en-CA" sz="2800" baseline="30000" dirty="0"/>
              <a:t>nd</a:t>
            </a:r>
            <a:r>
              <a:rPr lang="en-CA" sz="2800" dirty="0"/>
              <a:t> @ 4pm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Closes: </a:t>
            </a:r>
            <a:r>
              <a:rPr lang="en-CA" sz="2800" dirty="0"/>
              <a:t>Dec 3</a:t>
            </a:r>
            <a:r>
              <a:rPr lang="en-CA" sz="2800" baseline="30000" dirty="0"/>
              <a:t>rd</a:t>
            </a:r>
            <a:r>
              <a:rPr lang="en-CA" sz="2800" dirty="0"/>
              <a:t> @ 4pm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Midterm </a:t>
            </a:r>
            <a:r>
              <a:rPr lang="en-CA" sz="3200" dirty="0">
                <a:solidFill>
                  <a:srgbClr val="FF0000"/>
                </a:solidFill>
              </a:rPr>
              <a:t>(15%)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When: </a:t>
            </a:r>
            <a:r>
              <a:rPr lang="en-CA" sz="2800" dirty="0"/>
              <a:t>Dec 19</a:t>
            </a:r>
            <a:r>
              <a:rPr lang="en-CA" sz="2800" baseline="30000" dirty="0"/>
              <a:t>th</a:t>
            </a:r>
            <a:r>
              <a:rPr lang="en-CA" sz="2800" dirty="0"/>
              <a:t> @ 9am-10am</a:t>
            </a:r>
          </a:p>
          <a:p>
            <a:pPr lvl="1"/>
            <a:r>
              <a:rPr lang="en-CA" sz="2800" b="1" dirty="0">
                <a:solidFill>
                  <a:srgbClr val="4F2270"/>
                </a:solidFill>
              </a:rPr>
              <a:t>Room Assignments: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ABBA-GANE</a:t>
            </a:r>
            <a:r>
              <a:rPr lang="en-CA" sz="2400" dirty="0"/>
              <a:t>: Alumni Hall 15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GHAB-POSA</a:t>
            </a:r>
            <a:r>
              <a:rPr lang="en-CA" sz="2400" dirty="0"/>
              <a:t>: Alumni Hall 201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PRIM-WOOD</a:t>
            </a:r>
            <a:r>
              <a:rPr lang="en-CA" sz="2400" dirty="0"/>
              <a:t>: Alumni Hall Stage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WU-ZIA</a:t>
            </a:r>
            <a:r>
              <a:rPr lang="en-CA" sz="2400" dirty="0"/>
              <a:t>: Somerville House 2316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0FB678F-D442-43BE-8183-23420D188C17}"/>
              </a:ext>
            </a:extLst>
          </p:cNvPr>
          <p:cNvSpPr/>
          <p:nvPr/>
        </p:nvSpPr>
        <p:spPr>
          <a:xfrm>
            <a:off x="5382883" y="4973293"/>
            <a:ext cx="569343" cy="369332"/>
          </a:xfrm>
          <a:prstGeom prst="rightBrace">
            <a:avLst>
              <a:gd name="adj1" fmla="val 0"/>
              <a:gd name="adj2" fmla="val 47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31EE9-B550-45C0-87BF-2DAA98270633}"/>
              </a:ext>
            </a:extLst>
          </p:cNvPr>
          <p:cNvSpPr txBox="1"/>
          <p:nvPr/>
        </p:nvSpPr>
        <p:spPr>
          <a:xfrm>
            <a:off x="6096000" y="496466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place!</a:t>
            </a:r>
          </a:p>
        </p:txBody>
      </p:sp>
    </p:spTree>
    <p:extLst>
      <p:ext uri="{BB962C8B-B14F-4D97-AF65-F5344CB8AC3E}">
        <p14:creationId xmlns:p14="http://schemas.microsoft.com/office/powerpoint/2010/main" val="20936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Q33: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membrane transporters would you find at the Nodes of Ranvier?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voltage-gated channel</a:t>
            </a:r>
          </a:p>
          <a:p>
            <a:pPr marL="514350" indent="-514350">
              <a:buAutoNum type="arabicPeriod"/>
            </a:pP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/K</a:t>
            </a:r>
            <a:r>
              <a:rPr lang="en-US" baseline="30000" dirty="0"/>
              <a:t>+</a:t>
            </a:r>
            <a:r>
              <a:rPr lang="en-US" dirty="0"/>
              <a:t> ATPase</a:t>
            </a:r>
          </a:p>
          <a:p>
            <a:pPr marL="514350" indent="-514350">
              <a:buAutoNum type="arabicPeriod"/>
            </a:pP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voltage-gated channel</a:t>
            </a:r>
          </a:p>
          <a:p>
            <a:pPr marL="514350" indent="-514350">
              <a:buAutoNum type="arabicPeriod"/>
            </a:pPr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ligand-gated channel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/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</p:spTree>
    <p:extLst>
      <p:ext uri="{BB962C8B-B14F-4D97-AF65-F5344CB8AC3E}">
        <p14:creationId xmlns:p14="http://schemas.microsoft.com/office/powerpoint/2010/main" val="221927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Q33: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membrane transporters would you find at the Nodes of Ranvier?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voltage-gated channel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/K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ATPase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voltage-gated channel</a:t>
            </a:r>
          </a:p>
          <a:p>
            <a:pPr marL="514350" indent="-514350">
              <a:buAutoNum type="arabicPeriod"/>
            </a:pPr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ligand-gated channel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only 1, 2 and 3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/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4658-4BCC-43DA-987E-3A3338093AEB}"/>
              </a:ext>
            </a:extLst>
          </p:cNvPr>
          <p:cNvSpPr txBox="1"/>
          <p:nvPr/>
        </p:nvSpPr>
        <p:spPr>
          <a:xfrm>
            <a:off x="4295954" y="3869065"/>
            <a:ext cx="764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Both A and B accepted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Remember that Na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/K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 ATPase is also found within nodes</a:t>
            </a:r>
          </a:p>
        </p:txBody>
      </p:sp>
    </p:spTree>
    <p:extLst>
      <p:ext uri="{BB962C8B-B14F-4D97-AF65-F5344CB8AC3E}">
        <p14:creationId xmlns:p14="http://schemas.microsoft.com/office/powerpoint/2010/main" val="178899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Q34: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would be true about the hormone oxytocin?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it is synthesized/made in the posterior pituitary</a:t>
            </a:r>
          </a:p>
          <a:p>
            <a:pPr marL="514350" indent="-514350">
              <a:buAutoNum type="arabicPeriod"/>
            </a:pPr>
            <a:r>
              <a:rPr lang="en-US" dirty="0"/>
              <a:t>it travels through the hypothalamic-hypophyseal portal system to the pituitary</a:t>
            </a:r>
          </a:p>
          <a:p>
            <a:pPr marL="514350" indent="-514350">
              <a:buAutoNum type="arabicPeriod"/>
            </a:pPr>
            <a:r>
              <a:rPr lang="en-US" dirty="0"/>
              <a:t>it acts on the cells of the kidney</a:t>
            </a:r>
          </a:p>
          <a:p>
            <a:pPr marL="514350" indent="-514350">
              <a:buAutoNum type="arabicPeriod"/>
            </a:pPr>
            <a:r>
              <a:rPr lang="en-US" dirty="0"/>
              <a:t>it is a peptide/protein neurohormone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/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</p:spTree>
    <p:extLst>
      <p:ext uri="{BB962C8B-B14F-4D97-AF65-F5344CB8AC3E}">
        <p14:creationId xmlns:p14="http://schemas.microsoft.com/office/powerpoint/2010/main" val="124693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Q34: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would be true about the hormone oxytocin?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it is synthesized/made in the posterior pituitary</a:t>
            </a:r>
          </a:p>
          <a:p>
            <a:pPr marL="514350" indent="-514350">
              <a:buAutoNum type="arabicPeriod"/>
            </a:pPr>
            <a:r>
              <a:rPr lang="en-US" dirty="0"/>
              <a:t>it travels through the hypothalamic-hypophyseal portal system to the pituitary</a:t>
            </a:r>
          </a:p>
          <a:p>
            <a:pPr marL="514350" indent="-514350">
              <a:buAutoNum type="arabicPeriod"/>
            </a:pPr>
            <a:r>
              <a:rPr lang="en-US" dirty="0"/>
              <a:t>it acts on the cells of the kidney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it is a peptide/protein neurohormone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E31FD-887E-4632-A1DF-48282EEE5D86}"/>
              </a:ext>
            </a:extLst>
          </p:cNvPr>
          <p:cNvSpPr txBox="1"/>
          <p:nvPr/>
        </p:nvSpPr>
        <p:spPr>
          <a:xfrm>
            <a:off x="4157932" y="3593020"/>
            <a:ext cx="7643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Produced by hypothalamus released by posterior pituitary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Oxytocin released by neurosecretory cells from hypothalamus into posterior pituitary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Promotes uterine contraction and milk production</a:t>
            </a:r>
          </a:p>
        </p:txBody>
      </p:sp>
    </p:spTree>
    <p:extLst>
      <p:ext uri="{BB962C8B-B14F-4D97-AF65-F5344CB8AC3E}">
        <p14:creationId xmlns:p14="http://schemas.microsoft.com/office/powerpoint/2010/main" val="1594045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Q35: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thyroglobulin important for the thyroid?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it is the source of </a:t>
            </a:r>
            <a:r>
              <a:rPr lang="en-US" dirty="0" err="1"/>
              <a:t>tyrosines</a:t>
            </a:r>
            <a:r>
              <a:rPr lang="en-US" dirty="0"/>
              <a:t> to make thyroid hormones</a:t>
            </a:r>
          </a:p>
          <a:p>
            <a:pPr marL="514350" indent="-514350">
              <a:buAutoNum type="arabicPeriod"/>
            </a:pPr>
            <a:r>
              <a:rPr lang="en-US" dirty="0"/>
              <a:t>it allows thyroid hormones to be stored in the colloid</a:t>
            </a:r>
          </a:p>
          <a:p>
            <a:pPr marL="514350" indent="-514350">
              <a:buAutoNum type="arabicPeriod"/>
            </a:pPr>
            <a:r>
              <a:rPr lang="en-US" dirty="0"/>
              <a:t>it prevents too much thyroid hormone from diffusing into the blood</a:t>
            </a:r>
          </a:p>
          <a:p>
            <a:pPr marL="514350" indent="-514350">
              <a:buAutoNum type="arabicPeriod"/>
            </a:pPr>
            <a:r>
              <a:rPr lang="en-US" dirty="0"/>
              <a:t>it pumps iodide into the follicle from the blood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/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</p:spTree>
    <p:extLst>
      <p:ext uri="{BB962C8B-B14F-4D97-AF65-F5344CB8AC3E}">
        <p14:creationId xmlns:p14="http://schemas.microsoft.com/office/powerpoint/2010/main" val="3952116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588945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Q35: </a:t>
            </a:r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thyroglobulin important for the thyroid? </a:t>
            </a:r>
            <a:endParaRPr lang="en-CA" sz="2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BD9FB-5ED3-4FAE-B7CF-676B93B3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090"/>
            <a:ext cx="10515600" cy="405008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it is the source of </a:t>
            </a:r>
            <a:r>
              <a:rPr lang="en-US" dirty="0" err="1">
                <a:solidFill>
                  <a:srgbClr val="FF0000"/>
                </a:solidFill>
              </a:rPr>
              <a:t>tyrosines</a:t>
            </a:r>
            <a:r>
              <a:rPr lang="en-US" dirty="0">
                <a:solidFill>
                  <a:srgbClr val="FF0000"/>
                </a:solidFill>
              </a:rPr>
              <a:t> to make thyroid hormones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it allows thyroid hormones to be stored in the colloid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it prevents too much thyroid hormone from diffusing into the blood</a:t>
            </a:r>
          </a:p>
          <a:p>
            <a:pPr marL="514350" indent="-514350">
              <a:buAutoNum type="arabicPeriod"/>
            </a:pPr>
            <a:r>
              <a:rPr lang="en-US" dirty="0"/>
              <a:t>it pumps iodide into the follicle from the blood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only 1, 2 and 3</a:t>
            </a:r>
          </a:p>
          <a:p>
            <a:pPr marL="514350" indent="-514350">
              <a:buAutoNum type="alphaUcParenR"/>
            </a:pPr>
            <a:r>
              <a:rPr lang="en-US" dirty="0"/>
              <a:t>only 1 and 3</a:t>
            </a:r>
          </a:p>
          <a:p>
            <a:pPr marL="514350" indent="-514350">
              <a:buAutoNum type="alphaUcParenR"/>
            </a:pPr>
            <a:r>
              <a:rPr lang="en-US" dirty="0"/>
              <a:t>only 2 and 4</a:t>
            </a:r>
          </a:p>
          <a:p>
            <a:pPr marL="514350" indent="-514350">
              <a:buAutoNum type="alphaUcParenR"/>
            </a:pPr>
            <a:r>
              <a:rPr lang="en-US" dirty="0"/>
              <a:t>only 4</a:t>
            </a:r>
          </a:p>
          <a:p>
            <a:pPr marL="514350" indent="-514350">
              <a:buAutoNum type="alphaUcParenR"/>
            </a:pPr>
            <a:r>
              <a:rPr lang="en-US" dirty="0"/>
              <a:t>all are 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F8B40-B729-4C7A-AAE9-59E0C48939A1}"/>
              </a:ext>
            </a:extLst>
          </p:cNvPr>
          <p:cNvSpPr txBox="1"/>
          <p:nvPr/>
        </p:nvSpPr>
        <p:spPr>
          <a:xfrm>
            <a:off x="4175185" y="3687910"/>
            <a:ext cx="7643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Thyroglobulin made up of tyrosine's, iodide is added to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Thyroglobulin, with iodides, can be stored in colloid for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Think of thyroglobulin as an inactive form of T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and T</a:t>
            </a:r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. Stays stored until TSH binds receptor</a:t>
            </a:r>
          </a:p>
        </p:txBody>
      </p:sp>
    </p:spTree>
    <p:extLst>
      <p:ext uri="{BB962C8B-B14F-4D97-AF65-F5344CB8AC3E}">
        <p14:creationId xmlns:p14="http://schemas.microsoft.com/office/powerpoint/2010/main" val="2868687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4F2683"/>
                </a:solidFill>
                <a:latin typeface="+mn-lt"/>
              </a:rPr>
              <a:t>The autonomic nervous system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Chapter 5: Professor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Stavraky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79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 System Divisions</a:t>
            </a:r>
            <a:endParaRPr lang="en-US" sz="4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C8D6F089-DBB2-4724-92F3-9C309AF0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1394" y="1136217"/>
            <a:ext cx="6209211" cy="48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6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Autonomic Nervous system: Intro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C3C60F-0FF0-47FC-94C0-396AB6D7283D}"/>
              </a:ext>
            </a:extLst>
          </p:cNvPr>
          <p:cNvSpPr txBox="1"/>
          <p:nvPr/>
        </p:nvSpPr>
        <p:spPr>
          <a:xfrm>
            <a:off x="403387" y="1383879"/>
            <a:ext cx="45999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is the ANS?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EVERYWHERE!</a:t>
            </a:r>
          </a:p>
          <a:p>
            <a:r>
              <a:rPr lang="en-US" dirty="0">
                <a:solidFill>
                  <a:srgbClr val="FF0000"/>
                </a:solidFill>
              </a:rPr>
              <a:t>Control center</a:t>
            </a:r>
            <a:r>
              <a:rPr lang="en-US" dirty="0"/>
              <a:t>: Hypothalamus</a:t>
            </a:r>
          </a:p>
          <a:p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/>
              <a:t>: maintain homeostasis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Body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gastrointestinal motility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secretion from glands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sexual functions</a:t>
            </a:r>
          </a:p>
          <a:p>
            <a:pPr marL="0" lvl="1"/>
            <a:r>
              <a:rPr lang="en-US" dirty="0">
                <a:solidFill>
                  <a:srgbClr val="FF0000"/>
                </a:solidFill>
              </a:rPr>
              <a:t>Two divisions</a:t>
            </a:r>
            <a:r>
              <a:rPr lang="en-US" dirty="0"/>
              <a:t>:</a:t>
            </a:r>
          </a:p>
          <a:p>
            <a:pPr marL="800100" lvl="2" indent="-342900">
              <a:buAutoNum type="arabicPeriod"/>
            </a:pPr>
            <a:r>
              <a:rPr lang="en-US" dirty="0"/>
              <a:t>Sympathetic: fight or flight</a:t>
            </a:r>
          </a:p>
          <a:p>
            <a:pPr marL="800100" lvl="2" indent="-342900">
              <a:buAutoNum type="arabicPeriod"/>
            </a:pPr>
            <a:r>
              <a:rPr lang="en-US" dirty="0"/>
              <a:t>Parasympathetic: rest and digest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9D074B-35FC-445E-9344-4F6A044A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22" y="1234636"/>
            <a:ext cx="5281597" cy="4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3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Autonomic and Somatic Motor Systems</a:t>
            </a:r>
            <a:endParaRPr lang="en-US" sz="4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5DA77-EECA-416D-ADAB-A0BD06AF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52" y="1345181"/>
            <a:ext cx="5371198" cy="4670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5C504-A295-4133-8C25-0ADB327F6814}"/>
              </a:ext>
            </a:extLst>
          </p:cNvPr>
          <p:cNvSpPr txBox="1"/>
          <p:nvPr/>
        </p:nvSpPr>
        <p:spPr>
          <a:xfrm>
            <a:off x="403387" y="1383879"/>
            <a:ext cx="45999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Motor neuron releases Ach directly onto muscle cells/fibers </a:t>
            </a:r>
            <a:r>
              <a:rPr lang="en-US" dirty="0">
                <a:sym typeface="Wingdings" panose="05000000000000000000" pitchFamily="2" charset="2"/>
              </a:rPr>
              <a:t> contraction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Parasympathetic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Preganglionic long, postganglionic short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Preganglionic release 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Postganglionic release Ach</a:t>
            </a:r>
          </a:p>
          <a:p>
            <a:r>
              <a:rPr lang="en-US" dirty="0">
                <a:solidFill>
                  <a:srgbClr val="FF0000"/>
                </a:solidFill>
              </a:rPr>
              <a:t>Sympathetic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Preganglionic short, postganglionic long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Preganglionic release 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Postganglionic release 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Adrenal gland only has preganglionic, which releases Ach </a:t>
            </a:r>
            <a:r>
              <a:rPr lang="en-US" dirty="0">
                <a:sym typeface="Wingdings" panose="05000000000000000000" pitchFamily="2" charset="2"/>
              </a:rPr>
              <a:t> epinephrine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0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Group work activity</a:t>
            </a:r>
          </a:p>
          <a:p>
            <a:r>
              <a:rPr lang="en-US" sz="3200" dirty="0"/>
              <a:t>Midterm Review</a:t>
            </a:r>
            <a:endParaRPr lang="en-CA" sz="3200" dirty="0"/>
          </a:p>
          <a:p>
            <a:r>
              <a:rPr lang="en-CA" sz="3200" dirty="0"/>
              <a:t>Learning </a:t>
            </a:r>
            <a:r>
              <a:rPr lang="en-CA" sz="3200" dirty="0" err="1"/>
              <a:t>Catalytics</a:t>
            </a:r>
            <a:r>
              <a:rPr lang="en-CA" sz="3200" dirty="0"/>
              <a:t> Question</a:t>
            </a:r>
          </a:p>
          <a:p>
            <a:r>
              <a:rPr lang="en-US" sz="3200" dirty="0"/>
              <a:t>Autonomic nervous system</a:t>
            </a:r>
          </a:p>
          <a:p>
            <a:r>
              <a:rPr lang="en-US" sz="3200" dirty="0"/>
              <a:t>Muscle anatomy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2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 vs. Parasympathetic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6E3EB25-6BEC-45B3-804D-2623175F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76"/>
            <a:ext cx="5459904" cy="3548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Responses are usually antagonistic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there are exceptions: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Complimentary effect: saliva production</a:t>
            </a:r>
          </a:p>
          <a:p>
            <a:pPr lvl="1"/>
            <a:r>
              <a:rPr lang="en-US" sz="2000" dirty="0"/>
              <a:t>PNS </a:t>
            </a:r>
            <a:r>
              <a:rPr lang="en-US" sz="2000" dirty="0">
                <a:sym typeface="Wingdings" panose="05000000000000000000" pitchFamily="2" charset="2"/>
              </a:rPr>
              <a:t> stimulate water and enzymes</a:t>
            </a:r>
          </a:p>
          <a:p>
            <a:pPr lvl="1"/>
            <a:r>
              <a:rPr lang="en-US" sz="2000" dirty="0"/>
              <a:t>SNS </a:t>
            </a:r>
            <a:r>
              <a:rPr lang="en-US" sz="2000" dirty="0">
                <a:sym typeface="Wingdings" panose="05000000000000000000" pitchFamily="2" charset="2"/>
              </a:rPr>
              <a:t> stimulate thick mucous</a:t>
            </a:r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Cooperative effect: sexual function</a:t>
            </a:r>
          </a:p>
          <a:p>
            <a:pPr lvl="1"/>
            <a:r>
              <a:rPr lang="en-US" sz="2000" dirty="0"/>
              <a:t>PNS </a:t>
            </a:r>
            <a:r>
              <a:rPr lang="en-US" sz="2000" dirty="0">
                <a:sym typeface="Wingdings" panose="05000000000000000000" pitchFamily="2" charset="2"/>
              </a:rPr>
              <a:t> induces erection, engorgement and secretions</a:t>
            </a:r>
          </a:p>
          <a:p>
            <a:pPr lvl="1"/>
            <a:r>
              <a:rPr lang="en-US" sz="2000" dirty="0"/>
              <a:t>SNS </a:t>
            </a:r>
            <a:r>
              <a:rPr lang="en-US" sz="2000" dirty="0">
                <a:sym typeface="Wingdings" panose="05000000000000000000" pitchFamily="2" charset="2"/>
              </a:rPr>
              <a:t> Induces ejaculation, stimulates contraction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F2FD4-0F12-440D-96E9-A0E5AA4B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51" y="1297577"/>
            <a:ext cx="5459904" cy="44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6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 vs. Sympathetic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D55CD5-D5FC-4AC0-B5C3-181D7F747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16290"/>
              </p:ext>
            </p:extLst>
          </p:nvPr>
        </p:nvGraphicFramePr>
        <p:xfrm>
          <a:off x="533670" y="1297577"/>
          <a:ext cx="10713227" cy="4186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1221">
                  <a:extLst>
                    <a:ext uri="{9D8B030D-6E8A-4147-A177-3AD203B41FA5}">
                      <a16:colId xmlns:a16="http://schemas.microsoft.com/office/drawing/2014/main" val="2928683999"/>
                    </a:ext>
                  </a:extLst>
                </a:gridCol>
                <a:gridCol w="3716784">
                  <a:extLst>
                    <a:ext uri="{9D8B030D-6E8A-4147-A177-3AD203B41FA5}">
                      <a16:colId xmlns:a16="http://schemas.microsoft.com/office/drawing/2014/main" val="1522543625"/>
                    </a:ext>
                  </a:extLst>
                </a:gridCol>
                <a:gridCol w="3445222">
                  <a:extLst>
                    <a:ext uri="{9D8B030D-6E8A-4147-A177-3AD203B41FA5}">
                      <a16:colId xmlns:a16="http://schemas.microsoft.com/office/drawing/2014/main" val="1006249163"/>
                    </a:ext>
                  </a:extLst>
                </a:gridCol>
              </a:tblGrid>
              <a:tr h="260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 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Parasympathetic (PSNS)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Sympathetic (SNS)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extLst>
                  <a:ext uri="{0D108BD9-81ED-4DB2-BD59-A6C34878D82A}">
                    <a16:rowId xmlns:a16="http://schemas.microsoft.com/office/drawing/2014/main" val="3712392159"/>
                  </a:ext>
                </a:extLst>
              </a:tr>
              <a:tr h="345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Preganglionic Neurotransmitter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Acetylcholine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Acetylcholine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1142703097"/>
                  </a:ext>
                </a:extLst>
              </a:tr>
              <a:tr h="328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Postganglionic Neurotransmitter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Acetylcholine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Norepinephrine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2800087928"/>
                  </a:ext>
                </a:extLst>
              </a:tr>
              <a:tr h="322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Location of autonomic ganglion?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Close to organ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Close to spinal cord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1511540318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Innervates adrenal medulla? 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No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Yes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2055576296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When would you observe more activation?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Rest &amp; Digest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Fight &amp; Flight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2375960479"/>
                  </a:ext>
                </a:extLst>
              </a:tr>
              <a:tr h="336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>
                          <a:effectLst/>
                        </a:rPr>
                        <a:t>If activated, what is the effect on heart rate?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Slows heart rate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Increases heart rate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2772724607"/>
                  </a:ext>
                </a:extLst>
              </a:tr>
              <a:tr h="324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If activated, what is the effect on breathing?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effectLst/>
                        </a:rPr>
                        <a:t>Constricts airways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effectLst/>
                        </a:rPr>
                        <a:t>Relaxes airways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3946080994"/>
                  </a:ext>
                </a:extLst>
              </a:tr>
              <a:tr h="912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Give an example of an organ/function with antagonistic effect.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Constricts pupils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Increases digestion (</a:t>
                      </a:r>
                      <a:r>
                        <a:rPr lang="en-CA" sz="1300" dirty="0" err="1">
                          <a:effectLst/>
                        </a:rPr>
                        <a:t>ie</a:t>
                      </a:r>
                      <a:r>
                        <a:rPr lang="en-CA" sz="1300" dirty="0">
                          <a:effectLst/>
                        </a:rPr>
                        <a:t>. increases bile secretion, stomach motility increased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Increases secretions from pancreas</a:t>
                      </a: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Dilates pupils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Decreases digestion (reduces bile secretions, decreases stomach motility)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Decreases secretions from pancreas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3071148471"/>
                  </a:ext>
                </a:extLst>
              </a:tr>
              <a:tr h="5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>
                          <a:effectLst/>
                        </a:rPr>
                        <a:t>Give an example of a cooperative effect.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Genitalia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M/induces erection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F/engorgement and secretions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Genitalia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M/induces ejaculation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CA" sz="1300" dirty="0">
                          <a:effectLst/>
                        </a:rPr>
                        <a:t>F/stimulates contractions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9" marR="41799" marT="0" marB="0" anchor="ctr"/>
                </a:tc>
                <a:extLst>
                  <a:ext uri="{0D108BD9-81ED-4DB2-BD59-A6C34878D82A}">
                    <a16:rowId xmlns:a16="http://schemas.microsoft.com/office/drawing/2014/main" val="288768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94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 and Adrenal Gland</a:t>
            </a:r>
            <a:endParaRPr lang="en-US" sz="48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5C504-A295-4133-8C25-0ADB327F6814}"/>
              </a:ext>
            </a:extLst>
          </p:cNvPr>
          <p:cNvSpPr txBox="1"/>
          <p:nvPr/>
        </p:nvSpPr>
        <p:spPr>
          <a:xfrm>
            <a:off x="838200" y="1440690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Outer </a:t>
            </a:r>
            <a:r>
              <a:rPr lang="en-US" sz="2400" dirty="0">
                <a:solidFill>
                  <a:srgbClr val="FF0000"/>
                </a:solidFill>
              </a:rPr>
              <a:t>adrenal cortex </a:t>
            </a:r>
            <a:r>
              <a:rPr lang="en-US" sz="2400" dirty="0"/>
              <a:t>releases cortisol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Inner </a:t>
            </a:r>
            <a:r>
              <a:rPr lang="en-US" sz="2400" dirty="0">
                <a:solidFill>
                  <a:srgbClr val="FF0000"/>
                </a:solidFill>
              </a:rPr>
              <a:t>adrenal medulla </a:t>
            </a:r>
            <a:r>
              <a:rPr lang="en-US" sz="2400" dirty="0"/>
              <a:t>releases epinephrine and norepinephrine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Sympathetic NS is the only innervation of adrenal by preganglionic neuron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Release </a:t>
            </a:r>
            <a:r>
              <a:rPr lang="en-US" sz="2400" dirty="0">
                <a:solidFill>
                  <a:srgbClr val="FF0000"/>
                </a:solidFill>
              </a:rPr>
              <a:t>Ach</a:t>
            </a:r>
            <a:r>
              <a:rPr lang="en-US" sz="2400" dirty="0"/>
              <a:t> into adrenal medulla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Adrenal medulla cells release 80% </a:t>
            </a:r>
            <a:r>
              <a:rPr lang="en-US" sz="2400" dirty="0">
                <a:solidFill>
                  <a:srgbClr val="FF0000"/>
                </a:solidFill>
              </a:rPr>
              <a:t>epinephrine</a:t>
            </a:r>
            <a:r>
              <a:rPr lang="en-US" sz="2400" dirty="0"/>
              <a:t> and 20% </a:t>
            </a:r>
            <a:r>
              <a:rPr lang="en-US" sz="2400" dirty="0">
                <a:solidFill>
                  <a:srgbClr val="FF0000"/>
                </a:solidFill>
              </a:rPr>
              <a:t>norepinephrine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9C5A8-9469-4221-AF2E-4F98EFD0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60" y="3429000"/>
            <a:ext cx="7046880" cy="23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1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4F2683"/>
                </a:solidFill>
                <a:latin typeface="+mn-lt"/>
              </a:rPr>
              <a:t>Muscle Anatomy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Chapter 6: Professor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Stavraky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84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Muscle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B30AFDA-3E75-44A6-B529-4D3D593C423C}"/>
              </a:ext>
            </a:extLst>
          </p:cNvPr>
          <p:cNvGrpSpPr/>
          <p:nvPr/>
        </p:nvGrpSpPr>
        <p:grpSpPr>
          <a:xfrm>
            <a:off x="252221" y="2372682"/>
            <a:ext cx="2829099" cy="2162037"/>
            <a:chOff x="132076" y="1403574"/>
            <a:chExt cx="3461269" cy="2514554"/>
          </a:xfrm>
        </p:grpSpPr>
        <p:pic>
          <p:nvPicPr>
            <p:cNvPr id="22" name="Picture 4" descr="All structures for SGb .png">
              <a:extLst>
                <a:ext uri="{FF2B5EF4-FFF2-40B4-BE49-F238E27FC236}">
                  <a16:creationId xmlns:a16="http://schemas.microsoft.com/office/drawing/2014/main" id="{9CB0EE89-3FAF-4286-88AA-C5C02CC0D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2" r="55652" b="63503"/>
            <a:stretch/>
          </p:blipFill>
          <p:spPr bwMode="auto">
            <a:xfrm>
              <a:off x="730797" y="1678780"/>
              <a:ext cx="2514600" cy="223934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DD9D51-CA25-432E-9E7D-ED6B784C1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00" y="1403574"/>
              <a:ext cx="2416589" cy="53693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dk1"/>
                  </a:solidFill>
                  <a:latin typeface="+mn-lt"/>
                  <a:ea typeface="+mn-ea"/>
                </a:rPr>
                <a:t>Whole Muscle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D170D1-9DA0-4A77-82B9-61562FE83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855" y="2092142"/>
              <a:ext cx="1394490" cy="53693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dk1"/>
                  </a:solidFill>
                  <a:latin typeface="+mn-lt"/>
                  <a:ea typeface="+mn-ea"/>
                </a:rPr>
                <a:t>Fascicle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8DBC4B-D892-4C72-968E-8C248A480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76" y="3381189"/>
              <a:ext cx="3008607" cy="53693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dk1"/>
                  </a:solidFill>
                  <a:latin typeface="+mn-lt"/>
                  <a:ea typeface="+mn-ea"/>
                </a:rPr>
                <a:t>Muscle Cell/Fiber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450746-2E4D-44A2-86F0-754C7DD9C749}"/>
              </a:ext>
            </a:extLst>
          </p:cNvPr>
          <p:cNvGrpSpPr/>
          <p:nvPr/>
        </p:nvGrpSpPr>
        <p:grpSpPr>
          <a:xfrm>
            <a:off x="4104598" y="1687532"/>
            <a:ext cx="7731803" cy="4328256"/>
            <a:chOff x="0" y="499865"/>
            <a:chExt cx="9144000" cy="5215135"/>
          </a:xfrm>
        </p:grpSpPr>
        <p:pic>
          <p:nvPicPr>
            <p:cNvPr id="27" name="Picture 19" descr="Muscle cell only.png">
              <a:extLst>
                <a:ext uri="{FF2B5EF4-FFF2-40B4-BE49-F238E27FC236}">
                  <a16:creationId xmlns:a16="http://schemas.microsoft.com/office/drawing/2014/main" id="{EDFC54EE-1FC0-493B-8198-D5F3F77F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9144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467EEF54-C74F-4A0C-9518-2F15BE3B1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156" y="499865"/>
              <a:ext cx="1588444" cy="44501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sym typeface="Wingdings" charset="2"/>
                </a:rPr>
                <a:t>S</a:t>
              </a: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arcolemma</a:t>
              </a:r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E790931D-A22A-4B06-BBAD-9C8FD301A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981200"/>
              <a:ext cx="2705820" cy="44501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Transverse (T) tubules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3A7E660-0005-49BE-8D39-46FBF2EFF2BE}"/>
                </a:ext>
              </a:extLst>
            </p:cNvPr>
            <p:cNvCxnSpPr>
              <a:cxnSpLocks noChangeShapeType="1"/>
              <a:stCxn id="29" idx="1"/>
            </p:cNvCxnSpPr>
            <p:nvPr/>
          </p:nvCxnSpPr>
          <p:spPr bwMode="auto">
            <a:xfrm flipH="1" flipV="1">
              <a:off x="4495800" y="2133601"/>
              <a:ext cx="1447800" cy="7010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E6B2D0-8586-4469-88AE-6BDC16ABFE7A}"/>
                </a:ext>
              </a:extLst>
            </p:cNvPr>
            <p:cNvCxnSpPr>
              <a:cxnSpLocks noChangeShapeType="1"/>
              <a:stCxn id="29" idx="1"/>
            </p:cNvCxnSpPr>
            <p:nvPr/>
          </p:nvCxnSpPr>
          <p:spPr bwMode="auto">
            <a:xfrm flipH="1">
              <a:off x="4876800" y="2203705"/>
              <a:ext cx="1066800" cy="183489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E37B770-58FE-499A-BC06-09808A1976EA}"/>
                </a:ext>
              </a:extLst>
            </p:cNvPr>
            <p:cNvCxnSpPr>
              <a:cxnSpLocks noChangeShapeType="1"/>
              <a:stCxn id="29" idx="1"/>
            </p:cNvCxnSpPr>
            <p:nvPr/>
          </p:nvCxnSpPr>
          <p:spPr bwMode="auto">
            <a:xfrm flipH="1">
              <a:off x="4648201" y="2203705"/>
              <a:ext cx="1295399" cy="99669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8EAD113B-D3CE-427D-83C1-2E34D181B4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3300" y="2247900"/>
              <a:ext cx="457200" cy="1600200"/>
            </a:xfrm>
            <a:prstGeom prst="leftBrace">
              <a:avLst>
                <a:gd name="adj1" fmla="val 529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09BFBC-9517-4157-AB43-4347FCF95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742" y="1531574"/>
              <a:ext cx="2954245" cy="77876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Sarcoplasmic Reticulum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(SR)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628A05-2B55-492F-9229-D402F188A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124200"/>
              <a:ext cx="2550594" cy="111252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+mn-ea"/>
                </a:rPr>
                <a:t>Lateral Sac 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+mn-ea"/>
                </a:rPr>
                <a:t>(Terminal Cisternae) 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+mn-ea"/>
                </a:rPr>
                <a:t>of SR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0631050-047B-46F0-B7D2-4CF2143F37E9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>
              <a:off x="2855394" y="3680462"/>
              <a:ext cx="421206" cy="3581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1463CA3C-C842-4B7A-9D25-BD5C747493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200900" y="2705100"/>
              <a:ext cx="533400" cy="2895600"/>
            </a:xfrm>
            <a:prstGeom prst="leftBrace">
              <a:avLst>
                <a:gd name="adj1" fmla="val 1467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8C178-707D-436C-841C-8C3C90C80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4419600"/>
              <a:ext cx="1225665" cy="44501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64999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Myofibril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D87107C-D7BD-463D-84E5-2AF0E3076DB0}"/>
                </a:ext>
              </a:extLst>
            </p:cNvPr>
            <p:cNvCxnSpPr>
              <a:cxnSpLocks noChangeShapeType="1"/>
              <a:stCxn id="34" idx="2"/>
              <a:endCxn id="33" idx="1"/>
            </p:cNvCxnSpPr>
            <p:nvPr/>
          </p:nvCxnSpPr>
          <p:spPr bwMode="auto">
            <a:xfrm>
              <a:off x="3007865" y="2310341"/>
              <a:ext cx="764035" cy="50906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2FAFA06-D50A-47BB-BEEE-1F6327639C88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>
              <a:off x="2855394" y="3680462"/>
              <a:ext cx="1792805" cy="3581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944D12-9286-4BBF-B55A-2E4D110BF3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92802" y="2340084"/>
            <a:ext cx="2588764" cy="15229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026CC95-7748-4A9F-BDC6-F54537F277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1333" y="4051020"/>
            <a:ext cx="1618166" cy="181299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9560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 Myofilament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3" name="Picture 7" descr="Thin Myofilament 2b.png">
            <a:extLst>
              <a:ext uri="{FF2B5EF4-FFF2-40B4-BE49-F238E27FC236}">
                <a16:creationId xmlns:a16="http://schemas.microsoft.com/office/drawing/2014/main" id="{7DCE1E66-A06C-4C78-8C21-532FB45E4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56" y="1698517"/>
            <a:ext cx="889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B1267C-A8D4-40FF-8172-A0B67EED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656" y="1546117"/>
            <a:ext cx="1273105" cy="52322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C0000"/>
                </a:solidFill>
                <a:latin typeface="+mn-lt"/>
                <a:ea typeface="+mn-ea"/>
              </a:rPr>
              <a:t>G-Actin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F45D7C-967E-4005-A2C6-89B58F1DEF2E}"/>
              </a:ext>
            </a:extLst>
          </p:cNvPr>
          <p:cNvCxnSpPr>
            <a:cxnSpLocks noChangeShapeType="1"/>
            <a:stCxn id="18" idx="1"/>
          </p:cNvCxnSpPr>
          <p:nvPr/>
        </p:nvCxnSpPr>
        <p:spPr bwMode="auto">
          <a:xfrm flipH="1">
            <a:off x="3667856" y="1807727"/>
            <a:ext cx="685800" cy="65279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0F7FD6-2954-4C5C-8CE9-3A3767534F1B}"/>
              </a:ext>
            </a:extLst>
          </p:cNvPr>
          <p:cNvCxnSpPr>
            <a:cxnSpLocks noChangeShapeType="1"/>
            <a:stCxn id="18" idx="1"/>
          </p:cNvCxnSpPr>
          <p:nvPr/>
        </p:nvCxnSpPr>
        <p:spPr bwMode="auto">
          <a:xfrm flipH="1">
            <a:off x="4201256" y="1807727"/>
            <a:ext cx="152400" cy="72899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F06766-099D-42E6-A13C-501ED6641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56" y="1165117"/>
            <a:ext cx="2732928" cy="461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Myosin binding sites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D31B21-65CE-4851-9B95-A65D13ABC8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77856" y="1774717"/>
            <a:ext cx="7620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8E2526-1737-48F7-992F-C642A26A3F4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31844" y="2079517"/>
            <a:ext cx="912812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A22D68-B5F9-4AA0-8291-DAAB20C8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360" y="3758699"/>
            <a:ext cx="2062937" cy="52322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884A9"/>
                </a:solidFill>
                <a:latin typeface="+mn-lt"/>
                <a:ea typeface="+mn-ea"/>
              </a:rPr>
              <a:t>Tropomyosin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B1F571-B713-4FA3-9537-29416B699700}"/>
              </a:ext>
            </a:extLst>
          </p:cNvPr>
          <p:cNvCxnSpPr>
            <a:cxnSpLocks noChangeShapeType="1"/>
            <a:stCxn id="24" idx="0"/>
          </p:cNvCxnSpPr>
          <p:nvPr/>
        </p:nvCxnSpPr>
        <p:spPr bwMode="auto">
          <a:xfrm flipV="1">
            <a:off x="8073829" y="2536717"/>
            <a:ext cx="408691" cy="122198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B6DABB-E934-4A96-B52E-967125CA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334" y="3503306"/>
            <a:ext cx="1483932" cy="52322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35A3E"/>
                </a:solidFill>
                <a:latin typeface="+mn-lt"/>
                <a:ea typeface="+mn-ea"/>
              </a:rPr>
              <a:t>Troponin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5F79A6-C260-49EA-9977-7736364E86FE}"/>
              </a:ext>
            </a:extLst>
          </p:cNvPr>
          <p:cNvCxnSpPr>
            <a:cxnSpLocks noChangeShapeType="1"/>
            <a:stCxn id="26" idx="0"/>
          </p:cNvCxnSpPr>
          <p:nvPr/>
        </p:nvCxnSpPr>
        <p:spPr bwMode="auto">
          <a:xfrm flipV="1">
            <a:off x="4479300" y="3047498"/>
            <a:ext cx="1696435" cy="4558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99104C-2984-4158-8491-B25730DF9ACC}"/>
              </a:ext>
            </a:extLst>
          </p:cNvPr>
          <p:cNvSpPr txBox="1"/>
          <p:nvPr/>
        </p:nvSpPr>
        <p:spPr>
          <a:xfrm>
            <a:off x="1504531" y="4480811"/>
            <a:ext cx="934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G-actin</a:t>
            </a:r>
            <a:r>
              <a:rPr lang="en-CA" dirty="0"/>
              <a:t>: forms alpha-helical chain with other G-actins and contains a </a:t>
            </a:r>
            <a:r>
              <a:rPr lang="en-CA" dirty="0">
                <a:solidFill>
                  <a:srgbClr val="FF0000"/>
                </a:solidFill>
              </a:rPr>
              <a:t>myosin binding site</a:t>
            </a:r>
            <a:endParaRPr lang="en-CA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Tropomyosin</a:t>
            </a:r>
            <a:r>
              <a:rPr lang="en-CA" dirty="0">
                <a:solidFill>
                  <a:srgbClr val="807F83"/>
                </a:solidFill>
              </a:rPr>
              <a:t>: </a:t>
            </a:r>
            <a:r>
              <a:rPr lang="en-CA" dirty="0"/>
              <a:t>in relaxed state, tropomyosin works to </a:t>
            </a:r>
            <a:r>
              <a:rPr lang="en-CA" dirty="0">
                <a:solidFill>
                  <a:srgbClr val="FF0000"/>
                </a:solidFill>
              </a:rPr>
              <a:t>cover the myosin binding sites </a:t>
            </a:r>
            <a:r>
              <a:rPr lang="en-CA" dirty="0"/>
              <a:t>on g-actin</a:t>
            </a:r>
            <a:endParaRPr lang="en-CA" dirty="0">
              <a:solidFill>
                <a:srgbClr val="807F83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Troponin</a:t>
            </a:r>
            <a:r>
              <a:rPr lang="en-CA" dirty="0">
                <a:solidFill>
                  <a:srgbClr val="807F83"/>
                </a:solidFill>
              </a:rPr>
              <a:t>: </a:t>
            </a:r>
            <a:r>
              <a:rPr lang="en-CA" dirty="0"/>
              <a:t>attached to tropomyosin and actin to </a:t>
            </a:r>
            <a:r>
              <a:rPr lang="en-CA" dirty="0">
                <a:solidFill>
                  <a:srgbClr val="FF0000"/>
                </a:solidFill>
              </a:rPr>
              <a:t>hold tropomyosin over the myosin binding sites</a:t>
            </a:r>
            <a:r>
              <a:rPr lang="en-CA" dirty="0"/>
              <a:t> in relaxed state</a:t>
            </a:r>
            <a:endParaRPr lang="en-CA" dirty="0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93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 Myofilament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3" name="Picture 6" descr="Thick myofilament 2.png">
            <a:extLst>
              <a:ext uri="{FF2B5EF4-FFF2-40B4-BE49-F238E27FC236}">
                <a16:creationId xmlns:a16="http://schemas.microsoft.com/office/drawing/2014/main" id="{C222E5DD-5679-428A-9A1C-C63963DE1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57" y="1297577"/>
            <a:ext cx="5416909" cy="310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3219FB-6D87-4AD4-828B-900FF60D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087" y="2263006"/>
            <a:ext cx="2270365" cy="4308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DC0000"/>
                </a:solidFill>
                <a:latin typeface="+mn-lt"/>
                <a:ea typeface="+mn-ea"/>
              </a:rPr>
              <a:t>Actin binding sites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038EE-A0EE-4636-A10F-51CE01E3E8A2}"/>
              </a:ext>
            </a:extLst>
          </p:cNvPr>
          <p:cNvCxnSpPr>
            <a:cxnSpLocks noChangeShapeType="1"/>
            <a:stCxn id="18" idx="2"/>
          </p:cNvCxnSpPr>
          <p:nvPr/>
        </p:nvCxnSpPr>
        <p:spPr bwMode="auto">
          <a:xfrm flipH="1">
            <a:off x="7575087" y="2693893"/>
            <a:ext cx="1135183" cy="33990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1E1854-292F-4AEE-9F6C-979BF97EFA8D}"/>
              </a:ext>
            </a:extLst>
          </p:cNvPr>
          <p:cNvCxnSpPr>
            <a:cxnSpLocks noChangeShapeType="1"/>
            <a:stCxn id="18" idx="2"/>
          </p:cNvCxnSpPr>
          <p:nvPr/>
        </p:nvCxnSpPr>
        <p:spPr bwMode="auto">
          <a:xfrm flipH="1">
            <a:off x="7960309" y="2693893"/>
            <a:ext cx="749961" cy="50844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627467-222E-4AC8-81EF-AA7FECDC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405" y="3564882"/>
            <a:ext cx="1582100" cy="461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Myosin Tail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707ABC-94A0-4846-A4DD-3C5AA2EA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550" y="2802820"/>
            <a:ext cx="1822550" cy="461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Myosin 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889CA0-8A85-4185-8071-060AA5AE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14" y="4019733"/>
            <a:ext cx="2338525" cy="830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C000"/>
                </a:solidFill>
                <a:latin typeface="+mn-lt"/>
                <a:ea typeface="+mn-ea"/>
              </a:rPr>
              <a:t>ATP binding sites</a:t>
            </a:r>
          </a:p>
          <a:p>
            <a:pPr algn="ctr">
              <a:defRPr/>
            </a:pPr>
            <a:r>
              <a:rPr lang="en-US" sz="2400" dirty="0">
                <a:solidFill>
                  <a:srgbClr val="FFC000"/>
                </a:solidFill>
                <a:latin typeface="+mn-lt"/>
                <a:ea typeface="+mn-ea"/>
              </a:rPr>
              <a:t>(ATPase)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F55E5-33C0-4B1B-8B04-79E4DCCED52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27487" y="3300079"/>
            <a:ext cx="402528" cy="71965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4EA403-2704-4B4C-B6FF-5A847A2D1EC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74120" y="3466018"/>
            <a:ext cx="155895" cy="5537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4AE13F-EB2F-4929-910F-CA0191B28E3C}"/>
              </a:ext>
            </a:extLst>
          </p:cNvPr>
          <p:cNvSpPr txBox="1"/>
          <p:nvPr/>
        </p:nvSpPr>
        <p:spPr>
          <a:xfrm>
            <a:off x="1518899" y="4711467"/>
            <a:ext cx="87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Thick filament contains many myosin molecules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Each head has a binding site for </a:t>
            </a:r>
            <a:r>
              <a:rPr lang="en-CA" dirty="0">
                <a:solidFill>
                  <a:srgbClr val="FF0000"/>
                </a:solidFill>
              </a:rPr>
              <a:t>Actin</a:t>
            </a:r>
            <a:r>
              <a:rPr lang="en-CA" dirty="0"/>
              <a:t> and an </a:t>
            </a:r>
            <a:r>
              <a:rPr lang="en-CA" dirty="0">
                <a:solidFill>
                  <a:srgbClr val="FF0000"/>
                </a:solidFill>
              </a:rPr>
              <a:t>ATPase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/>
              <a:t>Breaks down </a:t>
            </a:r>
            <a:r>
              <a:rPr lang="en-CA" dirty="0">
                <a:solidFill>
                  <a:srgbClr val="FF0000"/>
                </a:solidFill>
              </a:rPr>
              <a:t>ATP</a:t>
            </a:r>
            <a:r>
              <a:rPr lang="en-CA" dirty="0"/>
              <a:t> into </a:t>
            </a:r>
            <a:r>
              <a:rPr lang="en-CA" dirty="0">
                <a:solidFill>
                  <a:srgbClr val="FF0000"/>
                </a:solidFill>
              </a:rPr>
              <a:t>ADP + P</a:t>
            </a:r>
            <a:r>
              <a:rPr lang="en-CA" baseline="-25000" dirty="0">
                <a:solidFill>
                  <a:srgbClr val="FF0000"/>
                </a:solidFill>
              </a:rPr>
              <a:t>i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and releases energy for contraction</a:t>
            </a:r>
          </a:p>
        </p:txBody>
      </p:sp>
    </p:spTree>
    <p:extLst>
      <p:ext uri="{BB962C8B-B14F-4D97-AF65-F5344CB8AC3E}">
        <p14:creationId xmlns:p14="http://schemas.microsoft.com/office/powerpoint/2010/main" val="3098199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Sarcomere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3" name="Picture 2" descr="http://droualb.faculty.mjc.edu/Lecture%20Notes/Unit%203/myosin_thick_myofilaments.jpg">
            <a:extLst>
              <a:ext uri="{FF2B5EF4-FFF2-40B4-BE49-F238E27FC236}">
                <a16:creationId xmlns:a16="http://schemas.microsoft.com/office/drawing/2014/main" id="{633D2317-371E-4749-8F52-04D38F39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6" y="929924"/>
            <a:ext cx="6540059" cy="38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D3B4CF-5C32-4B67-A095-6F0D07EB47A2}"/>
              </a:ext>
            </a:extLst>
          </p:cNvPr>
          <p:cNvCxnSpPr>
            <a:cxnSpLocks/>
          </p:cNvCxnSpPr>
          <p:nvPr/>
        </p:nvCxnSpPr>
        <p:spPr>
          <a:xfrm flipV="1">
            <a:off x="3061973" y="1323852"/>
            <a:ext cx="1628078" cy="33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65109E-73DD-42C9-801E-32389EC4A042}"/>
              </a:ext>
            </a:extLst>
          </p:cNvPr>
          <p:cNvCxnSpPr>
            <a:cxnSpLocks/>
          </p:cNvCxnSpPr>
          <p:nvPr/>
        </p:nvCxnSpPr>
        <p:spPr>
          <a:xfrm>
            <a:off x="3061973" y="1357181"/>
            <a:ext cx="1471961" cy="271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AEE904-68A2-420F-BDDC-96B75CEC3BCC}"/>
              </a:ext>
            </a:extLst>
          </p:cNvPr>
          <p:cNvSpPr txBox="1"/>
          <p:nvPr/>
        </p:nvSpPr>
        <p:spPr>
          <a:xfrm>
            <a:off x="1534256" y="1139186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 Filaments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BC1E5-BA05-4550-8E98-356381AF1897}"/>
              </a:ext>
            </a:extLst>
          </p:cNvPr>
          <p:cNvSpPr txBox="1"/>
          <p:nvPr/>
        </p:nvSpPr>
        <p:spPr>
          <a:xfrm>
            <a:off x="1534256" y="2211686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Thick Filaments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F0C18A-3961-446B-9BF9-2714B5AA1566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199584" y="2264263"/>
            <a:ext cx="1891911" cy="132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5C5046-33EB-486B-A6B4-46FA7675E1A7}"/>
              </a:ext>
            </a:extLst>
          </p:cNvPr>
          <p:cNvSpPr txBox="1"/>
          <p:nvPr/>
        </p:nvSpPr>
        <p:spPr>
          <a:xfrm>
            <a:off x="1713768" y="4538459"/>
            <a:ext cx="8764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Z-line</a:t>
            </a:r>
            <a:r>
              <a:rPr lang="en-CA" dirty="0"/>
              <a:t>: where thin myofilaments are joined together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Sarcomere</a:t>
            </a:r>
            <a:r>
              <a:rPr lang="en-CA" dirty="0"/>
              <a:t>: area between the z-lines, which is smallest functional unit of muscle</a:t>
            </a:r>
          </a:p>
          <a:p>
            <a:endParaRPr lang="en-CA" dirty="0">
              <a:solidFill>
                <a:srgbClr val="807F83"/>
              </a:solidFill>
            </a:endParaRPr>
          </a:p>
          <a:p>
            <a:r>
              <a:rPr lang="en-CA" dirty="0"/>
              <a:t>Myosin head binds to G-actin on thin filament forming a </a:t>
            </a:r>
            <a:r>
              <a:rPr lang="en-CA" dirty="0">
                <a:solidFill>
                  <a:srgbClr val="FF0000"/>
                </a:solidFill>
              </a:rPr>
              <a:t>cross-bridge</a:t>
            </a:r>
            <a:r>
              <a:rPr lang="en-CA" dirty="0"/>
              <a:t>. A </a:t>
            </a:r>
            <a:r>
              <a:rPr lang="en-CA" dirty="0">
                <a:solidFill>
                  <a:srgbClr val="FF0000"/>
                </a:solidFill>
              </a:rPr>
              <a:t>Power Stroke </a:t>
            </a:r>
            <a:r>
              <a:rPr lang="en-CA" dirty="0"/>
              <a:t>is initiated an a muscle contraction will occur.</a:t>
            </a:r>
          </a:p>
        </p:txBody>
      </p:sp>
      <p:pic>
        <p:nvPicPr>
          <p:cNvPr id="24" name="Picture 7" descr="Thin Myofilament 2b.png">
            <a:extLst>
              <a:ext uri="{FF2B5EF4-FFF2-40B4-BE49-F238E27FC236}">
                <a16:creationId xmlns:a16="http://schemas.microsoft.com/office/drawing/2014/main" id="{90F6BD31-4A62-45DB-8F0A-82562DBD5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39"/>
          <a:stretch/>
        </p:blipFill>
        <p:spPr bwMode="auto">
          <a:xfrm>
            <a:off x="9255348" y="2976120"/>
            <a:ext cx="1422907" cy="73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F60895-93B1-4ACE-A1C0-CF5B29F3AF30}"/>
              </a:ext>
            </a:extLst>
          </p:cNvPr>
          <p:cNvCxnSpPr/>
          <p:nvPr/>
        </p:nvCxnSpPr>
        <p:spPr>
          <a:xfrm flipV="1">
            <a:off x="9061329" y="3464762"/>
            <a:ext cx="905472" cy="501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03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Sliding-Filament Theory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FCD85-1F7D-4773-A743-650B11A5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40" y="1392248"/>
            <a:ext cx="7219751" cy="4416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966812-3841-4473-967D-1E777181700F}"/>
              </a:ext>
            </a:extLst>
          </p:cNvPr>
          <p:cNvSpPr txBox="1"/>
          <p:nvPr/>
        </p:nvSpPr>
        <p:spPr>
          <a:xfrm>
            <a:off x="282911" y="1859339"/>
            <a:ext cx="4392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binds </a:t>
            </a:r>
            <a:r>
              <a:rPr lang="en-US" dirty="0">
                <a:solidFill>
                  <a:srgbClr val="FF0000"/>
                </a:solidFill>
              </a:rPr>
              <a:t>troponin</a:t>
            </a:r>
            <a:r>
              <a:rPr lang="en-US" dirty="0"/>
              <a:t>, causes </a:t>
            </a:r>
            <a:r>
              <a:rPr lang="en-US" dirty="0">
                <a:solidFill>
                  <a:srgbClr val="FF0000"/>
                </a:solidFill>
              </a:rPr>
              <a:t>tropomyosin</a:t>
            </a:r>
            <a:r>
              <a:rPr lang="en-US" dirty="0"/>
              <a:t> to roll off and expose </a:t>
            </a:r>
            <a:r>
              <a:rPr lang="en-US" dirty="0">
                <a:solidFill>
                  <a:srgbClr val="FF0000"/>
                </a:solidFill>
              </a:rPr>
              <a:t>myosin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binding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site</a:t>
            </a:r>
          </a:p>
          <a:p>
            <a:pPr marL="342900" indent="-342900">
              <a:buAutoNum type="arabicPeriod"/>
            </a:pPr>
            <a:r>
              <a:rPr lang="en-US" dirty="0"/>
              <a:t>Myosin head binds actin binding site, </a:t>
            </a:r>
            <a:r>
              <a:rPr lang="en-US" dirty="0">
                <a:solidFill>
                  <a:srgbClr val="FF0000"/>
                </a:solidFill>
              </a:rPr>
              <a:t>cross-bridge </a:t>
            </a:r>
            <a:r>
              <a:rPr lang="en-US" dirty="0"/>
              <a:t>formation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 released from myosin head causing </a:t>
            </a:r>
            <a:r>
              <a:rPr lang="en-US" dirty="0">
                <a:solidFill>
                  <a:srgbClr val="FF0000"/>
                </a:solidFill>
              </a:rPr>
              <a:t>power stroke </a:t>
            </a:r>
            <a:r>
              <a:rPr lang="en-US" dirty="0"/>
              <a:t>(muscle contraction)</a:t>
            </a:r>
          </a:p>
          <a:p>
            <a:pPr marL="342900" indent="-342900">
              <a:buAutoNum type="arabicPeriod"/>
            </a:pPr>
            <a:r>
              <a:rPr lang="en-US" dirty="0"/>
              <a:t>ADP released, myosin still bound to actin until new </a:t>
            </a:r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/>
              <a:t> attached, myosin head detaches (</a:t>
            </a:r>
            <a:r>
              <a:rPr lang="en-US" dirty="0">
                <a:solidFill>
                  <a:srgbClr val="FF0000"/>
                </a:solidFill>
              </a:rPr>
              <a:t>cross-bridge</a:t>
            </a:r>
            <a:r>
              <a:rPr lang="en-US" dirty="0"/>
              <a:t> broken)</a:t>
            </a:r>
          </a:p>
          <a:p>
            <a:pPr marL="342900" indent="-342900">
              <a:buAutoNum type="arabicPeriod"/>
            </a:pPr>
            <a:r>
              <a:rPr lang="en-US" dirty="0"/>
              <a:t>ATP hydrolyzed to ADP + P</a:t>
            </a:r>
            <a:r>
              <a:rPr lang="en-US" baseline="-25000" dirty="0"/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A5B0F-8A63-4077-8C40-B99839B5125A}"/>
              </a:ext>
            </a:extLst>
          </p:cNvPr>
          <p:cNvSpPr/>
          <p:nvPr/>
        </p:nvSpPr>
        <p:spPr>
          <a:xfrm>
            <a:off x="7237562" y="1346529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7C514-AD12-426D-BD64-12B42FC74539}"/>
              </a:ext>
            </a:extLst>
          </p:cNvPr>
          <p:cNvSpPr/>
          <p:nvPr/>
        </p:nvSpPr>
        <p:spPr>
          <a:xfrm>
            <a:off x="9661584" y="1346529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C8E4C-C09B-4468-9D02-9745E0CD1FEE}"/>
              </a:ext>
            </a:extLst>
          </p:cNvPr>
          <p:cNvSpPr/>
          <p:nvPr/>
        </p:nvSpPr>
        <p:spPr>
          <a:xfrm>
            <a:off x="9652958" y="3571336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BF3BC-5F30-4083-A2B7-10E7A74C42C2}"/>
              </a:ext>
            </a:extLst>
          </p:cNvPr>
          <p:cNvSpPr/>
          <p:nvPr/>
        </p:nvSpPr>
        <p:spPr>
          <a:xfrm>
            <a:off x="7237562" y="3571336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29896-843D-4C29-A72F-B7CA076EC0F4}"/>
              </a:ext>
            </a:extLst>
          </p:cNvPr>
          <p:cNvSpPr/>
          <p:nvPr/>
        </p:nvSpPr>
        <p:spPr>
          <a:xfrm>
            <a:off x="4822166" y="3571335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Tutorial (Nov 19</a:t>
            </a:r>
            <a:r>
              <a:rPr lang="en-CA" sz="4800" b="1" baseline="30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US" dirty="0"/>
              <a:t>Muscle physiology!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Suggestion Box Questions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3687"/>
          </a:xfrm>
        </p:spPr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What Questions Do You Have?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8100E-72EE-4A94-A570-57CCE6C92F9E}"/>
              </a:ext>
            </a:extLst>
          </p:cNvPr>
          <p:cNvSpPr txBox="1">
            <a:spLocks/>
          </p:cNvSpPr>
          <p:nvPr/>
        </p:nvSpPr>
        <p:spPr>
          <a:xfrm>
            <a:off x="1209675" y="3155078"/>
            <a:ext cx="9772650" cy="1423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+mn-lt"/>
              </a:rPr>
              <a:t>You can ask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Owl forums</a:t>
            </a:r>
            <a:r>
              <a:rPr lang="en-CA" sz="3200" dirty="0">
                <a:latin typeface="+mn-lt"/>
              </a:rPr>
              <a:t> as well!</a:t>
            </a:r>
          </a:p>
          <a:p>
            <a:endParaRPr lang="en-CA" sz="3200" dirty="0">
              <a:latin typeface="+mn-lt"/>
            </a:endParaRPr>
          </a:p>
          <a:p>
            <a:r>
              <a:rPr lang="en-CA" sz="3200" dirty="0">
                <a:latin typeface="+mn-lt"/>
              </a:rPr>
              <a:t>Also anonymously ask questions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online </a:t>
            </a:r>
            <a:r>
              <a:rPr lang="en-CA" sz="3200" b="1" dirty="0" err="1">
                <a:solidFill>
                  <a:srgbClr val="4F2270"/>
                </a:solidFill>
                <a:latin typeface="+mn-lt"/>
              </a:rPr>
              <a:t>dropbox</a:t>
            </a:r>
            <a:r>
              <a:rPr lang="en-CA" sz="3200" dirty="0">
                <a:latin typeface="+mn-lt"/>
              </a:rPr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28387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what reproductive organs do in both parasympathetic and sympathetic. How do they work together? What do they influence and what type of reaction happens once they are activated?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C8D6F089-DBB2-4724-92F3-9C309AF0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972" y="1361164"/>
            <a:ext cx="5842055" cy="45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2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what reproductive organs do in both parasympathetic and sympathetic. How do they work together? What do they influence and what type of reaction happens once they are activated?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6E3EB25-6BEC-45B3-804D-2623175F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987"/>
            <a:ext cx="5459904" cy="35480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Cooperative effect: sexual function</a:t>
            </a:r>
          </a:p>
          <a:p>
            <a:pPr lvl="1"/>
            <a:r>
              <a:rPr lang="en-US" dirty="0"/>
              <a:t>PNS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Males: induces erection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Females: engorgement and secretions</a:t>
            </a:r>
          </a:p>
          <a:p>
            <a:pPr lvl="1"/>
            <a:r>
              <a:rPr lang="en-US" dirty="0"/>
              <a:t>SNS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Males: Induces ejaculation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Females: stimulates contraction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Complimentary effect: saliva production</a:t>
            </a:r>
          </a:p>
          <a:p>
            <a:pPr lvl="1"/>
            <a:r>
              <a:rPr lang="en-US" sz="2000" dirty="0"/>
              <a:t>PNS </a:t>
            </a:r>
            <a:r>
              <a:rPr lang="en-US" sz="2000" dirty="0">
                <a:sym typeface="Wingdings" panose="05000000000000000000" pitchFamily="2" charset="2"/>
              </a:rPr>
              <a:t> stimulate water and enzymes</a:t>
            </a:r>
          </a:p>
          <a:p>
            <a:pPr lvl="1"/>
            <a:r>
              <a:rPr lang="en-US" sz="2000" dirty="0"/>
              <a:t>SNS </a:t>
            </a:r>
            <a:r>
              <a:rPr lang="en-US" sz="2000" dirty="0">
                <a:sym typeface="Wingdings" panose="05000000000000000000" pitchFamily="2" charset="2"/>
              </a:rPr>
              <a:t> stimulate thick mucous</a:t>
            </a:r>
            <a:endParaRPr lang="en-US" sz="2000" dirty="0"/>
          </a:p>
          <a:p>
            <a:pPr marL="914400" lvl="2" indent="0">
              <a:buNone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F2FD4-0F12-440D-96E9-A0E5AA4B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51" y="1297577"/>
            <a:ext cx="5459904" cy="44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Sliding Filament Theory and how a crossbridge forms. Also, I'm not really sure what a crossbridge is and what happens after that. Thanks</a:t>
            </a:r>
            <a:endParaRPr lang="en-CA" sz="2000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FCD85-1F7D-4773-A743-650B11A5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40" y="1392248"/>
            <a:ext cx="7219751" cy="4416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966812-3841-4473-967D-1E777181700F}"/>
              </a:ext>
            </a:extLst>
          </p:cNvPr>
          <p:cNvSpPr txBox="1"/>
          <p:nvPr/>
        </p:nvSpPr>
        <p:spPr>
          <a:xfrm>
            <a:off x="282911" y="1579190"/>
            <a:ext cx="44869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binds </a:t>
            </a:r>
            <a:r>
              <a:rPr lang="en-US" dirty="0">
                <a:solidFill>
                  <a:srgbClr val="FF0000"/>
                </a:solidFill>
              </a:rPr>
              <a:t>troponin</a:t>
            </a:r>
            <a:r>
              <a:rPr lang="en-US" dirty="0"/>
              <a:t>, causes </a:t>
            </a:r>
            <a:r>
              <a:rPr lang="en-US" dirty="0">
                <a:solidFill>
                  <a:srgbClr val="FF0000"/>
                </a:solidFill>
              </a:rPr>
              <a:t>tropomyosin</a:t>
            </a:r>
            <a:r>
              <a:rPr lang="en-US" dirty="0"/>
              <a:t> to roll off and expose </a:t>
            </a:r>
            <a:r>
              <a:rPr lang="en-US" dirty="0">
                <a:solidFill>
                  <a:srgbClr val="FF0000"/>
                </a:solidFill>
              </a:rPr>
              <a:t>myosin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binding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site</a:t>
            </a:r>
          </a:p>
          <a:p>
            <a:pPr marL="342900" indent="-342900">
              <a:buAutoNum type="arabicPeriod"/>
            </a:pPr>
            <a:r>
              <a:rPr lang="en-US" dirty="0"/>
              <a:t>Myosin head binds actin binding site, </a:t>
            </a:r>
            <a:r>
              <a:rPr lang="en-US" dirty="0">
                <a:solidFill>
                  <a:srgbClr val="FF0000"/>
                </a:solidFill>
              </a:rPr>
              <a:t>cross-bridge </a:t>
            </a:r>
            <a:r>
              <a:rPr lang="en-US" dirty="0"/>
              <a:t>formation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 released from myosin head causing </a:t>
            </a:r>
            <a:r>
              <a:rPr lang="en-US" dirty="0">
                <a:solidFill>
                  <a:srgbClr val="FF0000"/>
                </a:solidFill>
              </a:rPr>
              <a:t>power stroke </a:t>
            </a:r>
            <a:r>
              <a:rPr lang="en-US" dirty="0"/>
              <a:t>(muscle contraction)</a:t>
            </a:r>
          </a:p>
          <a:p>
            <a:pPr marL="342900" indent="-342900">
              <a:buAutoNum type="arabicPeriod"/>
            </a:pPr>
            <a:r>
              <a:rPr lang="en-US" dirty="0"/>
              <a:t>ADP released, myosin still bound to actin until new </a:t>
            </a:r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/>
              <a:t> attached, myosin head detaches (</a:t>
            </a:r>
            <a:r>
              <a:rPr lang="en-US" dirty="0">
                <a:solidFill>
                  <a:srgbClr val="FF0000"/>
                </a:solidFill>
              </a:rPr>
              <a:t>cross-bridge</a:t>
            </a:r>
            <a:r>
              <a:rPr lang="en-US" dirty="0"/>
              <a:t> broken)</a:t>
            </a:r>
          </a:p>
          <a:p>
            <a:pPr marL="342900" indent="-342900">
              <a:buAutoNum type="arabicPeriod"/>
            </a:pPr>
            <a:r>
              <a:rPr lang="en-US" dirty="0"/>
              <a:t>ATP hydrolyzed to ADP + P</a:t>
            </a:r>
            <a:r>
              <a:rPr lang="en-US" baseline="-25000" dirty="0"/>
              <a:t>i</a:t>
            </a:r>
          </a:p>
          <a:p>
            <a:pPr marL="342900" indent="-342900">
              <a:buAutoNum type="arabicPeriod"/>
            </a:pPr>
            <a:endParaRPr lang="en-US" baseline="-25000" dirty="0"/>
          </a:p>
          <a:p>
            <a:r>
              <a:rPr lang="en-US" dirty="0">
                <a:solidFill>
                  <a:srgbClr val="FF0000"/>
                </a:solidFill>
              </a:rPr>
              <a:t>Cross-bridge</a:t>
            </a:r>
            <a:r>
              <a:rPr lang="en-US" dirty="0"/>
              <a:t> is the connection of myosin head to actin (once binding site is clear). Cross-bridge will allow power stroke to occur (muscle contraction)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9A5B0F-8A63-4077-8C40-B99839B5125A}"/>
              </a:ext>
            </a:extLst>
          </p:cNvPr>
          <p:cNvSpPr/>
          <p:nvPr/>
        </p:nvSpPr>
        <p:spPr>
          <a:xfrm>
            <a:off x="7237562" y="1346529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7C514-AD12-426D-BD64-12B42FC74539}"/>
              </a:ext>
            </a:extLst>
          </p:cNvPr>
          <p:cNvSpPr/>
          <p:nvPr/>
        </p:nvSpPr>
        <p:spPr>
          <a:xfrm>
            <a:off x="9661584" y="1346529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C8E4C-C09B-4468-9D02-9745E0CD1FEE}"/>
              </a:ext>
            </a:extLst>
          </p:cNvPr>
          <p:cNvSpPr/>
          <p:nvPr/>
        </p:nvSpPr>
        <p:spPr>
          <a:xfrm>
            <a:off x="9652958" y="3571336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BF3BC-5F30-4083-A2B7-10E7A74C42C2}"/>
              </a:ext>
            </a:extLst>
          </p:cNvPr>
          <p:cNvSpPr/>
          <p:nvPr/>
        </p:nvSpPr>
        <p:spPr>
          <a:xfrm>
            <a:off x="7237562" y="3571336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29896-843D-4C29-A72F-B7CA076EC0F4}"/>
              </a:ext>
            </a:extLst>
          </p:cNvPr>
          <p:cNvSpPr/>
          <p:nvPr/>
        </p:nvSpPr>
        <p:spPr>
          <a:xfrm>
            <a:off x="4822166" y="3571335"/>
            <a:ext cx="2415396" cy="222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Group Work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logyClass" id="{7CFCF621-4751-448A-833E-E1064E57DA35}" vid="{78377000-374C-4815-9BE0-DAE063ECF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2484</Words>
  <Application>Microsoft Office PowerPoint</Application>
  <PresentationFormat>Widescreen</PresentationFormat>
  <Paragraphs>381</Paragraphs>
  <Slides>50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Tutorial 9 Sections 009/010</vt:lpstr>
      <vt:lpstr>Your TA reminding you…</vt:lpstr>
      <vt:lpstr>Today</vt:lpstr>
      <vt:lpstr>Suggestion Box Questions</vt:lpstr>
      <vt:lpstr>Explain what reproductive organs do in both parasympathetic and sympathetic. How do they work together? What do they influence and what type of reaction happens once they are activated?</vt:lpstr>
      <vt:lpstr>Explain what reproductive organs do in both parasympathetic and sympathetic. How do they work together? What do they influence and what type of reaction happens once they are activated?</vt:lpstr>
      <vt:lpstr>Explain the Sliding Filament Theory and how a crossbridge forms. Also, I'm not really sure what a crossbridge is and what happens after that. Thanks</vt:lpstr>
      <vt:lpstr>Group Work</vt:lpstr>
      <vt:lpstr>Play-DOH!</vt:lpstr>
      <vt:lpstr>Example</vt:lpstr>
      <vt:lpstr>Learning Catalytic Question</vt:lpstr>
      <vt:lpstr>Midterm Question Take-up</vt:lpstr>
      <vt:lpstr>Q11: Compared to a weaker mechanical stimulus, which of the following statements best describes the effect of a stronger mechanical stimulus on a mechanoreceptor?</vt:lpstr>
      <vt:lpstr>Q11: Compared to a weaker mechanical stimulus, which of the following statements best describes the effect of a stronger mechanical stimulus on a mechanoreceptor?</vt:lpstr>
      <vt:lpstr>Q12: Which statement is INCORRECT about special senses receptors?</vt:lpstr>
      <vt:lpstr>Q12: Which statement is INCORRECT about special senses receptors?</vt:lpstr>
      <vt:lpstr>Q14: Which of the following sensory neurons provides the smallest two-point discrimination?</vt:lpstr>
      <vt:lpstr>Q14: Which of the following sensory neurons provides the smallest two-point discrimination?</vt:lpstr>
      <vt:lpstr>Q20: How is the frequency of sound encoded in the cochlea? </vt:lpstr>
      <vt:lpstr>Q20: How is the frequency of sound encoded in the cochlea? </vt:lpstr>
      <vt:lpstr>Q21: In which part of the auditory system do we NOT find tonotopy? </vt:lpstr>
      <vt:lpstr>Q21: In which part of the auditory system do we NOT find tonotopy? </vt:lpstr>
      <vt:lpstr>Q24: What happens when there is reduced dopaminergic input to the putamen? </vt:lpstr>
      <vt:lpstr>Q24: What happens when there is reduced dopaminergic input to the putamen? </vt:lpstr>
      <vt:lpstr>Q29: What is true about the anterior pituitary? </vt:lpstr>
      <vt:lpstr>Q29: What is true about the anterior pituitary? </vt:lpstr>
      <vt:lpstr>Q31: Which of the following would result in an increase in the permeability of the cell membrane to Na+?</vt:lpstr>
      <vt:lpstr>Q31: Which of the following would result in an increase in the permeability of the cell membrane to Na+?</vt:lpstr>
      <vt:lpstr>Q33: Which membrane transporters would you find at the Nodes of Ranvier? </vt:lpstr>
      <vt:lpstr>Q33: Which membrane transporters would you find at the Nodes of Ranvier? </vt:lpstr>
      <vt:lpstr>Q34: Which would be true about the hormone oxytocin?</vt:lpstr>
      <vt:lpstr>Q34: Which would be true about the hormone oxytocin?</vt:lpstr>
      <vt:lpstr>Q35: Why is thyroglobulin important for the thyroid? </vt:lpstr>
      <vt:lpstr>Q35: Why is thyroglobulin important for the thyroid? </vt:lpstr>
      <vt:lpstr>The autonomic nervous system</vt:lpstr>
      <vt:lpstr>Nervous System Divisions</vt:lpstr>
      <vt:lpstr>Autonomic Nervous system: Intro</vt:lpstr>
      <vt:lpstr>Comparison of Autonomic and Somatic Motor Systems</vt:lpstr>
      <vt:lpstr>Sympathetic vs. Parasympathetic</vt:lpstr>
      <vt:lpstr>Parasympathetic vs. Sympathetic</vt:lpstr>
      <vt:lpstr>ANS and Adrenal Gland</vt:lpstr>
      <vt:lpstr>Muscle Anatomy</vt:lpstr>
      <vt:lpstr>Muscle Structure</vt:lpstr>
      <vt:lpstr>Thin Myofilament</vt:lpstr>
      <vt:lpstr>Thick Myofilament</vt:lpstr>
      <vt:lpstr>The Sarcomere</vt:lpstr>
      <vt:lpstr>The Sliding-Filament Theory</vt:lpstr>
      <vt:lpstr>Next Tutorial (Nov 19th)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Greydon Gilmore</dc:creator>
  <cp:lastModifiedBy>Greydon Gilmore</cp:lastModifiedBy>
  <cp:revision>181</cp:revision>
  <dcterms:created xsi:type="dcterms:W3CDTF">2017-12-10T19:18:50Z</dcterms:created>
  <dcterms:modified xsi:type="dcterms:W3CDTF">2019-11-13T02:10:53Z</dcterms:modified>
</cp:coreProperties>
</file>