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7" r:id="rId2"/>
    <p:sldId id="256" r:id="rId3"/>
    <p:sldId id="258" r:id="rId4"/>
    <p:sldId id="328" r:id="rId5"/>
    <p:sldId id="533" r:id="rId6"/>
    <p:sldId id="524" r:id="rId7"/>
    <p:sldId id="534" r:id="rId8"/>
    <p:sldId id="389" r:id="rId9"/>
    <p:sldId id="436" r:id="rId10"/>
    <p:sldId id="437" r:id="rId11"/>
    <p:sldId id="438" r:id="rId12"/>
    <p:sldId id="442" r:id="rId13"/>
    <p:sldId id="440" r:id="rId14"/>
    <p:sldId id="445" r:id="rId15"/>
    <p:sldId id="446" r:id="rId16"/>
    <p:sldId id="449" r:id="rId17"/>
    <p:sldId id="450" r:id="rId18"/>
    <p:sldId id="451" r:id="rId19"/>
    <p:sldId id="452" r:id="rId20"/>
    <p:sldId id="453" r:id="rId21"/>
    <p:sldId id="454" r:id="rId22"/>
    <p:sldId id="458" r:id="rId23"/>
    <p:sldId id="459" r:id="rId24"/>
    <p:sldId id="460" r:id="rId25"/>
    <p:sldId id="461" r:id="rId26"/>
    <p:sldId id="462" r:id="rId27"/>
    <p:sldId id="463" r:id="rId28"/>
    <p:sldId id="473" r:id="rId29"/>
    <p:sldId id="477" r:id="rId30"/>
    <p:sldId id="478" r:id="rId31"/>
    <p:sldId id="479" r:id="rId32"/>
    <p:sldId id="482" r:id="rId33"/>
    <p:sldId id="485" r:id="rId34"/>
    <p:sldId id="486" r:id="rId35"/>
    <p:sldId id="487" r:id="rId36"/>
    <p:sldId id="531" r:id="rId37"/>
    <p:sldId id="517" r:id="rId38"/>
    <p:sldId id="488" r:id="rId39"/>
    <p:sldId id="491" r:id="rId40"/>
    <p:sldId id="492" r:id="rId41"/>
    <p:sldId id="535" r:id="rId42"/>
    <p:sldId id="690" r:id="rId43"/>
    <p:sldId id="842" r:id="rId44"/>
    <p:sldId id="536" r:id="rId45"/>
    <p:sldId id="692" r:id="rId46"/>
    <p:sldId id="693" r:id="rId47"/>
    <p:sldId id="540" r:id="rId48"/>
    <p:sldId id="539" r:id="rId49"/>
    <p:sldId id="541" r:id="rId50"/>
    <p:sldId id="862" r:id="rId51"/>
    <p:sldId id="317" r:id="rId52"/>
    <p:sldId id="318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2683"/>
    <a:srgbClr val="4F22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86284" autoAdjust="0"/>
  </p:normalViewPr>
  <p:slideViewPr>
    <p:cSldViewPr snapToGrid="0">
      <p:cViewPr varScale="1">
        <p:scale>
          <a:sx n="115" d="100"/>
          <a:sy n="115" d="100"/>
        </p:scale>
        <p:origin x="1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5DE40-68BA-4164-922C-95B38CFF8A1D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A6AB92-A435-4CED-AFDE-AD937B5C1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972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5FDC7-53FE-416C-B833-F9DBCE797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50C449-BFB2-4EE3-8C6C-A5335D13DC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497E7-0188-410C-8E6D-6A5FB5296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34BDB-2351-4FF4-AED9-BAB48932719C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BF3EB-5228-4AD1-B4C4-984C0BB02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1121B-F66D-4C0C-A75E-2DFC7F8E9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A117-0DA5-4AB9-A71D-4428F1D24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8251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3189F-53C2-4ABA-9BFB-E7B4DDCA3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9B7B20-5BAE-4A02-A5CC-330D60D32E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79BA0-FCC9-4F2E-B3A9-2A87CD36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34BDB-2351-4FF4-AED9-BAB48932719C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1DE5F-B937-4717-8F77-477C2A83A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951BC-A1DA-4D93-B2DA-681B64C50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A117-0DA5-4AB9-A71D-4428F1D24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7129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2B553C-85FC-4862-A492-B71537379D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B61E8B-C602-479F-9CE2-B1B3EFEF2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35407-B900-4B16-8EA3-D90704BEA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34BDB-2351-4FF4-AED9-BAB48932719C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C5D90-94B2-4AFD-A744-35FAD2363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D9BB1-7BC0-4A00-80D5-C791A1D63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A117-0DA5-4AB9-A71D-4428F1D24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9276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F47A1-CA55-40C9-A22F-D6E12950A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6DD82-23D3-46C0-A328-600B09C35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219CE-BB0D-415C-AC1B-EBFB4627A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34BDB-2351-4FF4-AED9-BAB48932719C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CDAB8-B1DB-47B3-9E30-65095A332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B5DC1-E101-4139-9C25-65CEDC274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A117-0DA5-4AB9-A71D-4428F1D24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2358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5CBF0-78BC-412D-ABA4-CE29DB363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29C2F-6723-474E-891D-308CCCBFD0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5878E-9A80-4CC4-B03C-94C9C3F1F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34BDB-2351-4FF4-AED9-BAB48932719C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992DC-DEAD-44C6-A393-1645B77D9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93657-CECE-44D5-9A2E-A55350FF4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A117-0DA5-4AB9-A71D-4428F1D24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2074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BE12F-1E79-4263-B4D5-4B65206A2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D1E35-9A6E-4F9D-90BF-3D72E4323E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06858A-FDE5-41E9-B46F-25CA8ABC99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1C5CD-928B-43B3-87BA-43A150D6E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34BDB-2351-4FF4-AED9-BAB48932719C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C9D6C4-3DA9-4E2F-A359-12D4399BC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1C753F-323A-4A55-AE42-68C6FECC3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A117-0DA5-4AB9-A71D-4428F1D24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57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618BE-062A-418D-9888-ED9DD87AE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C2AD3-3ADD-410E-8EDC-A6A3FCEAE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359A4-B047-4945-A1D8-D9C7FF599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C2CF5C-46C3-4C9B-988B-A9E7F2CB9B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AB2753-26E3-40AD-8F31-B8320CD1E8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D48D8E-317A-4619-872E-CD23D2633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34BDB-2351-4FF4-AED9-BAB48932719C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715E81-B52E-432E-8C36-AACF9B3F7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365224-01CF-446E-A268-A56B7A497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A117-0DA5-4AB9-A71D-4428F1D24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4764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007E6-03D8-41F4-B9B5-3ACD6B81B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C6C0C3-26A5-4487-B43C-45A08BD1D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34BDB-2351-4FF4-AED9-BAB48932719C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1F844C-3CD8-45A0-8C7E-054967C0A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B2CE13-C608-4418-A623-EFDC23701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A117-0DA5-4AB9-A71D-4428F1D24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8494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6573BE-61DE-4581-A4B1-30F966650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34BDB-2351-4FF4-AED9-BAB48932719C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E699A0-BE13-410E-86F3-1D00ACF88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BA42E-CC63-4BD1-8A22-D40BB39BD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A117-0DA5-4AB9-A71D-4428F1D24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2786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50345-EB20-4A68-8302-A59D23EB1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57978-9510-40F8-AA04-D610D55FE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2911F-E235-4DA9-9A1F-FB2C483C38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9B3BE7-0005-43C7-BDB9-A7CF029AA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34BDB-2351-4FF4-AED9-BAB48932719C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118E3-FA5E-4662-8936-1D1CEFF5D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FB676-D72A-471E-BFE0-75C8DC977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A117-0DA5-4AB9-A71D-4428F1D24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3544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36F4F-8F8B-4289-B69B-86B547C27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1B6382-45C1-425A-BF0E-617376DA95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9DFB85-36D4-4A3C-8E8C-B28692C4CA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1898BB-D9D8-41D3-B341-532DB8D27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34BDB-2351-4FF4-AED9-BAB48932719C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2E21F3-AB24-4011-8200-4FBE9C5D4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8CC1B-CD48-4A05-B299-E07BA4CF8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DA117-0DA5-4AB9-A71D-4428F1D24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3552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9466D4-1982-404E-85C4-0BC772A83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BB876-1B20-4A48-8696-28293850A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F7C58-BA45-4334-9B3E-72ECEA46D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34BDB-2351-4FF4-AED9-BAB48932719C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7128C-C483-4950-9461-E447120952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6345B-DB9A-42A1-A253-31291ED58D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DA117-0DA5-4AB9-A71D-4428F1D245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974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4B4E59-EE40-4F54-B8EC-6D7D9C8C9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666" y="663423"/>
            <a:ext cx="4794667" cy="553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05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/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Electromagnetic Spectrum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1"/>
            <a:ext cx="6014776" cy="4415170"/>
          </a:xfrm>
        </p:spPr>
        <p:txBody>
          <a:bodyPr>
            <a:normAutofit/>
          </a:bodyPr>
          <a:lstStyle/>
          <a:p>
            <a:r>
              <a:rPr lang="en-US" dirty="0"/>
              <a:t>Light is electromagnetic energy emitted in the forms of waves</a:t>
            </a:r>
          </a:p>
          <a:p>
            <a:r>
              <a:rPr lang="en-US" dirty="0"/>
              <a:t>Our eyes are sensitive to a small part of this spectrum called visible light (400 –700 nm)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3B3288-F2D2-4EE3-9332-530BC8082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744" y="1524001"/>
            <a:ext cx="4358548" cy="421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59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68942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first structure which the majority of retinal ganglion cells project to, and synapse with, in the brain is the…</a:t>
            </a:r>
            <a:endParaRPr lang="en-CA" sz="3200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9090"/>
            <a:ext cx="10515600" cy="4050081"/>
          </a:xfrm>
        </p:spPr>
        <p:txBody>
          <a:bodyPr>
            <a:normAutofit/>
          </a:bodyPr>
          <a:lstStyle/>
          <a:p>
            <a:pPr marL="514350" indent="-514350">
              <a:buAutoNum type="alphaUcParenR"/>
            </a:pPr>
            <a:r>
              <a:rPr lang="en-US" dirty="0"/>
              <a:t>Visual cortex</a:t>
            </a:r>
          </a:p>
          <a:p>
            <a:pPr marL="514350" indent="-514350">
              <a:buAutoNum type="alphaUcParenR"/>
            </a:pPr>
            <a:r>
              <a:rPr lang="en-US" dirty="0"/>
              <a:t>Optic chiasm</a:t>
            </a:r>
          </a:p>
          <a:p>
            <a:pPr marL="514350" indent="-514350">
              <a:buAutoNum type="alphaUcParenR"/>
            </a:pPr>
            <a:r>
              <a:rPr lang="en-US" dirty="0"/>
              <a:t>Lateral geniculate nucleus</a:t>
            </a:r>
          </a:p>
          <a:p>
            <a:pPr marL="514350" indent="-514350">
              <a:buAutoNum type="alphaUcParenR"/>
            </a:pPr>
            <a:r>
              <a:rPr lang="en-US" dirty="0"/>
              <a:t>Superior colliculus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71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68942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first structure which the majority of retinal ganglion cells project to, and synapse with, in the brain is the…</a:t>
            </a:r>
            <a:endParaRPr lang="en-CA" sz="3200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9090"/>
            <a:ext cx="10515600" cy="4050081"/>
          </a:xfrm>
        </p:spPr>
        <p:txBody>
          <a:bodyPr>
            <a:normAutofit/>
          </a:bodyPr>
          <a:lstStyle/>
          <a:p>
            <a:pPr marL="514350" indent="-514350">
              <a:buAutoNum type="alphaUcParenR"/>
            </a:pPr>
            <a:r>
              <a:rPr lang="en-US" dirty="0"/>
              <a:t>Visual cortex</a:t>
            </a:r>
          </a:p>
          <a:p>
            <a:pPr marL="514350" indent="-514350">
              <a:buAutoNum type="alphaUcParenR"/>
            </a:pPr>
            <a:r>
              <a:rPr lang="en-US" dirty="0"/>
              <a:t>Optic chiasm</a:t>
            </a:r>
          </a:p>
          <a:p>
            <a:pPr marL="514350" indent="-514350">
              <a:buAutoNum type="alphaUcParenR"/>
            </a:pPr>
            <a:r>
              <a:rPr lang="en-US" dirty="0">
                <a:solidFill>
                  <a:srgbClr val="FF0000"/>
                </a:solidFill>
              </a:rPr>
              <a:t>Lateral geniculate nucleus</a:t>
            </a:r>
          </a:p>
          <a:p>
            <a:pPr marL="514350" indent="-514350">
              <a:buAutoNum type="alphaUcParenR"/>
            </a:pPr>
            <a:r>
              <a:rPr lang="en-US" dirty="0"/>
              <a:t>Superior colliculus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59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Components of the Visual system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879" y="1297577"/>
            <a:ext cx="7738967" cy="44151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Fundamental Components: </a:t>
            </a:r>
          </a:p>
          <a:p>
            <a:pPr marL="0" indent="0">
              <a:buNone/>
            </a:pPr>
            <a:r>
              <a:rPr lang="en-US" dirty="0"/>
              <a:t>Eye →Retina →Optic Nerve →Optic Chiasm →Optic Tract →LGN →</a:t>
            </a:r>
            <a:r>
              <a:rPr lang="en-US"/>
              <a:t>Optic Radiations </a:t>
            </a:r>
            <a:r>
              <a:rPr lang="en-US">
                <a:sym typeface="Wingdings" panose="05000000000000000000" pitchFamily="2" charset="2"/>
              </a:rPr>
              <a:t></a:t>
            </a:r>
            <a:r>
              <a:rPr lang="en-US"/>
              <a:t>Primary </a:t>
            </a:r>
            <a:r>
              <a:rPr lang="en-US" dirty="0"/>
              <a:t>Visual Cortex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Retinal Targets: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Lateral geniculate nucleus (LGN)</a:t>
            </a:r>
          </a:p>
          <a:p>
            <a:pPr lvl="2"/>
            <a:r>
              <a:rPr lang="en-US" dirty="0"/>
              <a:t>Main target (90% of info)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F330C1-9504-440D-842F-5D119B5AF7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37" b="5441"/>
          <a:stretch/>
        </p:blipFill>
        <p:spPr>
          <a:xfrm>
            <a:off x="7134329" y="3500396"/>
            <a:ext cx="4512996" cy="2515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24E591-68FA-49F7-A211-8E988F51C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0035" y="1225232"/>
            <a:ext cx="2944167" cy="220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2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Eye (Gross Anatomy)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403" y="1524000"/>
            <a:ext cx="6878846" cy="441517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Pathway of light: </a:t>
            </a:r>
          </a:p>
          <a:p>
            <a:pPr marL="0" indent="0">
              <a:buNone/>
            </a:pPr>
            <a:r>
              <a:rPr lang="en-US" dirty="0"/>
              <a:t>Cornea →Anterior Chamber (with aqueous humor) →Pupil →Lens →Posterior Chamber (with vitreous humor) →Retina</a:t>
            </a:r>
          </a:p>
          <a:p>
            <a:r>
              <a:rPr lang="en-US" dirty="0"/>
              <a:t>Other important Structures:</a:t>
            </a:r>
          </a:p>
          <a:p>
            <a:pPr lvl="1"/>
            <a:r>
              <a:rPr lang="en-US" dirty="0"/>
              <a:t>Iris</a:t>
            </a:r>
          </a:p>
          <a:p>
            <a:pPr lvl="1"/>
            <a:r>
              <a:rPr lang="en-US" dirty="0"/>
              <a:t>Sclera</a:t>
            </a:r>
          </a:p>
          <a:p>
            <a:pPr lvl="1"/>
            <a:r>
              <a:rPr lang="en-US" dirty="0" err="1"/>
              <a:t>Conjuctiva</a:t>
            </a:r>
            <a:endParaRPr lang="en-US" dirty="0"/>
          </a:p>
          <a:p>
            <a:pPr lvl="1"/>
            <a:r>
              <a:rPr lang="en-US" dirty="0"/>
              <a:t>Extraocular Eye Muscles</a:t>
            </a:r>
          </a:p>
          <a:p>
            <a:pPr lvl="1"/>
            <a:r>
              <a:rPr lang="en-US" dirty="0"/>
              <a:t>Ciliary Muscles</a:t>
            </a:r>
          </a:p>
          <a:p>
            <a:pPr lvl="1"/>
            <a:r>
              <a:rPr lang="en-US" dirty="0"/>
              <a:t>Fovea</a:t>
            </a:r>
          </a:p>
          <a:p>
            <a:pPr lvl="1"/>
            <a:r>
              <a:rPr lang="en-US" dirty="0"/>
              <a:t>Optic disk (Blindspot)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DFBBCD-5C67-4EDB-85CE-4D80EC421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291" y="3165714"/>
            <a:ext cx="3429837" cy="2850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74A4BA-13A1-483B-A04C-933CE137D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2128" y="1599981"/>
            <a:ext cx="4012642" cy="437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85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Eye (Gross Anatomy)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9A9114-0805-4EE9-B4F3-7B68AC2E7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752" y="2255128"/>
            <a:ext cx="3182472" cy="28867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88FAB7-CAD0-47AD-BF99-13431FD43D54}"/>
              </a:ext>
            </a:extLst>
          </p:cNvPr>
          <p:cNvSpPr txBox="1"/>
          <p:nvPr/>
        </p:nvSpPr>
        <p:spPr>
          <a:xfrm>
            <a:off x="2704493" y="5564373"/>
            <a:ext cx="1552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Right Eye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9EA0CC-4FB0-48C8-A24B-053BE18D99F9}"/>
              </a:ext>
            </a:extLst>
          </p:cNvPr>
          <p:cNvSpPr txBox="1"/>
          <p:nvPr/>
        </p:nvSpPr>
        <p:spPr>
          <a:xfrm>
            <a:off x="8027272" y="5565399"/>
            <a:ext cx="1348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Left Eye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68A03E-8DE0-4E1D-B7CA-F582504EF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119776" y="2255127"/>
            <a:ext cx="3182472" cy="288673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BE26069-2E61-41A3-B026-03F07CC25F80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6128077" y="2682910"/>
            <a:ext cx="1928997" cy="9467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A835D5C-F54E-4A47-B79F-9C938609CDED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4134927" y="2682910"/>
            <a:ext cx="1993150" cy="9467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AF6330F-5297-4765-8A65-F5BE7D6F627B}"/>
              </a:ext>
            </a:extLst>
          </p:cNvPr>
          <p:cNvSpPr txBox="1"/>
          <p:nvPr/>
        </p:nvSpPr>
        <p:spPr>
          <a:xfrm>
            <a:off x="5486715" y="2036579"/>
            <a:ext cx="1282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Optic disk</a:t>
            </a:r>
          </a:p>
          <a:p>
            <a:pPr algn="ctr"/>
            <a:r>
              <a:rPr lang="en-US" b="1" dirty="0"/>
              <a:t>(blind spot)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1A0C4D3-477C-479F-B321-07B1E3E1837F}"/>
              </a:ext>
            </a:extLst>
          </p:cNvPr>
          <p:cNvCxnSpPr>
            <a:cxnSpLocks/>
          </p:cNvCxnSpPr>
          <p:nvPr/>
        </p:nvCxnSpPr>
        <p:spPr>
          <a:xfrm>
            <a:off x="8963129" y="2255127"/>
            <a:ext cx="0" cy="2886733"/>
          </a:xfrm>
          <a:prstGeom prst="line">
            <a:avLst/>
          </a:prstGeom>
          <a:ln w="285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36022C-C6FE-4A17-A50C-850D88F593D7}"/>
              </a:ext>
            </a:extLst>
          </p:cNvPr>
          <p:cNvCxnSpPr>
            <a:cxnSpLocks/>
          </p:cNvCxnSpPr>
          <p:nvPr/>
        </p:nvCxnSpPr>
        <p:spPr>
          <a:xfrm>
            <a:off x="3205972" y="2255126"/>
            <a:ext cx="0" cy="2886733"/>
          </a:xfrm>
          <a:prstGeom prst="line">
            <a:avLst/>
          </a:prstGeom>
          <a:ln w="285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3DBB935-F7EF-46EE-9E58-8B6BD9BDA620}"/>
              </a:ext>
            </a:extLst>
          </p:cNvPr>
          <p:cNvCxnSpPr>
            <a:cxnSpLocks/>
          </p:cNvCxnSpPr>
          <p:nvPr/>
        </p:nvCxnSpPr>
        <p:spPr>
          <a:xfrm flipH="1" flipV="1">
            <a:off x="3205972" y="3740625"/>
            <a:ext cx="2835398" cy="7629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77975EA-71AB-4113-A72A-FD573E37FFC4}"/>
              </a:ext>
            </a:extLst>
          </p:cNvPr>
          <p:cNvCxnSpPr>
            <a:cxnSpLocks/>
          </p:cNvCxnSpPr>
          <p:nvPr/>
        </p:nvCxnSpPr>
        <p:spPr>
          <a:xfrm flipV="1">
            <a:off x="6057709" y="3754485"/>
            <a:ext cx="2875590" cy="7490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16A1D5E-C949-4D3B-9BA2-C399A6AB6D61}"/>
              </a:ext>
            </a:extLst>
          </p:cNvPr>
          <p:cNvSpPr txBox="1"/>
          <p:nvPr/>
        </p:nvSpPr>
        <p:spPr>
          <a:xfrm>
            <a:off x="5690681" y="4499549"/>
            <a:ext cx="746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Fovea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85F25E7-9CD1-4AFA-9327-2C0040121822}"/>
              </a:ext>
            </a:extLst>
          </p:cNvPr>
          <p:cNvCxnSpPr/>
          <p:nvPr/>
        </p:nvCxnSpPr>
        <p:spPr>
          <a:xfrm>
            <a:off x="8701528" y="5308803"/>
            <a:ext cx="523202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A5CDEA1-75E1-49C3-B931-0386AEA699F3}"/>
              </a:ext>
            </a:extLst>
          </p:cNvPr>
          <p:cNvSpPr txBox="1"/>
          <p:nvPr/>
        </p:nvSpPr>
        <p:spPr>
          <a:xfrm>
            <a:off x="7338720" y="5124137"/>
            <a:ext cx="137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Nasal Retina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909D83-9816-46DC-A948-0051A40C6203}"/>
              </a:ext>
            </a:extLst>
          </p:cNvPr>
          <p:cNvSpPr txBox="1"/>
          <p:nvPr/>
        </p:nvSpPr>
        <p:spPr>
          <a:xfrm>
            <a:off x="9177186" y="5117391"/>
            <a:ext cx="1741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Temporal Retina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6BF79DA-0FA4-4DF3-A9BE-D86A8EB7F794}"/>
              </a:ext>
            </a:extLst>
          </p:cNvPr>
          <p:cNvCxnSpPr/>
          <p:nvPr/>
        </p:nvCxnSpPr>
        <p:spPr>
          <a:xfrm>
            <a:off x="2904179" y="5286908"/>
            <a:ext cx="523202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3E857B2-CA3F-412E-80D6-4BCCB5C5AD4A}"/>
              </a:ext>
            </a:extLst>
          </p:cNvPr>
          <p:cNvSpPr txBox="1"/>
          <p:nvPr/>
        </p:nvSpPr>
        <p:spPr>
          <a:xfrm>
            <a:off x="3427381" y="5112523"/>
            <a:ext cx="137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Nasal Retina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C2ECDD-6FD7-49EB-9561-E1AA0EFF3A7A}"/>
              </a:ext>
            </a:extLst>
          </p:cNvPr>
          <p:cNvSpPr txBox="1"/>
          <p:nvPr/>
        </p:nvSpPr>
        <p:spPr>
          <a:xfrm>
            <a:off x="1230843" y="5102242"/>
            <a:ext cx="1741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Temporal Retina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1DF883D-A0F1-487B-AA1A-0C17A201A3EC}"/>
              </a:ext>
            </a:extLst>
          </p:cNvPr>
          <p:cNvCxnSpPr/>
          <p:nvPr/>
        </p:nvCxnSpPr>
        <p:spPr>
          <a:xfrm>
            <a:off x="3135086" y="3928904"/>
            <a:ext cx="18288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F47748B-3428-47F6-86B1-A17DEB130C99}"/>
              </a:ext>
            </a:extLst>
          </p:cNvPr>
          <p:cNvCxnSpPr>
            <a:cxnSpLocks/>
          </p:cNvCxnSpPr>
          <p:nvPr/>
        </p:nvCxnSpPr>
        <p:spPr>
          <a:xfrm>
            <a:off x="3328576" y="3848520"/>
            <a:ext cx="0" cy="9144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5697F92-6B8F-46C2-880D-AD926DCC4ECC}"/>
              </a:ext>
            </a:extLst>
          </p:cNvPr>
          <p:cNvCxnSpPr>
            <a:cxnSpLocks/>
          </p:cNvCxnSpPr>
          <p:nvPr/>
        </p:nvCxnSpPr>
        <p:spPr>
          <a:xfrm>
            <a:off x="3149385" y="3850199"/>
            <a:ext cx="0" cy="9144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EF139E5-FD2F-4EB2-85C8-A1A7C725757F}"/>
              </a:ext>
            </a:extLst>
          </p:cNvPr>
          <p:cNvCxnSpPr>
            <a:cxnSpLocks/>
          </p:cNvCxnSpPr>
          <p:nvPr/>
        </p:nvCxnSpPr>
        <p:spPr>
          <a:xfrm>
            <a:off x="3237364" y="3937519"/>
            <a:ext cx="2812176" cy="173994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58041BF-C81F-4028-B1A0-193C0D2D006A}"/>
              </a:ext>
            </a:extLst>
          </p:cNvPr>
          <p:cNvCxnSpPr/>
          <p:nvPr/>
        </p:nvCxnSpPr>
        <p:spPr>
          <a:xfrm>
            <a:off x="8875100" y="3937519"/>
            <a:ext cx="18288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0B77B0E-725E-4F9C-9BD8-2A738D9D14BF}"/>
              </a:ext>
            </a:extLst>
          </p:cNvPr>
          <p:cNvCxnSpPr>
            <a:cxnSpLocks/>
          </p:cNvCxnSpPr>
          <p:nvPr/>
        </p:nvCxnSpPr>
        <p:spPr>
          <a:xfrm>
            <a:off x="9068590" y="3857135"/>
            <a:ext cx="0" cy="9144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4E39D90-4FC8-4C15-B0DB-FB9FE0833D68}"/>
              </a:ext>
            </a:extLst>
          </p:cNvPr>
          <p:cNvCxnSpPr>
            <a:cxnSpLocks/>
          </p:cNvCxnSpPr>
          <p:nvPr/>
        </p:nvCxnSpPr>
        <p:spPr>
          <a:xfrm>
            <a:off x="8879351" y="3858814"/>
            <a:ext cx="0" cy="9144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174DC76-7BAE-490E-9150-972CE113B1A6}"/>
              </a:ext>
            </a:extLst>
          </p:cNvPr>
          <p:cNvCxnSpPr>
            <a:cxnSpLocks/>
          </p:cNvCxnSpPr>
          <p:nvPr/>
        </p:nvCxnSpPr>
        <p:spPr>
          <a:xfrm flipH="1">
            <a:off x="6053581" y="3948575"/>
            <a:ext cx="2909548" cy="173749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440C52F1-E75A-4C70-9651-0D0C7E5324E9}"/>
              </a:ext>
            </a:extLst>
          </p:cNvPr>
          <p:cNvSpPr txBox="1"/>
          <p:nvPr/>
        </p:nvSpPr>
        <p:spPr>
          <a:xfrm>
            <a:off x="5611608" y="5637646"/>
            <a:ext cx="889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Macula</a:t>
            </a:r>
          </a:p>
        </p:txBody>
      </p:sp>
    </p:spTree>
    <p:extLst>
      <p:ext uri="{BB962C8B-B14F-4D97-AF65-F5344CB8AC3E}">
        <p14:creationId xmlns:p14="http://schemas.microsoft.com/office/powerpoint/2010/main" val="400575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5" grpId="0"/>
      <p:bldP spid="36" grpId="0"/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Retinal Cells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403" y="1532413"/>
            <a:ext cx="6878846" cy="44151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Main Pathway:</a:t>
            </a:r>
          </a:p>
          <a:p>
            <a:pPr lvl="1"/>
            <a:r>
              <a:rPr lang="en-US" dirty="0"/>
              <a:t>Photoreceptors (rods and cones)</a:t>
            </a:r>
          </a:p>
          <a:p>
            <a:pPr lvl="1"/>
            <a:r>
              <a:rPr lang="en-US" dirty="0"/>
              <a:t>Bipolar cells</a:t>
            </a:r>
          </a:p>
          <a:p>
            <a:pPr lvl="1"/>
            <a:r>
              <a:rPr lang="en-US" dirty="0"/>
              <a:t>Ganglion cells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Modulation and Communication:</a:t>
            </a:r>
          </a:p>
          <a:p>
            <a:pPr lvl="1"/>
            <a:r>
              <a:rPr lang="en-US" dirty="0"/>
              <a:t>Horizontal cells</a:t>
            </a:r>
          </a:p>
          <a:p>
            <a:pPr lvl="1"/>
            <a:r>
              <a:rPr lang="en-US" dirty="0"/>
              <a:t>Amacrine cells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0D50DC-4815-494A-9621-02EB96FAC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269" y="2100996"/>
            <a:ext cx="6444343" cy="327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55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Retinal Layers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88" y="1524001"/>
            <a:ext cx="6878846" cy="44151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Nuclear layers</a:t>
            </a:r>
            <a:r>
              <a:rPr lang="en-US" dirty="0"/>
              <a:t>: cell bodies</a:t>
            </a:r>
          </a:p>
          <a:p>
            <a:r>
              <a:rPr lang="en-US" dirty="0">
                <a:solidFill>
                  <a:srgbClr val="FF0000"/>
                </a:solidFill>
              </a:rPr>
              <a:t>Plexiform layers</a:t>
            </a:r>
            <a:r>
              <a:rPr lang="en-US" dirty="0"/>
              <a:t>: synapses </a:t>
            </a:r>
          </a:p>
          <a:p>
            <a:pPr marL="971550" lvl="1" indent="-514350">
              <a:buAutoNum type="arabicPeriod"/>
            </a:pPr>
            <a:r>
              <a:rPr lang="en-US" dirty="0"/>
              <a:t>Ganglion cell layer</a:t>
            </a:r>
          </a:p>
          <a:p>
            <a:pPr marL="971550" lvl="1" indent="-514350">
              <a:buAutoNum type="arabicPeriod"/>
            </a:pPr>
            <a:r>
              <a:rPr lang="en-US" dirty="0"/>
              <a:t>Inner plexiform layer</a:t>
            </a:r>
          </a:p>
          <a:p>
            <a:pPr marL="971550" lvl="1" indent="-514350">
              <a:buAutoNum type="arabicPeriod"/>
            </a:pPr>
            <a:r>
              <a:rPr lang="en-US" dirty="0"/>
              <a:t>Inner nuclear layer</a:t>
            </a:r>
          </a:p>
          <a:p>
            <a:pPr marL="971550" lvl="1" indent="-514350">
              <a:buAutoNum type="arabicPeriod"/>
            </a:pPr>
            <a:r>
              <a:rPr lang="en-US" dirty="0"/>
              <a:t>Outer plexiform layer</a:t>
            </a:r>
          </a:p>
          <a:p>
            <a:pPr marL="971550" lvl="1" indent="-514350">
              <a:buAutoNum type="arabicPeriod"/>
            </a:pPr>
            <a:r>
              <a:rPr lang="en-US" dirty="0"/>
              <a:t>Outer nuclear layer</a:t>
            </a:r>
          </a:p>
          <a:p>
            <a:pPr marL="971550" lvl="1" indent="-514350">
              <a:buAutoNum type="arabicPeriod"/>
            </a:pPr>
            <a:r>
              <a:rPr lang="en-US" dirty="0"/>
              <a:t>Photoreceptor outer segments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0765D2-9517-464A-8404-79E54DF43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877" y="1297577"/>
            <a:ext cx="4018930" cy="456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34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68942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fovea is the part of the retina that contains photoreceptors called…</a:t>
            </a:r>
            <a:endParaRPr lang="en-CA" sz="3200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9090"/>
            <a:ext cx="10515600" cy="4050081"/>
          </a:xfrm>
        </p:spPr>
        <p:txBody>
          <a:bodyPr>
            <a:normAutofit/>
          </a:bodyPr>
          <a:lstStyle/>
          <a:p>
            <a:pPr marL="514350" indent="-514350">
              <a:buAutoNum type="alphaUcParenR"/>
            </a:pPr>
            <a:r>
              <a:rPr lang="en-US" dirty="0"/>
              <a:t>Rods</a:t>
            </a:r>
          </a:p>
          <a:p>
            <a:pPr marL="514350" indent="-514350">
              <a:buAutoNum type="alphaUcParenR"/>
            </a:pPr>
            <a:r>
              <a:rPr lang="en-US" dirty="0"/>
              <a:t>Ganglion cells</a:t>
            </a:r>
          </a:p>
          <a:p>
            <a:pPr marL="514350" indent="-514350">
              <a:buAutoNum type="alphaUcParenR"/>
            </a:pPr>
            <a:r>
              <a:rPr lang="en-US" dirty="0"/>
              <a:t>Cones</a:t>
            </a:r>
          </a:p>
          <a:p>
            <a:pPr marL="514350" indent="-514350">
              <a:buAutoNum type="alphaUcParenR"/>
            </a:pPr>
            <a:r>
              <a:rPr lang="en-US" dirty="0"/>
              <a:t>Amacrine cells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95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68942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fovea is the part of the retina that contains photoreceptors called…</a:t>
            </a:r>
            <a:endParaRPr lang="en-CA" sz="3200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9090"/>
            <a:ext cx="10515600" cy="4050081"/>
          </a:xfrm>
        </p:spPr>
        <p:txBody>
          <a:bodyPr>
            <a:normAutofit/>
          </a:bodyPr>
          <a:lstStyle/>
          <a:p>
            <a:pPr marL="514350" indent="-514350">
              <a:buAutoNum type="alphaUcParenR"/>
            </a:pPr>
            <a:r>
              <a:rPr lang="en-US" dirty="0"/>
              <a:t>Rods</a:t>
            </a:r>
          </a:p>
          <a:p>
            <a:pPr marL="514350" indent="-514350">
              <a:buAutoNum type="alphaUcParenR"/>
            </a:pPr>
            <a:r>
              <a:rPr lang="en-US" dirty="0"/>
              <a:t>Ganglion cells</a:t>
            </a:r>
          </a:p>
          <a:p>
            <a:pPr marL="514350" indent="-514350">
              <a:buAutoNum type="alphaUcParenR"/>
            </a:pPr>
            <a:r>
              <a:rPr lang="en-US" dirty="0">
                <a:solidFill>
                  <a:srgbClr val="FF0000"/>
                </a:solidFill>
              </a:rPr>
              <a:t>Cones</a:t>
            </a:r>
          </a:p>
          <a:p>
            <a:pPr marL="514350" indent="-514350">
              <a:buAutoNum type="alphaUcParenR"/>
            </a:pPr>
            <a:r>
              <a:rPr lang="en-US" dirty="0"/>
              <a:t>Amacrine cells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05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93CD9-321C-40C9-9494-CFE831AD89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b="1" dirty="0">
                <a:solidFill>
                  <a:srgbClr val="4F2683"/>
                </a:solidFill>
                <a:latin typeface="+mn-lt"/>
              </a:rPr>
              <a:t>Tutorial 6</a:t>
            </a:r>
            <a:br>
              <a:rPr lang="en-US" sz="4800" b="1" dirty="0">
                <a:solidFill>
                  <a:srgbClr val="4F2683"/>
                </a:solidFill>
                <a:latin typeface="+mn-lt"/>
              </a:rPr>
            </a:br>
            <a:r>
              <a:rPr lang="en-US" sz="4800" b="1" dirty="0">
                <a:solidFill>
                  <a:srgbClr val="4F2683"/>
                </a:solidFill>
                <a:latin typeface="+mn-lt"/>
              </a:rPr>
              <a:t>Sections 009/010</a:t>
            </a:r>
            <a:endParaRPr lang="en-CA" b="1" dirty="0">
              <a:solidFill>
                <a:srgbClr val="4F2683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F65BB8-E734-49B4-AD01-CD9DA72F2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4" y="6091014"/>
            <a:ext cx="2905683" cy="6949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022D7B-DBD1-444A-8386-F86C549ED1C0}"/>
              </a:ext>
            </a:extLst>
          </p:cNvPr>
          <p:cNvSpPr txBox="1"/>
          <p:nvPr/>
        </p:nvSpPr>
        <p:spPr>
          <a:xfrm>
            <a:off x="4397524" y="3916641"/>
            <a:ext cx="39443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800" dirty="0"/>
              <a:t>TA: </a:t>
            </a:r>
            <a:r>
              <a:rPr lang="en-CA" sz="2800" dirty="0" err="1"/>
              <a:t>Greydon</a:t>
            </a:r>
            <a:r>
              <a:rPr lang="en-CA" sz="2800" dirty="0"/>
              <a:t> Gilmore</a:t>
            </a:r>
          </a:p>
          <a:p>
            <a:pPr algn="r"/>
            <a:r>
              <a:rPr lang="en-CA" sz="2800" dirty="0"/>
              <a:t>Physiology 2130</a:t>
            </a:r>
          </a:p>
          <a:p>
            <a:pPr algn="r"/>
            <a:r>
              <a:rPr lang="en-CA" sz="2800" dirty="0">
                <a:cs typeface="Arial Unicode MS"/>
              </a:rPr>
              <a:t>Oct 15</a:t>
            </a:r>
            <a:r>
              <a:rPr lang="en-CA" sz="2800" baseline="30000" dirty="0">
                <a:cs typeface="Arial Unicode MS"/>
              </a:rPr>
              <a:t>th</a:t>
            </a:r>
            <a:r>
              <a:rPr lang="en-CA" sz="2800" dirty="0">
                <a:cs typeface="Arial Unicode MS"/>
              </a:rPr>
              <a:t>, 2019</a:t>
            </a:r>
            <a:endParaRPr lang="en-US" sz="2800" dirty="0"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761491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Photoreceptors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8892F3-C761-4227-BE9B-B95E639E4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954" y="1321678"/>
            <a:ext cx="6178899" cy="1911001"/>
          </a:xfrm>
        </p:spPr>
        <p:txBody>
          <a:bodyPr>
            <a:normAutofit/>
          </a:bodyPr>
          <a:lstStyle/>
          <a:p>
            <a:r>
              <a:rPr lang="en-US" dirty="0"/>
              <a:t>Two parts: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Outer segment</a:t>
            </a:r>
            <a:r>
              <a:rPr lang="en-US" dirty="0"/>
              <a:t>: photosensitive part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Inner segment</a:t>
            </a:r>
            <a:r>
              <a:rPr lang="en-US" dirty="0"/>
              <a:t>: cell body</a:t>
            </a:r>
            <a:endParaRPr lang="en-US" sz="2800" dirty="0"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AD877B-D982-4379-BC5E-97BB81569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458" y="3646793"/>
            <a:ext cx="4844085" cy="23031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5783B5-268E-44BC-9A8E-5A571B63D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403" y="2813538"/>
            <a:ext cx="5806792" cy="30705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53AEE1-F1A8-42E7-A93A-BA2A4C7B5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771" y="223763"/>
            <a:ext cx="3028718" cy="33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1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689428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Photoreceptors:</a:t>
            </a:r>
            <a:b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Rods vs. Cones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035C4AB5-7B5C-43B2-9E17-ECA27F52A3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4880897"/>
              </p:ext>
            </p:extLst>
          </p:nvPr>
        </p:nvGraphicFramePr>
        <p:xfrm>
          <a:off x="353367" y="2501900"/>
          <a:ext cx="6871398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3898">
                  <a:extLst>
                    <a:ext uri="{9D8B030D-6E8A-4147-A177-3AD203B41FA5}">
                      <a16:colId xmlns:a16="http://schemas.microsoft.com/office/drawing/2014/main" val="2835684324"/>
                    </a:ext>
                  </a:extLst>
                </a:gridCol>
                <a:gridCol w="2467372">
                  <a:extLst>
                    <a:ext uri="{9D8B030D-6E8A-4147-A177-3AD203B41FA5}">
                      <a16:colId xmlns:a16="http://schemas.microsoft.com/office/drawing/2014/main" val="1119005241"/>
                    </a:ext>
                  </a:extLst>
                </a:gridCol>
                <a:gridCol w="2430128">
                  <a:extLst>
                    <a:ext uri="{9D8B030D-6E8A-4147-A177-3AD203B41FA5}">
                      <a16:colId xmlns:a16="http://schemas.microsoft.com/office/drawing/2014/main" val="13380251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4043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Sensitive to…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White/Black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Color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6698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Lighting conditions…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Dim light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Daylight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2036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Located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Around retina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Only in fovea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25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Amount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Many (120 million/retina)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Few (5 million/retina)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55742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4EDA39F9-AD65-42A8-AB69-935E8F009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536" y="1217700"/>
            <a:ext cx="3272590" cy="479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32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689428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Axons extending from the nasal part of the retina project to the ______ side of the brain, whereas axons from the remainder of the retina project to the ______ part of the brain.</a:t>
            </a:r>
            <a:endParaRPr lang="en-CA" sz="2400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9090"/>
            <a:ext cx="10515600" cy="4050081"/>
          </a:xfrm>
        </p:spPr>
        <p:txBody>
          <a:bodyPr>
            <a:normAutofit/>
          </a:bodyPr>
          <a:lstStyle/>
          <a:p>
            <a:pPr marL="514350" indent="-514350">
              <a:buAutoNum type="alphaUcParenR"/>
            </a:pPr>
            <a:r>
              <a:rPr lang="en-US" dirty="0"/>
              <a:t>Dorsal, ventral</a:t>
            </a:r>
          </a:p>
          <a:p>
            <a:pPr marL="514350" indent="-514350">
              <a:buAutoNum type="alphaUcParenR"/>
            </a:pPr>
            <a:r>
              <a:rPr lang="en-US" dirty="0"/>
              <a:t>Opposite (contralateral), same side (ipsilateral)</a:t>
            </a:r>
          </a:p>
          <a:p>
            <a:pPr marL="514350" indent="-514350">
              <a:buAutoNum type="alphaUcParenR"/>
            </a:pPr>
            <a:r>
              <a:rPr lang="en-US" dirty="0"/>
              <a:t>Same side (ipsilateral), opposite (contralateral)</a:t>
            </a:r>
          </a:p>
          <a:p>
            <a:pPr marL="514350" indent="-514350">
              <a:buAutoNum type="alphaUcParenR"/>
            </a:pPr>
            <a:r>
              <a:rPr lang="en-US" dirty="0"/>
              <a:t>Medial, Lateral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16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689428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Axons extending from the nasal part of the retina project to the ______ side of the brain, whereas axons from the remainder of the retina project to the ______ part of the brain.</a:t>
            </a:r>
            <a:endParaRPr lang="en-CA" sz="2400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9090"/>
            <a:ext cx="10515600" cy="4050081"/>
          </a:xfrm>
        </p:spPr>
        <p:txBody>
          <a:bodyPr>
            <a:normAutofit/>
          </a:bodyPr>
          <a:lstStyle/>
          <a:p>
            <a:pPr marL="514350" indent="-514350">
              <a:buAutoNum type="alphaUcParenR"/>
            </a:pPr>
            <a:r>
              <a:rPr lang="en-US" dirty="0"/>
              <a:t>Dorsal, ventral</a:t>
            </a:r>
          </a:p>
          <a:p>
            <a:pPr marL="514350" indent="-514350">
              <a:buAutoNum type="alphaUcParenR"/>
            </a:pPr>
            <a:r>
              <a:rPr lang="en-US" dirty="0">
                <a:solidFill>
                  <a:srgbClr val="FF0000"/>
                </a:solidFill>
              </a:rPr>
              <a:t>Opposite (contralateral), same side (ipsilateral)</a:t>
            </a:r>
          </a:p>
          <a:p>
            <a:pPr marL="514350" indent="-514350">
              <a:buAutoNum type="alphaUcParenR"/>
            </a:pPr>
            <a:r>
              <a:rPr lang="en-US" dirty="0"/>
              <a:t>Same side (ipsilateral), opposite (contralateral)</a:t>
            </a:r>
          </a:p>
          <a:p>
            <a:pPr marL="514350" indent="-514350">
              <a:buAutoNum type="alphaUcParenR"/>
            </a:pPr>
            <a:r>
              <a:rPr lang="en-US" dirty="0"/>
              <a:t>Medial, Lateral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91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Visual Field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355" y="1221415"/>
            <a:ext cx="6888894" cy="44151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KEY POINTS TO REMEMBER:</a:t>
            </a:r>
          </a:p>
          <a:p>
            <a:r>
              <a:rPr lang="en-US" dirty="0"/>
              <a:t>Info from each visual field is sent to </a:t>
            </a:r>
            <a:r>
              <a:rPr lang="en-US" dirty="0">
                <a:solidFill>
                  <a:srgbClr val="FF0000"/>
                </a:solidFill>
              </a:rPr>
              <a:t>OPPOSITE</a:t>
            </a:r>
            <a:r>
              <a:rPr lang="en-US" dirty="0"/>
              <a:t> side of each retina</a:t>
            </a:r>
          </a:p>
          <a:p>
            <a:r>
              <a:rPr lang="en-US" dirty="0"/>
              <a:t>Info from each visual field is sent to </a:t>
            </a:r>
            <a:r>
              <a:rPr lang="en-US" dirty="0">
                <a:solidFill>
                  <a:srgbClr val="FF0000"/>
                </a:solidFill>
              </a:rPr>
              <a:t>CONTRALATERAL</a:t>
            </a:r>
            <a:r>
              <a:rPr lang="en-US" dirty="0"/>
              <a:t> hemisphere</a:t>
            </a:r>
          </a:p>
          <a:p>
            <a:r>
              <a:rPr lang="en-US" dirty="0"/>
              <a:t>Temporal retina axons </a:t>
            </a:r>
            <a:r>
              <a:rPr lang="en-US" dirty="0">
                <a:solidFill>
                  <a:srgbClr val="FF0000"/>
                </a:solidFill>
              </a:rPr>
              <a:t>DO NOT </a:t>
            </a:r>
            <a:r>
              <a:rPr lang="en-US" dirty="0"/>
              <a:t>cross optic chiasm</a:t>
            </a:r>
          </a:p>
          <a:p>
            <a:r>
              <a:rPr lang="pt-BR" dirty="0"/>
              <a:t>Nasal retina axons </a:t>
            </a:r>
            <a:r>
              <a:rPr lang="pt-BR" dirty="0">
                <a:solidFill>
                  <a:srgbClr val="FF0000"/>
                </a:solidFill>
              </a:rPr>
              <a:t>DO</a:t>
            </a:r>
            <a:r>
              <a:rPr lang="pt-BR" dirty="0"/>
              <a:t> cross optic chiasm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CF2FA0-258D-45DD-8641-4E05365B5D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70"/>
          <a:stretch/>
        </p:blipFill>
        <p:spPr>
          <a:xfrm>
            <a:off x="8424931" y="300443"/>
            <a:ext cx="2928869" cy="56262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5F699F-5D55-463B-8DDA-CE7C9CFE54F8}"/>
              </a:ext>
            </a:extLst>
          </p:cNvPr>
          <p:cNvSpPr txBox="1"/>
          <p:nvPr/>
        </p:nvSpPr>
        <p:spPr>
          <a:xfrm>
            <a:off x="7325248" y="4963886"/>
            <a:ext cx="1300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Optic radiation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941376C-4DB7-42EF-8E59-D7D8A0BD0793}"/>
              </a:ext>
            </a:extLst>
          </p:cNvPr>
          <p:cNvCxnSpPr>
            <a:cxnSpLocks/>
          </p:cNvCxnSpPr>
          <p:nvPr/>
        </p:nvCxnSpPr>
        <p:spPr>
          <a:xfrm>
            <a:off x="8623273" y="5137870"/>
            <a:ext cx="96285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709CA93-FF9D-4AD3-9867-4357E59D2A81}"/>
              </a:ext>
            </a:extLst>
          </p:cNvPr>
          <p:cNvSpPr txBox="1"/>
          <p:nvPr/>
        </p:nvSpPr>
        <p:spPr>
          <a:xfrm>
            <a:off x="7804279" y="2237728"/>
            <a:ext cx="878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Temporal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F83564E-1B2B-41DB-820F-8D3292DDDC17}"/>
              </a:ext>
            </a:extLst>
          </p:cNvPr>
          <p:cNvCxnSpPr>
            <a:cxnSpLocks/>
          </p:cNvCxnSpPr>
          <p:nvPr/>
        </p:nvCxnSpPr>
        <p:spPr>
          <a:xfrm flipV="1">
            <a:off x="8676083" y="2391616"/>
            <a:ext cx="699029" cy="483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B145621-CBD8-4CEC-A3A0-4E1D5084EEF9}"/>
              </a:ext>
            </a:extLst>
          </p:cNvPr>
          <p:cNvSpPr txBox="1"/>
          <p:nvPr/>
        </p:nvSpPr>
        <p:spPr>
          <a:xfrm>
            <a:off x="7945215" y="2530183"/>
            <a:ext cx="596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Nasal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62AF25E-13D4-4E0A-8269-2CDC09EDA51F}"/>
              </a:ext>
            </a:extLst>
          </p:cNvPr>
          <p:cNvCxnSpPr>
            <a:cxnSpLocks/>
          </p:cNvCxnSpPr>
          <p:nvPr/>
        </p:nvCxnSpPr>
        <p:spPr>
          <a:xfrm flipV="1">
            <a:off x="8623273" y="2460930"/>
            <a:ext cx="1235184" cy="2231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191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Visual Pathway: Lesion at Optic Nerve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88" y="1524000"/>
            <a:ext cx="6004639" cy="4415169"/>
          </a:xfrm>
        </p:spPr>
        <p:txBody>
          <a:bodyPr>
            <a:normAutofit/>
          </a:bodyPr>
          <a:lstStyle/>
          <a:p>
            <a:r>
              <a:rPr lang="en-US" dirty="0"/>
              <a:t>Left optic nerve lesion</a:t>
            </a:r>
          </a:p>
          <a:p>
            <a:pPr lvl="1"/>
            <a:r>
              <a:rPr lang="en-US" dirty="0"/>
              <a:t>See only visual field of right eye (same as closing left eye)</a:t>
            </a:r>
          </a:p>
          <a:p>
            <a:r>
              <a:rPr lang="en-US" dirty="0"/>
              <a:t>Right optic nerve lesion</a:t>
            </a:r>
          </a:p>
          <a:p>
            <a:pPr lvl="1"/>
            <a:r>
              <a:rPr lang="en-US" dirty="0"/>
              <a:t>See only visual field of left eye (same as closing right eye)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6DC657-E158-404E-9467-CDDC6B753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122" y="1554144"/>
            <a:ext cx="4648849" cy="368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12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Visual Pathway: Lesion at Optic Chiasm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88" y="1524000"/>
            <a:ext cx="6004639" cy="4415169"/>
          </a:xfrm>
        </p:spPr>
        <p:txBody>
          <a:bodyPr>
            <a:normAutofit/>
          </a:bodyPr>
          <a:lstStyle/>
          <a:p>
            <a:r>
              <a:rPr lang="en-US" dirty="0"/>
              <a:t>Lesion at optic chiasm</a:t>
            </a:r>
          </a:p>
          <a:p>
            <a:pPr lvl="1"/>
            <a:r>
              <a:rPr lang="en-US" dirty="0"/>
              <a:t>Tunnel Vision (i.e. lose nasal retina axons, which carried info from peripheral vision)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46ACFD-CBEB-4040-AE8F-8FDE27E8C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071" y="1517717"/>
            <a:ext cx="4647296" cy="386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78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Visual Pathway: Lesion at Optic Tract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88" y="1524000"/>
            <a:ext cx="6004639" cy="4415169"/>
          </a:xfrm>
        </p:spPr>
        <p:txBody>
          <a:bodyPr>
            <a:normAutofit/>
          </a:bodyPr>
          <a:lstStyle/>
          <a:p>
            <a:r>
              <a:rPr lang="en-US" dirty="0"/>
              <a:t>Left optic tract lesion</a:t>
            </a:r>
          </a:p>
          <a:p>
            <a:pPr lvl="1"/>
            <a:r>
              <a:rPr lang="en-US" dirty="0"/>
              <a:t>See only left hemifield (i.e. lose right hemifield)</a:t>
            </a:r>
          </a:p>
          <a:p>
            <a:r>
              <a:rPr lang="en-US" dirty="0"/>
              <a:t>Right optic tract lesion</a:t>
            </a:r>
          </a:p>
          <a:p>
            <a:pPr lvl="1"/>
            <a:r>
              <a:rPr lang="en-US" dirty="0"/>
              <a:t>See only right hemifield (i.e. lose left hemifield)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31522B-7740-4811-98E3-7269E72B9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217" y="1463712"/>
            <a:ext cx="4647296" cy="405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564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93CD9-321C-40C9-9494-CFE831AD89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rgbClr val="4F2683"/>
                </a:solidFill>
                <a:latin typeface="+mn-lt"/>
              </a:rPr>
              <a:t>Sensory: Auditory System</a:t>
            </a:r>
            <a:endParaRPr lang="en-CA" sz="5400" b="1" dirty="0">
              <a:solidFill>
                <a:srgbClr val="4F2683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F65BB8-E734-49B4-AD01-CD9DA72F2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4" y="6091014"/>
            <a:ext cx="2905683" cy="694967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41E30B57-141A-42DC-B419-BCFCDB3A5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/>
          <a:p>
            <a:r>
              <a:rPr lang="en-US" sz="2800" dirty="0"/>
              <a:t>Chapter 2: Dr. </a:t>
            </a:r>
            <a:r>
              <a:rPr lang="en-US" sz="2800" dirty="0" err="1"/>
              <a:t>Everling</a:t>
            </a:r>
            <a:endParaRPr lang="en-US" sz="2800" dirty="0"/>
          </a:p>
          <a:p>
            <a:r>
              <a:rPr lang="en-US" sz="2800" dirty="0"/>
              <a:t>pp. </a:t>
            </a:r>
          </a:p>
        </p:txBody>
      </p:sp>
    </p:spTree>
    <p:extLst>
      <p:ext uri="{BB962C8B-B14F-4D97-AF65-F5344CB8AC3E}">
        <p14:creationId xmlns:p14="http://schemas.microsoft.com/office/powerpoint/2010/main" val="12284876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Sound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87" y="1524000"/>
            <a:ext cx="7310925" cy="4193511"/>
          </a:xfrm>
        </p:spPr>
        <p:txBody>
          <a:bodyPr>
            <a:normAutofit/>
          </a:bodyPr>
          <a:lstStyle/>
          <a:p>
            <a:r>
              <a:rPr lang="en-US" dirty="0"/>
              <a:t>Sound is variations in air pressure </a:t>
            </a:r>
          </a:p>
          <a:p>
            <a:r>
              <a:rPr lang="en-US" dirty="0">
                <a:solidFill>
                  <a:srgbClr val="FF0000"/>
                </a:solidFill>
              </a:rPr>
              <a:t>Intensity (Loudness)</a:t>
            </a:r>
            <a:r>
              <a:rPr lang="en-US" dirty="0"/>
              <a:t>: difference in pressure between compressed air patches (amplitude) </a:t>
            </a:r>
          </a:p>
          <a:p>
            <a:pPr lvl="1"/>
            <a:r>
              <a:rPr lang="en-US" dirty="0"/>
              <a:t>Measured in Decibels (dB) </a:t>
            </a:r>
          </a:p>
          <a:p>
            <a:r>
              <a:rPr lang="en-US" dirty="0">
                <a:solidFill>
                  <a:srgbClr val="FF0000"/>
                </a:solidFill>
              </a:rPr>
              <a:t>Frequency (Pitch)</a:t>
            </a:r>
            <a:r>
              <a:rPr lang="en-US" dirty="0"/>
              <a:t>: # of compressed air patches </a:t>
            </a:r>
          </a:p>
          <a:p>
            <a:pPr lvl="1"/>
            <a:r>
              <a:rPr lang="en-US" dirty="0"/>
              <a:t>Measured in Hertz (Hz): # of cycles/second </a:t>
            </a:r>
          </a:p>
          <a:p>
            <a:pPr lvl="1"/>
            <a:r>
              <a:rPr lang="en-US" dirty="0"/>
              <a:t>Human frequency range: 20 – 20000 Hz </a:t>
            </a:r>
          </a:p>
          <a:p>
            <a:pPr lvl="1"/>
            <a:r>
              <a:rPr lang="en-US" dirty="0"/>
              <a:t>Most sensitive range: 2000 – 4000 Hz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85C15A-6B43-4A48-949D-676A1A8D7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842" y="1711712"/>
            <a:ext cx="3686989" cy="343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09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/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TA reminding you…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1"/>
            <a:ext cx="10515600" cy="4415170"/>
          </a:xfrm>
        </p:spPr>
        <p:txBody>
          <a:bodyPr>
            <a:normAutofit fontScale="92500" lnSpcReduction="20000"/>
          </a:bodyPr>
          <a:lstStyle/>
          <a:p>
            <a:r>
              <a:rPr lang="en-CA" sz="3200" b="1" dirty="0">
                <a:solidFill>
                  <a:srgbClr val="4F2683"/>
                </a:solidFill>
              </a:rPr>
              <a:t>1</a:t>
            </a:r>
            <a:r>
              <a:rPr lang="en-CA" sz="3200" b="1" baseline="30000" dirty="0">
                <a:solidFill>
                  <a:srgbClr val="4F2683"/>
                </a:solidFill>
              </a:rPr>
              <a:t>st</a:t>
            </a:r>
            <a:r>
              <a:rPr lang="en-CA" sz="3200" b="1" dirty="0">
                <a:solidFill>
                  <a:srgbClr val="4F2683"/>
                </a:solidFill>
              </a:rPr>
              <a:t> </a:t>
            </a:r>
            <a:r>
              <a:rPr lang="en-CA" sz="3200" b="1" dirty="0" err="1">
                <a:solidFill>
                  <a:srgbClr val="4F2683"/>
                </a:solidFill>
              </a:rPr>
              <a:t>Peerwise</a:t>
            </a:r>
            <a:r>
              <a:rPr lang="en-CA" sz="3200" b="1" dirty="0">
                <a:solidFill>
                  <a:srgbClr val="4F2683"/>
                </a:solidFill>
              </a:rPr>
              <a:t> assignment </a:t>
            </a:r>
            <a:r>
              <a:rPr lang="en-CA" sz="3200" dirty="0">
                <a:solidFill>
                  <a:srgbClr val="FF0000"/>
                </a:solidFill>
              </a:rPr>
              <a:t>(1.5%)</a:t>
            </a:r>
          </a:p>
          <a:p>
            <a:pPr lvl="1"/>
            <a:r>
              <a:rPr lang="en-CA" sz="2800" dirty="0">
                <a:solidFill>
                  <a:srgbClr val="FF0000"/>
                </a:solidFill>
              </a:rPr>
              <a:t>Post 2 MC questions:</a:t>
            </a:r>
            <a:r>
              <a:rPr lang="en-CA" sz="2800" dirty="0">
                <a:solidFill>
                  <a:srgbClr val="4F2683"/>
                </a:solidFill>
              </a:rPr>
              <a:t> </a:t>
            </a:r>
            <a:r>
              <a:rPr lang="en-CA" sz="2800" dirty="0"/>
              <a:t>due Oct 16</a:t>
            </a:r>
            <a:r>
              <a:rPr lang="en-CA" sz="2800" baseline="30000" dirty="0"/>
              <a:t>th</a:t>
            </a:r>
            <a:r>
              <a:rPr lang="en-CA" sz="2800" dirty="0"/>
              <a:t> @ midnight (Tomorrow!)</a:t>
            </a:r>
          </a:p>
          <a:p>
            <a:pPr lvl="1"/>
            <a:r>
              <a:rPr lang="en-CA" sz="2800" dirty="0">
                <a:solidFill>
                  <a:srgbClr val="FF0000"/>
                </a:solidFill>
              </a:rPr>
              <a:t>Answer 5 MC questions:</a:t>
            </a:r>
            <a:r>
              <a:rPr lang="en-CA" sz="2800" dirty="0"/>
              <a:t> due Oct 18</a:t>
            </a:r>
            <a:r>
              <a:rPr lang="en-CA" sz="2800" baseline="30000" dirty="0"/>
              <a:t>th</a:t>
            </a:r>
            <a:r>
              <a:rPr lang="en-CA" sz="2800" dirty="0"/>
              <a:t> @ midnight</a:t>
            </a:r>
          </a:p>
          <a:p>
            <a:pPr lvl="2"/>
            <a:r>
              <a:rPr lang="en-CA" sz="2400" dirty="0"/>
              <a:t>38 students wrote 2 MC Q’s</a:t>
            </a:r>
          </a:p>
          <a:p>
            <a:pPr lvl="2"/>
            <a:r>
              <a:rPr lang="en-CA" sz="2400" dirty="0"/>
              <a:t>43 students answered 5 MC Q’s</a:t>
            </a:r>
          </a:p>
          <a:p>
            <a:r>
              <a:rPr lang="en-CA" sz="3200" b="1" dirty="0">
                <a:solidFill>
                  <a:srgbClr val="4F2683"/>
                </a:solidFill>
              </a:rPr>
              <a:t>1</a:t>
            </a:r>
            <a:r>
              <a:rPr lang="en-CA" sz="3200" b="1" baseline="30000" dirty="0">
                <a:solidFill>
                  <a:srgbClr val="4F2683"/>
                </a:solidFill>
              </a:rPr>
              <a:t>st</a:t>
            </a:r>
            <a:r>
              <a:rPr lang="en-CA" sz="3200" b="1" dirty="0">
                <a:solidFill>
                  <a:srgbClr val="4F2683"/>
                </a:solidFill>
              </a:rPr>
              <a:t> Quiz </a:t>
            </a:r>
            <a:r>
              <a:rPr lang="en-CA" sz="3200" dirty="0">
                <a:solidFill>
                  <a:srgbClr val="FF0000"/>
                </a:solidFill>
              </a:rPr>
              <a:t>(1%)</a:t>
            </a:r>
          </a:p>
          <a:p>
            <a:pPr lvl="1"/>
            <a:r>
              <a:rPr lang="en-CA" sz="2800" dirty="0">
                <a:solidFill>
                  <a:srgbClr val="FF0000"/>
                </a:solidFill>
              </a:rPr>
              <a:t>Opens: </a:t>
            </a:r>
            <a:r>
              <a:rPr lang="en-CA" sz="2800" dirty="0"/>
              <a:t>Oct 21</a:t>
            </a:r>
            <a:r>
              <a:rPr lang="en-CA" sz="2800" baseline="30000" dirty="0"/>
              <a:t>st</a:t>
            </a:r>
            <a:r>
              <a:rPr lang="en-CA" sz="2800" dirty="0"/>
              <a:t> @ 4pm</a:t>
            </a:r>
          </a:p>
          <a:p>
            <a:pPr lvl="1"/>
            <a:r>
              <a:rPr lang="en-CA" sz="2800" dirty="0">
                <a:solidFill>
                  <a:srgbClr val="FF0000"/>
                </a:solidFill>
              </a:rPr>
              <a:t>Closes: </a:t>
            </a:r>
            <a:r>
              <a:rPr lang="en-CA" sz="2800" dirty="0"/>
              <a:t>Oct 22</a:t>
            </a:r>
            <a:r>
              <a:rPr lang="en-CA" sz="2800" baseline="30000" dirty="0"/>
              <a:t>nd</a:t>
            </a:r>
            <a:r>
              <a:rPr lang="en-CA" sz="2800" dirty="0"/>
              <a:t> @ 4pm</a:t>
            </a:r>
          </a:p>
          <a:p>
            <a:r>
              <a:rPr lang="en-CA" sz="3200" b="1" dirty="0">
                <a:solidFill>
                  <a:srgbClr val="4F2683"/>
                </a:solidFill>
              </a:rPr>
              <a:t>1</a:t>
            </a:r>
            <a:r>
              <a:rPr lang="en-CA" sz="3200" b="1" baseline="30000" dirty="0">
                <a:solidFill>
                  <a:srgbClr val="4F2683"/>
                </a:solidFill>
              </a:rPr>
              <a:t>st</a:t>
            </a:r>
            <a:r>
              <a:rPr lang="en-CA" sz="3200" b="1" dirty="0">
                <a:solidFill>
                  <a:srgbClr val="4F2683"/>
                </a:solidFill>
              </a:rPr>
              <a:t> Midterm </a:t>
            </a:r>
            <a:r>
              <a:rPr lang="en-CA" sz="3200" dirty="0"/>
              <a:t>- Oct 25</a:t>
            </a:r>
            <a:r>
              <a:rPr lang="en-CA" sz="3200" baseline="30000" dirty="0"/>
              <a:t>th</a:t>
            </a:r>
            <a:r>
              <a:rPr lang="en-CA" sz="3200" dirty="0"/>
              <a:t> @ 6pm-7pm </a:t>
            </a:r>
            <a:r>
              <a:rPr lang="en-CA" sz="3200" dirty="0">
                <a:solidFill>
                  <a:srgbClr val="FF0000"/>
                </a:solidFill>
              </a:rPr>
              <a:t>(15%)</a:t>
            </a:r>
            <a:endParaRPr lang="en-CA" dirty="0">
              <a:solidFill>
                <a:srgbClr val="FF0000"/>
              </a:solidFill>
            </a:endParaRPr>
          </a:p>
          <a:p>
            <a:r>
              <a:rPr lang="en-CA" sz="3200" b="1" dirty="0">
                <a:solidFill>
                  <a:srgbClr val="4F2683"/>
                </a:solidFill>
              </a:rPr>
              <a:t>Midterm Review session</a:t>
            </a:r>
          </a:p>
          <a:p>
            <a:pPr lvl="1"/>
            <a:r>
              <a:rPr lang="en-CA" sz="2800" dirty="0">
                <a:solidFill>
                  <a:srgbClr val="FF0000"/>
                </a:solidFill>
              </a:rPr>
              <a:t>When: </a:t>
            </a:r>
            <a:r>
              <a:rPr lang="en-CA" sz="2800" dirty="0"/>
              <a:t>Tuesday, Oct 22</a:t>
            </a:r>
            <a:r>
              <a:rPr lang="en-CA" sz="2800" baseline="30000" dirty="0"/>
              <a:t>nd</a:t>
            </a:r>
            <a:r>
              <a:rPr lang="en-CA" sz="2800" dirty="0"/>
              <a:t> from 6:00-8:00pm</a:t>
            </a:r>
          </a:p>
          <a:p>
            <a:pPr lvl="1"/>
            <a:r>
              <a:rPr lang="en-CA" sz="2800" dirty="0">
                <a:solidFill>
                  <a:srgbClr val="FF0000"/>
                </a:solidFill>
              </a:rPr>
              <a:t>Where: </a:t>
            </a:r>
            <a:r>
              <a:rPr lang="en-CA" sz="2800" dirty="0"/>
              <a:t>Auditorium B, University Hospital, 3</a:t>
            </a:r>
            <a:r>
              <a:rPr lang="en-CA" sz="2800" baseline="30000" dirty="0"/>
              <a:t>rd</a:t>
            </a:r>
            <a:r>
              <a:rPr lang="en-CA" sz="2800" dirty="0"/>
              <a:t> floor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83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68942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Pinna is a shell-like structure which is a part of:</a:t>
            </a:r>
            <a:endParaRPr lang="en-CA" sz="3200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9090"/>
            <a:ext cx="10515600" cy="4050081"/>
          </a:xfrm>
        </p:spPr>
        <p:txBody>
          <a:bodyPr>
            <a:normAutofit/>
          </a:bodyPr>
          <a:lstStyle/>
          <a:p>
            <a:pPr marL="514350" indent="-514350">
              <a:buAutoNum type="alphaUcParenR"/>
            </a:pPr>
            <a:r>
              <a:rPr lang="en-US" dirty="0"/>
              <a:t>Inner ear</a:t>
            </a:r>
          </a:p>
          <a:p>
            <a:pPr marL="514350" indent="-514350">
              <a:buAutoNum type="alphaUcParenR"/>
            </a:pPr>
            <a:r>
              <a:rPr lang="en-US" dirty="0"/>
              <a:t>Outer ear</a:t>
            </a:r>
          </a:p>
          <a:p>
            <a:pPr marL="514350" indent="-514350">
              <a:buAutoNum type="alphaUcParenR"/>
            </a:pPr>
            <a:r>
              <a:rPr lang="en-US" dirty="0"/>
              <a:t>Middle ear</a:t>
            </a:r>
          </a:p>
          <a:p>
            <a:pPr marL="514350" indent="-514350">
              <a:buAutoNum type="alphaUcParenR"/>
            </a:pPr>
            <a:r>
              <a:rPr lang="en-US" dirty="0"/>
              <a:t>None of the above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710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68942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Pinna is a shell-like structure which is a part of:</a:t>
            </a:r>
            <a:endParaRPr lang="en-CA" sz="3200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9090"/>
            <a:ext cx="10515600" cy="4050081"/>
          </a:xfrm>
        </p:spPr>
        <p:txBody>
          <a:bodyPr>
            <a:normAutofit/>
          </a:bodyPr>
          <a:lstStyle/>
          <a:p>
            <a:pPr marL="514350" indent="-514350">
              <a:buAutoNum type="alphaUcParenR"/>
            </a:pPr>
            <a:r>
              <a:rPr lang="en-US" dirty="0"/>
              <a:t>Inner ear</a:t>
            </a:r>
          </a:p>
          <a:p>
            <a:pPr marL="514350" indent="-514350">
              <a:buAutoNum type="alphaUcParenR"/>
            </a:pPr>
            <a:r>
              <a:rPr lang="en-US" dirty="0">
                <a:solidFill>
                  <a:srgbClr val="FF0000"/>
                </a:solidFill>
              </a:rPr>
              <a:t>Outer ear</a:t>
            </a:r>
          </a:p>
          <a:p>
            <a:pPr marL="514350" indent="-514350">
              <a:buAutoNum type="alphaUcParenR"/>
            </a:pPr>
            <a:r>
              <a:rPr lang="en-US" dirty="0"/>
              <a:t>Middle ear</a:t>
            </a:r>
          </a:p>
          <a:p>
            <a:pPr marL="514350" indent="-514350">
              <a:buAutoNum type="alphaUcParenR"/>
            </a:pPr>
            <a:r>
              <a:rPr lang="en-US" dirty="0"/>
              <a:t>None of the above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577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Divisions of Auditory System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498" y="1436917"/>
            <a:ext cx="6465067" cy="419351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Outer Ear</a:t>
            </a:r>
            <a:r>
              <a:rPr lang="en-US" dirty="0"/>
              <a:t>: AIR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Auricle (Pinna)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Auditory Canal</a:t>
            </a:r>
            <a:r>
              <a:rPr lang="en-US" dirty="0"/>
              <a:t>: enhances intensity by resonance (reflection of sound waves in closed tube enhances intensity of certain frequencies)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Middle Ear</a:t>
            </a:r>
            <a:r>
              <a:rPr lang="en-US" dirty="0"/>
              <a:t>: AIR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Tympanic Membrane (Eardrum)</a:t>
            </a:r>
            <a:r>
              <a:rPr lang="en-US" dirty="0"/>
              <a:t>: transmits sound from air to </a:t>
            </a:r>
            <a:r>
              <a:rPr lang="en-US" dirty="0" err="1"/>
              <a:t>ossicles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3 </a:t>
            </a:r>
            <a:r>
              <a:rPr lang="en-US" dirty="0" err="1">
                <a:solidFill>
                  <a:srgbClr val="FF0000"/>
                </a:solidFill>
              </a:rPr>
              <a:t>Ossicles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Malleus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Incus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Stapes</a:t>
            </a:r>
            <a:r>
              <a:rPr lang="en-US" dirty="0"/>
              <a:t>: convert air pressure changes to mechanical pressure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Auditory (Eustachian) Tube</a:t>
            </a:r>
            <a:r>
              <a:rPr lang="en-US" dirty="0"/>
              <a:t>: important in changing air pressure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Inner Ear</a:t>
            </a:r>
            <a:r>
              <a:rPr lang="en-US" dirty="0"/>
              <a:t>: FLUID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Cochlea</a:t>
            </a:r>
            <a:r>
              <a:rPr lang="en-US" dirty="0"/>
              <a:t>: convert fluid vibrations into electrochemical impulses carried to brain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7534EC-1559-4CE3-B2A9-C6C74EBE1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565" y="1682937"/>
            <a:ext cx="5260435" cy="319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85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Cochlea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499" y="1436917"/>
            <a:ext cx="5884059" cy="4193511"/>
          </a:xfrm>
        </p:spPr>
        <p:txBody>
          <a:bodyPr>
            <a:normAutofit/>
          </a:bodyPr>
          <a:lstStyle/>
          <a:p>
            <a:r>
              <a:rPr lang="en-US" dirty="0"/>
              <a:t>Two windows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Oval Window</a:t>
            </a:r>
            <a:r>
              <a:rPr lang="en-US" dirty="0"/>
              <a:t>: connected to stapes; transfers vibrations to perilymph fluid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Round Window</a:t>
            </a:r>
            <a:r>
              <a:rPr lang="en-US" dirty="0"/>
              <a:t>: counterbalances movement of oval window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CFD4B6-96F5-4FD8-AC63-AA0540BAA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655" y="1297577"/>
            <a:ext cx="5509846" cy="469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985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68942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receptors in the Organ of </a:t>
            </a:r>
            <a:r>
              <a:rPr lang="en-US" sz="3600" b="1" dirty="0" err="1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Corti</a:t>
            </a:r>
            <a:r>
              <a:rPr lang="en-US" sz="36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hair cells. How are they stimulated? </a:t>
            </a:r>
            <a:endParaRPr lang="en-CA" sz="3200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9090"/>
            <a:ext cx="10515600" cy="4050081"/>
          </a:xfrm>
        </p:spPr>
        <p:txBody>
          <a:bodyPr>
            <a:normAutofit/>
          </a:bodyPr>
          <a:lstStyle/>
          <a:p>
            <a:pPr marL="514350" indent="-514350">
              <a:buAutoNum type="alphaUcParenR"/>
            </a:pPr>
            <a:r>
              <a:rPr lang="en-US" dirty="0"/>
              <a:t>By air-borne waves</a:t>
            </a:r>
          </a:p>
          <a:p>
            <a:pPr marL="514350" indent="-514350">
              <a:buAutoNum type="alphaUcParenR"/>
            </a:pPr>
            <a:r>
              <a:rPr lang="en-US" dirty="0"/>
              <a:t>Displacement of the vestibular membrane</a:t>
            </a:r>
          </a:p>
          <a:p>
            <a:pPr marL="514350" indent="-514350">
              <a:buAutoNum type="alphaUcParenR"/>
            </a:pPr>
            <a:r>
              <a:rPr lang="en-US" dirty="0"/>
              <a:t>Displacement of tectorial membrane</a:t>
            </a:r>
          </a:p>
          <a:p>
            <a:pPr marL="514350" indent="-514350">
              <a:buAutoNum type="alphaUcParenR"/>
            </a:pPr>
            <a:r>
              <a:rPr lang="en-US" dirty="0"/>
              <a:t>Displacement of basilar membrane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732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68942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receptors in the Organ of </a:t>
            </a:r>
            <a:r>
              <a:rPr lang="en-US" sz="3600" b="1" dirty="0" err="1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Corti</a:t>
            </a:r>
            <a:r>
              <a:rPr lang="en-US" sz="36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hair cells. How are they stimulated? </a:t>
            </a:r>
            <a:endParaRPr lang="en-CA" sz="3200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9090"/>
            <a:ext cx="10515600" cy="4050081"/>
          </a:xfrm>
        </p:spPr>
        <p:txBody>
          <a:bodyPr>
            <a:normAutofit/>
          </a:bodyPr>
          <a:lstStyle/>
          <a:p>
            <a:pPr marL="514350" indent="-514350">
              <a:buAutoNum type="alphaUcParenR"/>
            </a:pPr>
            <a:r>
              <a:rPr lang="en-US" dirty="0"/>
              <a:t>By air-borne waves</a:t>
            </a:r>
          </a:p>
          <a:p>
            <a:pPr marL="514350" indent="-514350">
              <a:buAutoNum type="alphaUcParenR"/>
            </a:pPr>
            <a:r>
              <a:rPr lang="en-US" dirty="0"/>
              <a:t>Displacement of the vestibular membrane</a:t>
            </a:r>
          </a:p>
          <a:p>
            <a:pPr marL="514350" indent="-514350">
              <a:buAutoNum type="alphaUcParenR"/>
            </a:pPr>
            <a:r>
              <a:rPr lang="en-US" dirty="0"/>
              <a:t>Displacement of tectorial membrane</a:t>
            </a:r>
          </a:p>
          <a:p>
            <a:pPr marL="514350" indent="-514350">
              <a:buAutoNum type="alphaUcParenR"/>
            </a:pPr>
            <a:r>
              <a:rPr lang="en-US" dirty="0">
                <a:solidFill>
                  <a:srgbClr val="FF0000"/>
                </a:solidFill>
              </a:rPr>
              <a:t>Displacement of basilar membrane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570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Cochlea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668" y="1374194"/>
            <a:ext cx="6858749" cy="4193511"/>
          </a:xfrm>
        </p:spPr>
        <p:txBody>
          <a:bodyPr>
            <a:normAutofit/>
          </a:bodyPr>
          <a:lstStyle/>
          <a:p>
            <a:r>
              <a:rPr lang="en-US" dirty="0"/>
              <a:t>Tonotopic map</a:t>
            </a:r>
          </a:p>
          <a:p>
            <a:r>
              <a:rPr lang="en-US" dirty="0"/>
              <a:t>Cochlea shows an orderly map of frequencies along its length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Base</a:t>
            </a:r>
            <a:r>
              <a:rPr lang="en-US" dirty="0"/>
              <a:t>: narrow and stiff; detects </a:t>
            </a:r>
            <a:r>
              <a:rPr lang="en-US" dirty="0">
                <a:solidFill>
                  <a:srgbClr val="FF0000"/>
                </a:solidFill>
              </a:rPr>
              <a:t>high frequency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Apex</a:t>
            </a:r>
            <a:r>
              <a:rPr lang="en-US" dirty="0"/>
              <a:t>: wide and floppy; detects </a:t>
            </a:r>
            <a:r>
              <a:rPr lang="en-US" dirty="0">
                <a:solidFill>
                  <a:srgbClr val="FF0000"/>
                </a:solidFill>
              </a:rPr>
              <a:t>low frequency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6767DD-3E7C-4BB3-A75E-80C56BF73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417" y="1994812"/>
            <a:ext cx="5095583" cy="286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629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/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Sound Travels Through Ear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63D4A8-52F7-4476-A2BC-682C1194E6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3" t="9783" r="2561" b="13035"/>
          <a:stretch/>
        </p:blipFill>
        <p:spPr>
          <a:xfrm>
            <a:off x="1155019" y="1193943"/>
            <a:ext cx="9881962" cy="44701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7712A6-5BAB-4120-9E10-F7BBCCFBC947}"/>
              </a:ext>
            </a:extLst>
          </p:cNvPr>
          <p:cNvSpPr/>
          <p:nvPr/>
        </p:nvSpPr>
        <p:spPr>
          <a:xfrm>
            <a:off x="229403" y="3290316"/>
            <a:ext cx="2056597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4E4B87-B776-4333-8003-08738BFF0ECA}"/>
              </a:ext>
            </a:extLst>
          </p:cNvPr>
          <p:cNvSpPr/>
          <p:nvPr/>
        </p:nvSpPr>
        <p:spPr>
          <a:xfrm>
            <a:off x="3457512" y="4692919"/>
            <a:ext cx="1980067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9F807E-3A8E-41F2-82DB-CB267F72C239}"/>
              </a:ext>
            </a:extLst>
          </p:cNvPr>
          <p:cNvSpPr/>
          <p:nvPr/>
        </p:nvSpPr>
        <p:spPr>
          <a:xfrm>
            <a:off x="3048803" y="1145386"/>
            <a:ext cx="2617706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FB51D5-A5ED-4CE3-95C5-AEACE444C1FF}"/>
              </a:ext>
            </a:extLst>
          </p:cNvPr>
          <p:cNvSpPr/>
          <p:nvPr/>
        </p:nvSpPr>
        <p:spPr>
          <a:xfrm>
            <a:off x="5437579" y="5178487"/>
            <a:ext cx="2617706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B9882B-4B25-477A-8126-D40EE49B6B28}"/>
              </a:ext>
            </a:extLst>
          </p:cNvPr>
          <p:cNvSpPr/>
          <p:nvPr/>
        </p:nvSpPr>
        <p:spPr>
          <a:xfrm>
            <a:off x="7425706" y="1998869"/>
            <a:ext cx="2617706" cy="585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B920E1-975F-4AA3-B726-BA410FDCFDC9}"/>
              </a:ext>
            </a:extLst>
          </p:cNvPr>
          <p:cNvSpPr/>
          <p:nvPr/>
        </p:nvSpPr>
        <p:spPr>
          <a:xfrm>
            <a:off x="4854441" y="1413865"/>
            <a:ext cx="2426123" cy="671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8BF486-367D-493E-9AFD-71A44B624831}"/>
              </a:ext>
            </a:extLst>
          </p:cNvPr>
          <p:cNvSpPr/>
          <p:nvPr/>
        </p:nvSpPr>
        <p:spPr>
          <a:xfrm>
            <a:off x="6842223" y="4357297"/>
            <a:ext cx="2426123" cy="671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7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Divisions of Auditory System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498" y="1436917"/>
            <a:ext cx="7722909" cy="4193511"/>
          </a:xfrm>
        </p:spPr>
        <p:txBody>
          <a:bodyPr>
            <a:normAutofit/>
          </a:bodyPr>
          <a:lstStyle/>
          <a:p>
            <a:r>
              <a:rPr lang="en-US" dirty="0"/>
              <a:t>Organ of </a:t>
            </a:r>
            <a:r>
              <a:rPr lang="en-US" dirty="0" err="1"/>
              <a:t>Corti</a:t>
            </a:r>
            <a:r>
              <a:rPr lang="en-US" dirty="0"/>
              <a:t> contains hair cells with </a:t>
            </a:r>
            <a:r>
              <a:rPr lang="en-US" dirty="0">
                <a:solidFill>
                  <a:srgbClr val="FF0000"/>
                </a:solidFill>
              </a:rPr>
              <a:t>stereocilia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Fluid movements cause deflection of </a:t>
            </a:r>
            <a:r>
              <a:rPr lang="en-US" dirty="0">
                <a:solidFill>
                  <a:srgbClr val="FF0000"/>
                </a:solidFill>
              </a:rPr>
              <a:t>basilar membrane </a:t>
            </a:r>
          </a:p>
          <a:p>
            <a:pPr lvl="1"/>
            <a:r>
              <a:rPr lang="en-US" dirty="0"/>
              <a:t>Basilar membrane deflection leads to dragging of hair cells against the </a:t>
            </a:r>
            <a:r>
              <a:rPr lang="en-US" dirty="0">
                <a:solidFill>
                  <a:srgbClr val="FF0000"/>
                </a:solidFill>
              </a:rPr>
              <a:t>tectorial membrane </a:t>
            </a:r>
          </a:p>
          <a:p>
            <a:pPr lvl="2"/>
            <a:r>
              <a:rPr lang="en-US" dirty="0"/>
              <a:t>Stereocilia bend from dragging </a:t>
            </a:r>
          </a:p>
          <a:p>
            <a:pPr lvl="1"/>
            <a:r>
              <a:rPr lang="en-US" dirty="0"/>
              <a:t>Hair cells </a:t>
            </a:r>
            <a:r>
              <a:rPr lang="en-US" dirty="0">
                <a:solidFill>
                  <a:srgbClr val="FF0000"/>
                </a:solidFill>
              </a:rPr>
              <a:t>depolarize</a:t>
            </a:r>
            <a:r>
              <a:rPr lang="en-US" dirty="0"/>
              <a:t> when stereocilia bend </a:t>
            </a:r>
          </a:p>
          <a:p>
            <a:pPr lvl="2"/>
            <a:r>
              <a:rPr lang="en-US" dirty="0"/>
              <a:t>Mechanically-linked ion channels open (depolarization)</a:t>
            </a:r>
          </a:p>
          <a:p>
            <a:pPr lvl="2"/>
            <a:r>
              <a:rPr lang="en-US" dirty="0"/>
              <a:t>Aka brings cell to threshold → AP is fired </a:t>
            </a:r>
          </a:p>
          <a:p>
            <a:pPr lvl="1"/>
            <a:r>
              <a:rPr lang="en-US" dirty="0"/>
              <a:t>When hair cells bend in other direction the cell is hyperpolarized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C40256-90B2-4927-B173-18CEC7DE3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407" y="1140201"/>
            <a:ext cx="3536095" cy="478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089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Auditory Pathway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499" y="1436917"/>
            <a:ext cx="6300062" cy="4193511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FF0000"/>
                </a:solidFill>
              </a:rPr>
              <a:t>Auditory Nerve </a:t>
            </a:r>
            <a:r>
              <a:rPr lang="en-US" dirty="0"/>
              <a:t>(Vestibulocochlear nerve) </a:t>
            </a:r>
          </a:p>
          <a:p>
            <a:pPr lvl="1"/>
            <a:r>
              <a:rPr lang="en-US" dirty="0"/>
              <a:t>Formed by axons of spiral ganglion cells </a:t>
            </a:r>
          </a:p>
          <a:p>
            <a:r>
              <a:rPr lang="en-US" dirty="0">
                <a:solidFill>
                  <a:srgbClr val="FF0000"/>
                </a:solidFill>
              </a:rPr>
              <a:t>Medulla</a:t>
            </a:r>
          </a:p>
          <a:p>
            <a:pPr lvl="1"/>
            <a:r>
              <a:rPr lang="en-US" dirty="0"/>
              <a:t>Info from right and left ears combine </a:t>
            </a:r>
          </a:p>
          <a:p>
            <a:r>
              <a:rPr lang="en-US" dirty="0">
                <a:solidFill>
                  <a:srgbClr val="FF0000"/>
                </a:solidFill>
              </a:rPr>
              <a:t>Midbrain</a:t>
            </a:r>
          </a:p>
          <a:p>
            <a:pPr lvl="1"/>
            <a:r>
              <a:rPr lang="en-US" dirty="0"/>
              <a:t>Projections to cerebellum</a:t>
            </a:r>
          </a:p>
          <a:p>
            <a:r>
              <a:rPr lang="en-US" dirty="0">
                <a:solidFill>
                  <a:srgbClr val="FF0000"/>
                </a:solidFill>
              </a:rPr>
              <a:t>Primary Auditory Cortex </a:t>
            </a:r>
            <a:r>
              <a:rPr lang="en-US" dirty="0"/>
              <a:t>(Temporal Lobe) </a:t>
            </a:r>
          </a:p>
          <a:p>
            <a:pPr lvl="1"/>
            <a:r>
              <a:rPr lang="en-US" dirty="0" err="1"/>
              <a:t>Tonotonic</a:t>
            </a:r>
            <a:r>
              <a:rPr lang="en-US" dirty="0"/>
              <a:t> Map: 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Anterior</a:t>
            </a:r>
            <a:r>
              <a:rPr lang="en-US" dirty="0"/>
              <a:t>: Low frequencies 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Posterior</a:t>
            </a:r>
            <a:r>
              <a:rPr lang="en-US" dirty="0"/>
              <a:t>: High frequencies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DAA2B46C-EAFC-4CE7-9911-B92005921911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64" y="1103966"/>
            <a:ext cx="4726041" cy="3974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B90ED1-0CC4-4AAF-A2FD-B3AF7CBBA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237" y="4434887"/>
            <a:ext cx="2940148" cy="158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61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/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1"/>
            <a:ext cx="10515600" cy="4415170"/>
          </a:xfrm>
        </p:spPr>
        <p:txBody>
          <a:bodyPr>
            <a:normAutofit/>
          </a:bodyPr>
          <a:lstStyle/>
          <a:p>
            <a:r>
              <a:rPr lang="en-CA" sz="3200" dirty="0"/>
              <a:t>No group work!</a:t>
            </a:r>
          </a:p>
          <a:p>
            <a:r>
              <a:rPr lang="en-CA" sz="3200" dirty="0"/>
              <a:t>Learning </a:t>
            </a:r>
            <a:r>
              <a:rPr lang="en-CA" sz="3200" dirty="0" err="1"/>
              <a:t>Catalytics</a:t>
            </a:r>
            <a:r>
              <a:rPr lang="en-CA" sz="3200" dirty="0"/>
              <a:t> Question</a:t>
            </a:r>
          </a:p>
          <a:p>
            <a:r>
              <a:rPr lang="en-CA" sz="3200" dirty="0"/>
              <a:t>Vision</a:t>
            </a:r>
          </a:p>
          <a:p>
            <a:r>
              <a:rPr lang="en-CA" sz="3200" dirty="0"/>
              <a:t>Audition</a:t>
            </a:r>
          </a:p>
          <a:p>
            <a:r>
              <a:rPr lang="en-CA" sz="3200" dirty="0"/>
              <a:t>Motor Control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722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Hearing Loss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6168"/>
            <a:ext cx="10515600" cy="419351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Conductive</a:t>
            </a:r>
            <a:r>
              <a:rPr lang="en-US" dirty="0"/>
              <a:t>: Sound is unable to be transmitted through outer or middle ear.  </a:t>
            </a:r>
          </a:p>
          <a:p>
            <a:pPr lvl="1"/>
            <a:r>
              <a:rPr lang="en-US" dirty="0"/>
              <a:t>A mechanical defect</a:t>
            </a:r>
          </a:p>
          <a:p>
            <a:pPr lvl="1"/>
            <a:r>
              <a:rPr lang="en-US" dirty="0"/>
              <a:t>e.g. Extremely loud sounds rupture eardrum or damaged ossicles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Sensorineural</a:t>
            </a:r>
            <a:r>
              <a:rPr lang="en-US" dirty="0"/>
              <a:t>: damage to structures of inner ear that affects hair cells, or to auditory nerve (nerve deafness)</a:t>
            </a:r>
          </a:p>
          <a:p>
            <a:pPr lvl="1"/>
            <a:r>
              <a:rPr lang="en-US" dirty="0"/>
              <a:t>e.g. Extremely loud sounds damage Organ of </a:t>
            </a:r>
            <a:r>
              <a:rPr lang="en-US" dirty="0" err="1"/>
              <a:t>Corti</a:t>
            </a:r>
            <a:endParaRPr lang="en-US" dirty="0"/>
          </a:p>
          <a:p>
            <a:pPr lvl="1"/>
            <a:r>
              <a:rPr lang="en-US" dirty="0"/>
              <a:t>e.g. Presbycusis (old + hearing), i.e. degenerations in the cochlea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Central</a:t>
            </a:r>
            <a:r>
              <a:rPr lang="en-US" dirty="0"/>
              <a:t>: Damage to auditory pathways upstream from cochlea</a:t>
            </a:r>
          </a:p>
          <a:p>
            <a:pPr lvl="1"/>
            <a:r>
              <a:rPr lang="en-US" dirty="0"/>
              <a:t>A defect in the Central Nervous system</a:t>
            </a:r>
          </a:p>
          <a:p>
            <a:pPr lvl="1"/>
            <a:r>
              <a:rPr lang="en-US" dirty="0"/>
              <a:t>e.g. </a:t>
            </a:r>
            <a:r>
              <a:rPr lang="en-US" dirty="0" err="1"/>
              <a:t>tumours</a:t>
            </a:r>
            <a:r>
              <a:rPr lang="en-US" dirty="0"/>
              <a:t> or strokes in the central auditory pathways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03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93CD9-321C-40C9-9494-CFE831AD89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rgbClr val="4F2683"/>
                </a:solidFill>
                <a:latin typeface="+mn-lt"/>
              </a:rPr>
              <a:t>Motor Physiology</a:t>
            </a:r>
            <a:endParaRPr lang="en-CA" sz="5400" b="1" dirty="0">
              <a:solidFill>
                <a:srgbClr val="4F2683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F65BB8-E734-49B4-AD01-CD9DA72F2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4" y="6091014"/>
            <a:ext cx="2905683" cy="694967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41E30B57-141A-42DC-B419-BCFCDB3A5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/>
          <a:p>
            <a:r>
              <a:rPr lang="en-US" sz="2800" dirty="0"/>
              <a:t>Chapter 3: Dr. </a:t>
            </a:r>
            <a:r>
              <a:rPr lang="en-US" sz="2800" dirty="0" err="1"/>
              <a:t>Everling</a:t>
            </a:r>
            <a:endParaRPr lang="en-US" sz="2800" dirty="0"/>
          </a:p>
          <a:p>
            <a:r>
              <a:rPr lang="en-US" sz="2800" dirty="0"/>
              <a:t>pp. </a:t>
            </a:r>
          </a:p>
        </p:txBody>
      </p:sp>
    </p:spTree>
    <p:extLst>
      <p:ext uri="{BB962C8B-B14F-4D97-AF65-F5344CB8AC3E}">
        <p14:creationId xmlns:p14="http://schemas.microsoft.com/office/powerpoint/2010/main" val="23703424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Muscle Anatomy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82D25D7-05B5-4A81-8369-681DE77CB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850" y="1771274"/>
            <a:ext cx="646747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74060A-514A-4338-A119-BB4314801CDA}"/>
              </a:ext>
            </a:extLst>
          </p:cNvPr>
          <p:cNvSpPr txBox="1"/>
          <p:nvPr/>
        </p:nvSpPr>
        <p:spPr>
          <a:xfrm>
            <a:off x="1081452" y="2787039"/>
            <a:ext cx="183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Alpha Motor Unit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FBFDDE-FF70-4B31-B8E0-F3CC705B7985}"/>
              </a:ext>
            </a:extLst>
          </p:cNvPr>
          <p:cNvSpPr txBox="1"/>
          <p:nvPr/>
        </p:nvSpPr>
        <p:spPr>
          <a:xfrm>
            <a:off x="5520178" y="1674526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Extrafusal Muscle Fibres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ED4DF5-E517-4556-AAFB-129DCB33704E}"/>
              </a:ext>
            </a:extLst>
          </p:cNvPr>
          <p:cNvSpPr txBox="1"/>
          <p:nvPr/>
        </p:nvSpPr>
        <p:spPr>
          <a:xfrm>
            <a:off x="8554566" y="435027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Muscle Spindle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18A6EA-2D7C-489E-8942-99F8AF90EBB0}"/>
              </a:ext>
            </a:extLst>
          </p:cNvPr>
          <p:cNvSpPr txBox="1"/>
          <p:nvPr/>
        </p:nvSpPr>
        <p:spPr>
          <a:xfrm>
            <a:off x="1500502" y="5011634"/>
            <a:ext cx="99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Tendon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64D0BD-741D-4737-AA23-F33B5BB6AE01}"/>
              </a:ext>
            </a:extLst>
          </p:cNvPr>
          <p:cNvSpPr txBox="1"/>
          <p:nvPr/>
        </p:nvSpPr>
        <p:spPr>
          <a:xfrm>
            <a:off x="746025" y="4010095"/>
            <a:ext cx="247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Golgi Tendon Organ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B4C414-15C5-4997-A0A6-5C5C48B00833}"/>
              </a:ext>
            </a:extLst>
          </p:cNvPr>
          <p:cNvSpPr txBox="1"/>
          <p:nvPr/>
        </p:nvSpPr>
        <p:spPr>
          <a:xfrm>
            <a:off x="7055374" y="1114169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Gamma Motor Units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0D74DF-A6E3-4F34-B028-CC6D019B8E81}"/>
              </a:ext>
            </a:extLst>
          </p:cNvPr>
          <p:cNvSpPr txBox="1"/>
          <p:nvPr/>
        </p:nvSpPr>
        <p:spPr>
          <a:xfrm>
            <a:off x="8976562" y="2140708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1a afferent neuron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07D498-DAC8-4761-8F6E-79E85BF1709D}"/>
              </a:ext>
            </a:extLst>
          </p:cNvPr>
          <p:cNvSpPr txBox="1"/>
          <p:nvPr/>
        </p:nvSpPr>
        <p:spPr>
          <a:xfrm>
            <a:off x="5615214" y="4293295"/>
            <a:ext cx="14401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Intrafusal muscle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512E3D0-2DA3-4242-88A0-6EED221E1670}"/>
              </a:ext>
            </a:extLst>
          </p:cNvPr>
          <p:cNvCxnSpPr/>
          <p:nvPr/>
        </p:nvCxnSpPr>
        <p:spPr>
          <a:xfrm>
            <a:off x="6573328" y="4649853"/>
            <a:ext cx="120212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DDE27DE-5948-463C-8028-BB8F0FE497CA}"/>
              </a:ext>
            </a:extLst>
          </p:cNvPr>
          <p:cNvCxnSpPr>
            <a:cxnSpLocks/>
          </p:cNvCxnSpPr>
          <p:nvPr/>
        </p:nvCxnSpPr>
        <p:spPr>
          <a:xfrm>
            <a:off x="7833199" y="1692780"/>
            <a:ext cx="534424" cy="44341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58450A4-B110-4BE4-AF4B-30A5DAD9757C}"/>
              </a:ext>
            </a:extLst>
          </p:cNvPr>
          <p:cNvCxnSpPr>
            <a:cxnSpLocks/>
          </p:cNvCxnSpPr>
          <p:nvPr/>
        </p:nvCxnSpPr>
        <p:spPr>
          <a:xfrm>
            <a:off x="7842925" y="1689835"/>
            <a:ext cx="854666" cy="231368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0FF6FD6-DECA-48DB-8118-7FA32B2DC93F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7847462" y="3910766"/>
            <a:ext cx="707104" cy="62417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8BFC2A8-C2F6-4ACD-BDFD-8460F09AB909}"/>
              </a:ext>
            </a:extLst>
          </p:cNvPr>
          <p:cNvCxnSpPr>
            <a:cxnSpLocks/>
          </p:cNvCxnSpPr>
          <p:nvPr/>
        </p:nvCxnSpPr>
        <p:spPr>
          <a:xfrm flipH="1">
            <a:off x="8554566" y="2463873"/>
            <a:ext cx="421996" cy="46240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7847810-A81B-42BF-B052-37BEE91552CD}"/>
              </a:ext>
            </a:extLst>
          </p:cNvPr>
          <p:cNvCxnSpPr>
            <a:cxnSpLocks/>
          </p:cNvCxnSpPr>
          <p:nvPr/>
        </p:nvCxnSpPr>
        <p:spPr>
          <a:xfrm flipH="1">
            <a:off x="4958697" y="1932399"/>
            <a:ext cx="656517" cy="70297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D1E88C8-5257-49D9-A945-C937A98D4362}"/>
              </a:ext>
            </a:extLst>
          </p:cNvPr>
          <p:cNvCxnSpPr>
            <a:cxnSpLocks/>
          </p:cNvCxnSpPr>
          <p:nvPr/>
        </p:nvCxnSpPr>
        <p:spPr>
          <a:xfrm>
            <a:off x="6690146" y="1887646"/>
            <a:ext cx="615649" cy="58479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F92BEE0-9F23-4D36-916F-B0D3C1EEBECD}"/>
              </a:ext>
            </a:extLst>
          </p:cNvPr>
          <p:cNvCxnSpPr>
            <a:cxnSpLocks/>
          </p:cNvCxnSpPr>
          <p:nvPr/>
        </p:nvCxnSpPr>
        <p:spPr>
          <a:xfrm>
            <a:off x="2999117" y="4189778"/>
            <a:ext cx="1167441" cy="74984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E47D718-DA02-45CF-9623-E7D63523BD37}"/>
              </a:ext>
            </a:extLst>
          </p:cNvPr>
          <p:cNvCxnSpPr>
            <a:cxnSpLocks/>
          </p:cNvCxnSpPr>
          <p:nvPr/>
        </p:nvCxnSpPr>
        <p:spPr>
          <a:xfrm>
            <a:off x="2402019" y="5220238"/>
            <a:ext cx="1915648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6337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Motor Unit/Pool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6361497" cy="421160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Motor Unit</a:t>
            </a:r>
            <a:r>
              <a:rPr lang="en-US" dirty="0"/>
              <a:t>: Group of skeletal muscle fibers and the 1 somatic motor neuron that controls them</a:t>
            </a:r>
          </a:p>
          <a:p>
            <a:r>
              <a:rPr lang="en-US" dirty="0">
                <a:solidFill>
                  <a:srgbClr val="FF0000"/>
                </a:solidFill>
              </a:rPr>
              <a:t>Motor Neuron Pool</a:t>
            </a:r>
            <a:r>
              <a:rPr lang="en-US" dirty="0"/>
              <a:t>: group of motor neurons that innervate a single muscle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5D20A0-DDE5-4ADA-BA8E-47FED755FB97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4"/>
          <a:stretch/>
        </p:blipFill>
        <p:spPr bwMode="auto">
          <a:xfrm>
            <a:off x="8044109" y="1480191"/>
            <a:ext cx="3480707" cy="39996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922495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Muscle Spindle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63136C10-B184-41BA-808F-EBC4D3D02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74194"/>
            <a:ext cx="5627590" cy="4564976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Stretching</a:t>
            </a:r>
            <a:r>
              <a:rPr lang="en-US" sz="2600" dirty="0"/>
              <a:t> of muscle spindle/intrafusal muscle fiber</a:t>
            </a:r>
          </a:p>
          <a:p>
            <a:r>
              <a:rPr lang="en-US" sz="2600" dirty="0"/>
              <a:t>Info sent from muscle spindles to CNS via </a:t>
            </a:r>
            <a:r>
              <a:rPr lang="en-US" sz="2600" dirty="0">
                <a:solidFill>
                  <a:srgbClr val="FF0000"/>
                </a:solidFill>
              </a:rPr>
              <a:t>1a afferent </a:t>
            </a:r>
            <a:r>
              <a:rPr lang="en-US" sz="2600" dirty="0"/>
              <a:t>neurons</a:t>
            </a:r>
          </a:p>
          <a:p>
            <a:r>
              <a:rPr lang="en-US" sz="2600" dirty="0"/>
              <a:t>CNS processes info</a:t>
            </a:r>
          </a:p>
          <a:p>
            <a:r>
              <a:rPr lang="en-US" sz="2600" dirty="0">
                <a:solidFill>
                  <a:srgbClr val="FF0000"/>
                </a:solidFill>
              </a:rPr>
              <a:t>Alpha motor neuron </a:t>
            </a:r>
            <a:r>
              <a:rPr lang="en-US" sz="2600" dirty="0"/>
              <a:t>causes extrafusal muscle fiber contraction</a:t>
            </a:r>
          </a:p>
          <a:p>
            <a:r>
              <a:rPr lang="en-US" sz="2600" dirty="0">
                <a:solidFill>
                  <a:srgbClr val="FF0000"/>
                </a:solidFill>
              </a:rPr>
              <a:t>Gamma motor neuron </a:t>
            </a:r>
            <a:r>
              <a:rPr lang="en-US" sz="2600" dirty="0"/>
              <a:t>causes intrafusal fiber contraction</a:t>
            </a:r>
          </a:p>
          <a:p>
            <a:endParaRPr lang="en-US" sz="2600" dirty="0"/>
          </a:p>
          <a:p>
            <a:endParaRPr lang="en-US" sz="2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44F77D-90CA-4484-8998-B3C306933A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956"/>
          <a:stretch/>
        </p:blipFill>
        <p:spPr>
          <a:xfrm>
            <a:off x="6465791" y="1414087"/>
            <a:ext cx="5132560" cy="402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4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Golgi Tendon Organ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058" y="1376788"/>
            <a:ext cx="5060101" cy="421160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Golgi tendon organ </a:t>
            </a:r>
            <a:r>
              <a:rPr lang="en-US" dirty="0"/>
              <a:t>links muscle and tendon</a:t>
            </a:r>
          </a:p>
          <a:p>
            <a:r>
              <a:rPr lang="en-US" dirty="0"/>
              <a:t>Collagen fibers woven around sensory receptors</a:t>
            </a:r>
          </a:p>
          <a:p>
            <a:r>
              <a:rPr lang="en-US" dirty="0"/>
              <a:t>Increase in </a:t>
            </a:r>
            <a:r>
              <a:rPr lang="en-US" dirty="0">
                <a:solidFill>
                  <a:srgbClr val="FF0000"/>
                </a:solidFill>
              </a:rPr>
              <a:t>tension</a:t>
            </a:r>
            <a:r>
              <a:rPr lang="en-US" dirty="0"/>
              <a:t> causes collagen contraction around sensory receptor, which sends info to CNS via </a:t>
            </a:r>
            <a:r>
              <a:rPr lang="en-US" dirty="0">
                <a:solidFill>
                  <a:srgbClr val="FF0000"/>
                </a:solidFill>
              </a:rPr>
              <a:t>1b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afferent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neuron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15EC18-19E9-4E87-B7B7-C27E11E75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159" y="1816963"/>
            <a:ext cx="6473582" cy="322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821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Reflexes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058" y="1376788"/>
            <a:ext cx="11105350" cy="4211609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Reflex</a:t>
            </a:r>
            <a:r>
              <a:rPr lang="en-US" dirty="0"/>
              <a:t>: involuntary response to a stimulus which requires the integrity of the nervous system</a:t>
            </a:r>
          </a:p>
          <a:p>
            <a:r>
              <a:rPr lang="en-US" dirty="0">
                <a:solidFill>
                  <a:srgbClr val="FF0000"/>
                </a:solidFill>
              </a:rPr>
              <a:t>Reflex arc involves</a:t>
            </a:r>
            <a:r>
              <a:rPr lang="en-US" dirty="0"/>
              <a:t>: Receptor →Afferent neuron →Synapse →Motor neuron → Effector</a:t>
            </a:r>
          </a:p>
          <a:p>
            <a:r>
              <a:rPr lang="en-US" dirty="0">
                <a:solidFill>
                  <a:srgbClr val="FF0000"/>
                </a:solidFill>
              </a:rPr>
              <a:t>Monosynaptic reflex</a:t>
            </a:r>
            <a:r>
              <a:rPr lang="en-US" dirty="0"/>
              <a:t>: Pathway in a reflex arc that contains only 1 synapse (ex: stretch reflex)</a:t>
            </a:r>
          </a:p>
          <a:p>
            <a:r>
              <a:rPr lang="en-US" dirty="0">
                <a:solidFill>
                  <a:srgbClr val="FF0000"/>
                </a:solidFill>
              </a:rPr>
              <a:t>Polysynaptic reflex</a:t>
            </a:r>
            <a:r>
              <a:rPr lang="en-US" dirty="0"/>
              <a:t>: Pathway in a reflex arc that contains more than 1 synapse (ex: withdrawal reflex)</a:t>
            </a:r>
          </a:p>
          <a:p>
            <a:r>
              <a:rPr lang="en-US" dirty="0">
                <a:solidFill>
                  <a:srgbClr val="FF0000"/>
                </a:solidFill>
              </a:rPr>
              <a:t>Reciprocal Innervation</a:t>
            </a:r>
            <a:r>
              <a:rPr lang="en-US" dirty="0"/>
              <a:t>: Contraction of a muscle is accompanied by simultaneous inhibition of antagonistic muscle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112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Stretch Reflex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2B4EF2-E0C3-43A8-B9E0-3E0079F51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649" y="1297577"/>
            <a:ext cx="9472701" cy="404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901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Patellar Tendon Reflex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63136C10-B184-41BA-808F-EBC4D3D02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6756133" cy="4352838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00" dirty="0"/>
              <a:t>Tapping patellar tendon stretches quadriceps femoris (extensor muscle)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Muscle spindle in quadriceps femoris stretches, activating 1a afferent to fire action potentials.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1a afferent directly synapses (monosynaptic) on alpha motor neuron to quadriceps femoris – muscle contracts and lower leg swings forward.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Collateral from the 1a afferent also excites an inhibitory interneuron in the spinal cord.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Inhibitory interneuron inhibits alpha motor neuron to antagonistic (Hamstring) muscle. The hamstring is a flexor muscle.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Antagonistic muscle relaxes (reciprocal innervation (inhibition) so leg can extend and swing out.</a:t>
            </a:r>
          </a:p>
          <a:p>
            <a:pPr marL="514350" indent="-514350">
              <a:buFont typeface="+mj-lt"/>
              <a:buAutoNum type="arabicPeriod"/>
            </a:pPr>
            <a:endParaRPr lang="en-US" sz="2600" dirty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600" dirty="0"/>
          </a:p>
          <a:p>
            <a:endParaRPr lang="en-US" sz="2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2A551D-BF50-4003-91B5-DE41B0C77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170" y="1374194"/>
            <a:ext cx="4651830" cy="397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168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Motor Cortex, Homunculus vs. Somatosensory Cortex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63136C10-B184-41BA-808F-EBC4D3D02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10431483" cy="3452080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Motor homunculus</a:t>
            </a:r>
            <a:r>
              <a:rPr lang="en-US" sz="2600" dirty="0"/>
              <a:t>: Found in primary motor cortex, which is precentral gyrus</a:t>
            </a:r>
          </a:p>
          <a:p>
            <a:r>
              <a:rPr lang="en-US" sz="2600" dirty="0">
                <a:solidFill>
                  <a:srgbClr val="FF0000"/>
                </a:solidFill>
              </a:rPr>
              <a:t>Sensory homunculus</a:t>
            </a:r>
            <a:r>
              <a:rPr lang="en-US" sz="2600" dirty="0"/>
              <a:t>: Found in somatosensory cortex, which is postcentral gyrus</a:t>
            </a:r>
          </a:p>
          <a:p>
            <a:endParaRPr lang="en-US" sz="2600" dirty="0"/>
          </a:p>
          <a:p>
            <a:endParaRPr lang="en-US" sz="26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9BCC485-3795-44DC-999E-A85000519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82" y="2857279"/>
            <a:ext cx="4403635" cy="315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357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93CD9-321C-40C9-9494-CFE831AD89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 sz="4400" b="1" dirty="0">
                <a:solidFill>
                  <a:srgbClr val="4F2683"/>
                </a:solidFill>
                <a:latin typeface="+mn-lt"/>
              </a:rPr>
              <a:t>Question from anonymous suggestion box…</a:t>
            </a:r>
            <a:endParaRPr lang="en-CA" sz="5400" b="1" dirty="0">
              <a:solidFill>
                <a:srgbClr val="4F2683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F65BB8-E734-49B4-AD01-CD9DA72F2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4" y="6091014"/>
            <a:ext cx="2905683" cy="69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193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Corticospinal Tracts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63136C10-B184-41BA-808F-EBC4D3D02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94"/>
            <a:ext cx="5755105" cy="3452080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Corticospinal pathway </a:t>
            </a:r>
            <a:r>
              <a:rPr lang="en-US" sz="2600" dirty="0"/>
              <a:t>(pyramidal tract) is the primary pathway that leaves the motor cortex to innervate motor neurons in the spinal cord</a:t>
            </a:r>
          </a:p>
          <a:p>
            <a:pPr lvl="1"/>
            <a:r>
              <a:rPr lang="en-US" sz="2200" dirty="0"/>
              <a:t>Left side of body controlled by right motor cortex</a:t>
            </a:r>
          </a:p>
          <a:p>
            <a:pPr lvl="1"/>
            <a:r>
              <a:rPr lang="en-US" sz="2200" dirty="0"/>
              <a:t>Axons cross at brain stem or spinal cord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CE2C4A-F34B-4B49-8638-293FC6740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259" y="1374194"/>
            <a:ext cx="3892163" cy="45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988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/>
          <a:lstStyle/>
          <a:p>
            <a:pPr algn="ctr"/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Tutorial (Oct 22</a:t>
            </a:r>
            <a:r>
              <a:rPr lang="en-CA" sz="4800" b="1" baseline="30000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CA" sz="4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CA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1"/>
            <a:ext cx="10515600" cy="4415170"/>
          </a:xfrm>
        </p:spPr>
        <p:txBody>
          <a:bodyPr>
            <a:normAutofit/>
          </a:bodyPr>
          <a:lstStyle/>
          <a:p>
            <a:r>
              <a:rPr lang="en-US" dirty="0"/>
              <a:t>Endocrinology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986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93CD9-321C-40C9-9494-CFE831AD89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63687"/>
          </a:xfrm>
        </p:spPr>
        <p:txBody>
          <a:bodyPr/>
          <a:lstStyle/>
          <a:p>
            <a:r>
              <a:rPr lang="en-US" sz="4800" b="1" dirty="0">
                <a:solidFill>
                  <a:srgbClr val="4F2683"/>
                </a:solidFill>
                <a:latin typeface="+mn-lt"/>
              </a:rPr>
              <a:t>What Questions Do You Have?</a:t>
            </a:r>
            <a:endParaRPr lang="en-CA" b="1" dirty="0">
              <a:solidFill>
                <a:srgbClr val="4F2683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F65BB8-E734-49B4-AD01-CD9DA72F2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4" y="6091014"/>
            <a:ext cx="2905683" cy="69496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418100E-72EE-4A94-A570-57CCE6C92F9E}"/>
              </a:ext>
            </a:extLst>
          </p:cNvPr>
          <p:cNvSpPr txBox="1">
            <a:spLocks/>
          </p:cNvSpPr>
          <p:nvPr/>
        </p:nvSpPr>
        <p:spPr>
          <a:xfrm>
            <a:off x="1209675" y="3155078"/>
            <a:ext cx="9772650" cy="14239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dirty="0">
                <a:latin typeface="+mn-lt"/>
              </a:rPr>
              <a:t>You can ask in the </a:t>
            </a:r>
            <a:r>
              <a:rPr lang="en-CA" sz="3200" b="1" dirty="0">
                <a:solidFill>
                  <a:srgbClr val="4F2270"/>
                </a:solidFill>
                <a:latin typeface="+mn-lt"/>
              </a:rPr>
              <a:t>Owl forums</a:t>
            </a:r>
            <a:r>
              <a:rPr lang="en-CA" sz="3200" dirty="0">
                <a:latin typeface="+mn-lt"/>
              </a:rPr>
              <a:t> as well!</a:t>
            </a:r>
          </a:p>
          <a:p>
            <a:endParaRPr lang="en-CA" sz="3200" dirty="0">
              <a:latin typeface="+mn-lt"/>
            </a:endParaRPr>
          </a:p>
          <a:p>
            <a:r>
              <a:rPr lang="en-CA" sz="3200" dirty="0">
                <a:latin typeface="+mn-lt"/>
              </a:rPr>
              <a:t>Also anonymously ask questions in the </a:t>
            </a:r>
            <a:r>
              <a:rPr lang="en-CA" sz="3200" b="1" dirty="0">
                <a:solidFill>
                  <a:srgbClr val="4F2270"/>
                </a:solidFill>
                <a:latin typeface="+mn-lt"/>
              </a:rPr>
              <a:t>online </a:t>
            </a:r>
            <a:r>
              <a:rPr lang="en-CA" sz="3200" b="1" dirty="0" err="1">
                <a:solidFill>
                  <a:srgbClr val="4F2270"/>
                </a:solidFill>
                <a:latin typeface="+mn-lt"/>
              </a:rPr>
              <a:t>dropbox</a:t>
            </a:r>
            <a:r>
              <a:rPr lang="en-CA" sz="3200" dirty="0">
                <a:latin typeface="+mn-lt"/>
              </a:rPr>
              <a:t>!! </a:t>
            </a:r>
          </a:p>
        </p:txBody>
      </p:sp>
    </p:spTree>
    <p:extLst>
      <p:ext uri="{BB962C8B-B14F-4D97-AF65-F5344CB8AC3E}">
        <p14:creationId xmlns:p14="http://schemas.microsoft.com/office/powerpoint/2010/main" val="2283874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gamma neurons regulate gain of muscle spindles, and how does the inhibitory inter-neuron in the antagonistic patellar tendon reflex work?</a:t>
            </a:r>
            <a:endParaRPr lang="en-CA" sz="2400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24001"/>
            <a:ext cx="6149741" cy="44151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Extrafusal fibers</a:t>
            </a:r>
            <a:r>
              <a:rPr lang="en-US" dirty="0"/>
              <a:t>: normal contractile fibers, outer muscle</a:t>
            </a:r>
          </a:p>
          <a:p>
            <a:r>
              <a:rPr lang="en-US" dirty="0">
                <a:solidFill>
                  <a:srgbClr val="FF0000"/>
                </a:solidFill>
              </a:rPr>
              <a:t>Alpha</a:t>
            </a:r>
            <a:r>
              <a:rPr lang="en-US" dirty="0"/>
              <a:t> motor neuron innervates extrafusal muscle fibers</a:t>
            </a:r>
          </a:p>
          <a:p>
            <a:r>
              <a:rPr lang="en-US" dirty="0">
                <a:solidFill>
                  <a:srgbClr val="FF0000"/>
                </a:solidFill>
              </a:rPr>
              <a:t>Intrafusal fibers</a:t>
            </a:r>
            <a:r>
              <a:rPr lang="en-US" dirty="0"/>
              <a:t>: internal muscle fibers of muscle</a:t>
            </a:r>
          </a:p>
          <a:p>
            <a:r>
              <a:rPr lang="sv-SE" dirty="0">
                <a:solidFill>
                  <a:srgbClr val="FF0000"/>
                </a:solidFill>
              </a:rPr>
              <a:t>Gamma</a:t>
            </a:r>
            <a:r>
              <a:rPr lang="sv-SE" dirty="0"/>
              <a:t> motor neurons innervate intrafusal fibers.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9BD5AB-E9E9-4FD4-BFB7-DADD29BB6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197" y="2204185"/>
            <a:ext cx="5300803" cy="263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72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89FF-BCE4-4704-8E35-325DDF40F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662"/>
            <a:ext cx="10515600" cy="1097915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4F26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gamma neurons regulate gain of muscle spindles, and how does the inhibitory inter-neuron in the antagonistic patellar tendon reflex work?</a:t>
            </a:r>
            <a:endParaRPr lang="en-CA" sz="2400" b="1" dirty="0">
              <a:solidFill>
                <a:srgbClr val="4F268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031E-8B74-4CC0-9372-753BF492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24001"/>
            <a:ext cx="6149741" cy="44151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Stretching</a:t>
            </a:r>
            <a:r>
              <a:rPr lang="en-US" dirty="0"/>
              <a:t> of muscle spindle/intrafusal muscle fiber</a:t>
            </a:r>
          </a:p>
          <a:p>
            <a:r>
              <a:rPr lang="en-US" dirty="0"/>
              <a:t>Info sent from muscle spindles to CNS via </a:t>
            </a:r>
            <a:r>
              <a:rPr lang="en-US" dirty="0">
                <a:solidFill>
                  <a:srgbClr val="FF0000"/>
                </a:solidFill>
              </a:rPr>
              <a:t>1a afferent </a:t>
            </a:r>
            <a:r>
              <a:rPr lang="en-US" dirty="0"/>
              <a:t>neurons</a:t>
            </a:r>
          </a:p>
          <a:p>
            <a:r>
              <a:rPr lang="en-US" dirty="0"/>
              <a:t>CNS processes info</a:t>
            </a:r>
          </a:p>
          <a:p>
            <a:r>
              <a:rPr lang="en-US" dirty="0">
                <a:solidFill>
                  <a:srgbClr val="FF0000"/>
                </a:solidFill>
              </a:rPr>
              <a:t>Alpha motor neuron </a:t>
            </a:r>
            <a:r>
              <a:rPr lang="en-US" dirty="0"/>
              <a:t>causes extrafusal muscle fiber contraction</a:t>
            </a:r>
          </a:p>
          <a:p>
            <a:r>
              <a:rPr lang="en-US" dirty="0">
                <a:solidFill>
                  <a:srgbClr val="FF0000"/>
                </a:solidFill>
              </a:rPr>
              <a:t>Gamma motor neuron </a:t>
            </a:r>
            <a:r>
              <a:rPr lang="en-US" dirty="0"/>
              <a:t>causes intrafusal fiber contraction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04490-203F-4C81-BA91-C9DBC4D311D1}"/>
              </a:ext>
            </a:extLst>
          </p:cNvPr>
          <p:cNvSpPr/>
          <p:nvPr/>
        </p:nvSpPr>
        <p:spPr>
          <a:xfrm>
            <a:off x="0" y="6015788"/>
            <a:ext cx="12192000" cy="842211"/>
          </a:xfrm>
          <a:prstGeom prst="rect">
            <a:avLst/>
          </a:prstGeom>
          <a:solidFill>
            <a:srgbClr val="4F2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D8F3A-AD09-4BBB-A04C-73C1726F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3" y="6092405"/>
            <a:ext cx="2905683" cy="688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5E1365-9666-468D-B4E7-4D5F897A34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956"/>
          <a:stretch/>
        </p:blipFill>
        <p:spPr>
          <a:xfrm>
            <a:off x="6987940" y="1447384"/>
            <a:ext cx="5132560" cy="402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57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93CD9-321C-40C9-9494-CFE831AD89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 sz="4400" b="1" dirty="0">
                <a:solidFill>
                  <a:srgbClr val="4F2683"/>
                </a:solidFill>
                <a:latin typeface="+mn-lt"/>
              </a:rPr>
              <a:t>Learning Catalytic Question</a:t>
            </a:r>
            <a:endParaRPr lang="en-CA" sz="5400" b="1" dirty="0">
              <a:solidFill>
                <a:srgbClr val="4F2683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F65BB8-E734-49B4-AD01-CD9DA72F2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4" y="6091014"/>
            <a:ext cx="2905683" cy="69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84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93CD9-321C-40C9-9494-CFE831AD89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rgbClr val="4F2683"/>
                </a:solidFill>
                <a:latin typeface="+mn-lt"/>
              </a:rPr>
              <a:t>Vision: Eye and Retina</a:t>
            </a:r>
            <a:endParaRPr lang="en-CA" sz="5400" b="1" dirty="0">
              <a:solidFill>
                <a:srgbClr val="4F2683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F65BB8-E734-49B4-AD01-CD9DA72F2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4" y="6091014"/>
            <a:ext cx="2905683" cy="694967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41E30B57-141A-42DC-B419-BCFCDB3A5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/>
          <a:p>
            <a:r>
              <a:rPr lang="en-US" sz="2800" dirty="0"/>
              <a:t>Chapter 2: Dr. </a:t>
            </a:r>
            <a:r>
              <a:rPr lang="en-US" sz="2800" dirty="0" err="1"/>
              <a:t>Everling</a:t>
            </a:r>
            <a:endParaRPr lang="en-US" sz="2800" dirty="0"/>
          </a:p>
          <a:p>
            <a:r>
              <a:rPr lang="en-US" sz="2800" dirty="0"/>
              <a:t>pp. </a:t>
            </a:r>
          </a:p>
        </p:txBody>
      </p:sp>
    </p:spTree>
    <p:extLst>
      <p:ext uri="{BB962C8B-B14F-4D97-AF65-F5344CB8AC3E}">
        <p14:creationId xmlns:p14="http://schemas.microsoft.com/office/powerpoint/2010/main" val="3808135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ysiologyClass" id="{7CFCF621-4751-448A-833E-E1064E57DA35}" vid="{78377000-374C-4815-9BE0-DAE063ECF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1489</TotalTime>
  <Words>1889</Words>
  <Application>Microsoft Office PowerPoint</Application>
  <PresentationFormat>Widescreen</PresentationFormat>
  <Paragraphs>296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Office Theme</vt:lpstr>
      <vt:lpstr>PowerPoint Presentation</vt:lpstr>
      <vt:lpstr>Tutorial 6 Sections 009/010</vt:lpstr>
      <vt:lpstr>Your TA reminding you…</vt:lpstr>
      <vt:lpstr>Today</vt:lpstr>
      <vt:lpstr>Question from anonymous suggestion box…</vt:lpstr>
      <vt:lpstr>How do gamma neurons regulate gain of muscle spindles, and how does the inhibitory inter-neuron in the antagonistic patellar tendon reflex work?</vt:lpstr>
      <vt:lpstr>How do gamma neurons regulate gain of muscle spindles, and how does the inhibitory inter-neuron in the antagonistic patellar tendon reflex work?</vt:lpstr>
      <vt:lpstr>Learning Catalytic Question</vt:lpstr>
      <vt:lpstr>Vision: Eye and Retina</vt:lpstr>
      <vt:lpstr>Electromagnetic Spectrum</vt:lpstr>
      <vt:lpstr>The first structure which the majority of retinal ganglion cells project to, and synapse with, in the brain is the…</vt:lpstr>
      <vt:lpstr>The first structure which the majority of retinal ganglion cells project to, and synapse with, in the brain is the…</vt:lpstr>
      <vt:lpstr>Components of the Visual system</vt:lpstr>
      <vt:lpstr>Eye (Gross Anatomy)</vt:lpstr>
      <vt:lpstr>Eye (Gross Anatomy)</vt:lpstr>
      <vt:lpstr>Retinal Cells</vt:lpstr>
      <vt:lpstr>Retinal Layers</vt:lpstr>
      <vt:lpstr>The fovea is the part of the retina that contains photoreceptors called…</vt:lpstr>
      <vt:lpstr>The fovea is the part of the retina that contains photoreceptors called…</vt:lpstr>
      <vt:lpstr>Photoreceptors</vt:lpstr>
      <vt:lpstr>Two Photoreceptors: Rods vs. Cones</vt:lpstr>
      <vt:lpstr>Axons extending from the nasal part of the retina project to the ______ side of the brain, whereas axons from the remainder of the retina project to the ______ part of the brain.</vt:lpstr>
      <vt:lpstr>Axons extending from the nasal part of the retina project to the ______ side of the brain, whereas axons from the remainder of the retina project to the ______ part of the brain.</vt:lpstr>
      <vt:lpstr>Visual Field</vt:lpstr>
      <vt:lpstr>Visual Pathway: Lesion at Optic Nerve</vt:lpstr>
      <vt:lpstr>Visual Pathway: Lesion at Optic Chiasm</vt:lpstr>
      <vt:lpstr>Visual Pathway: Lesion at Optic Tract</vt:lpstr>
      <vt:lpstr>Sensory: Auditory System</vt:lpstr>
      <vt:lpstr>Sound</vt:lpstr>
      <vt:lpstr>Pinna is a shell-like structure which is a part of:</vt:lpstr>
      <vt:lpstr>Pinna is a shell-like structure which is a part of:</vt:lpstr>
      <vt:lpstr>Divisions of Auditory System</vt:lpstr>
      <vt:lpstr>Cochlea</vt:lpstr>
      <vt:lpstr>The receptors in the Organ of Corti are hair cells. How are they stimulated? </vt:lpstr>
      <vt:lpstr>The receptors in the Organ of Corti are hair cells. How are they stimulated? </vt:lpstr>
      <vt:lpstr>Cochlea</vt:lpstr>
      <vt:lpstr>How Sound Travels Through Ear</vt:lpstr>
      <vt:lpstr>Divisions of Auditory System</vt:lpstr>
      <vt:lpstr>Auditory Pathway</vt:lpstr>
      <vt:lpstr>Hearing Loss</vt:lpstr>
      <vt:lpstr>Motor Physiology</vt:lpstr>
      <vt:lpstr>Muscle Anatomy</vt:lpstr>
      <vt:lpstr>Motor Unit/Pool</vt:lpstr>
      <vt:lpstr>Muscle Spindle</vt:lpstr>
      <vt:lpstr>Golgi Tendon Organ</vt:lpstr>
      <vt:lpstr>Reflexes</vt:lpstr>
      <vt:lpstr>Stretch Reflex</vt:lpstr>
      <vt:lpstr>Patellar Tendon Reflex</vt:lpstr>
      <vt:lpstr>Motor Cortex, Homunculus vs. Somatosensory Cortex</vt:lpstr>
      <vt:lpstr>Corticospinal Tracts</vt:lpstr>
      <vt:lpstr>Next Tutorial (Oct 22nd)</vt:lpstr>
      <vt:lpstr>What Questions Do You Have?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Greydon Gilmore</dc:creator>
  <cp:lastModifiedBy>Greydon Gilmore</cp:lastModifiedBy>
  <cp:revision>123</cp:revision>
  <dcterms:created xsi:type="dcterms:W3CDTF">2017-12-10T19:18:50Z</dcterms:created>
  <dcterms:modified xsi:type="dcterms:W3CDTF">2019-10-15T20:12:46Z</dcterms:modified>
</cp:coreProperties>
</file>