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7" r:id="rId2"/>
    <p:sldId id="256" r:id="rId3"/>
    <p:sldId id="258" r:id="rId4"/>
    <p:sldId id="328" r:id="rId5"/>
    <p:sldId id="370" r:id="rId6"/>
    <p:sldId id="360" r:id="rId7"/>
    <p:sldId id="362" r:id="rId8"/>
    <p:sldId id="365" r:id="rId9"/>
    <p:sldId id="366" r:id="rId10"/>
    <p:sldId id="367" r:id="rId11"/>
    <p:sldId id="368" r:id="rId12"/>
    <p:sldId id="369" r:id="rId13"/>
    <p:sldId id="363" r:id="rId14"/>
    <p:sldId id="364" r:id="rId15"/>
    <p:sldId id="371" r:id="rId16"/>
    <p:sldId id="372" r:id="rId17"/>
    <p:sldId id="322" r:id="rId18"/>
    <p:sldId id="314" r:id="rId19"/>
    <p:sldId id="333" r:id="rId20"/>
    <p:sldId id="315" r:id="rId21"/>
    <p:sldId id="334" r:id="rId22"/>
    <p:sldId id="335" r:id="rId23"/>
    <p:sldId id="336" r:id="rId24"/>
    <p:sldId id="337" r:id="rId25"/>
    <p:sldId id="338" r:id="rId26"/>
    <p:sldId id="339" r:id="rId27"/>
    <p:sldId id="340" r:id="rId28"/>
    <p:sldId id="341" r:id="rId29"/>
    <p:sldId id="342" r:id="rId30"/>
    <p:sldId id="354" r:id="rId31"/>
    <p:sldId id="355" r:id="rId32"/>
    <p:sldId id="356" r:id="rId33"/>
    <p:sldId id="357" r:id="rId34"/>
    <p:sldId id="346" r:id="rId35"/>
    <p:sldId id="347" r:id="rId36"/>
    <p:sldId id="348" r:id="rId37"/>
    <p:sldId id="349" r:id="rId38"/>
    <p:sldId id="350" r:id="rId39"/>
    <p:sldId id="351" r:id="rId40"/>
    <p:sldId id="352" r:id="rId41"/>
    <p:sldId id="358" r:id="rId42"/>
    <p:sldId id="361" r:id="rId43"/>
    <p:sldId id="317" r:id="rId44"/>
    <p:sldId id="318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270"/>
    <a:srgbClr val="4F2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86284" autoAdjust="0"/>
  </p:normalViewPr>
  <p:slideViewPr>
    <p:cSldViewPr snapToGrid="0">
      <p:cViewPr varScale="1">
        <p:scale>
          <a:sx n="96" d="100"/>
          <a:sy n="96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5DE40-68BA-4164-922C-95B38CFF8A1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6AB92-A435-4CED-AFDE-AD937B5C1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72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6AB92-A435-4CED-AFDE-AD937B5C1B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6AB92-A435-4CED-AFDE-AD937B5C1B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27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6AB92-A435-4CED-AFDE-AD937B5C1B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32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6AB92-A435-4CED-AFDE-AD937B5C1B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83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6AB92-A435-4CED-AFDE-AD937B5C1B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26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5FDC7-53FE-416C-B833-F9DBCE797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50C449-BFB2-4EE3-8C6C-A5335D13D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497E7-0188-410C-8E6D-6A5FB5296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BF3EB-5228-4AD1-B4C4-984C0BB02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1121B-F66D-4C0C-A75E-2DFC7F8E9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8251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3189F-53C2-4ABA-9BFB-E7B4DDCA3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9B7B20-5BAE-4A02-A5CC-330D60D32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79BA0-FCC9-4F2E-B3A9-2A87CD36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1DE5F-B937-4717-8F77-477C2A83A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951BC-A1DA-4D93-B2DA-681B64C50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712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2B553C-85FC-4862-A492-B71537379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B61E8B-C602-479F-9CE2-B1B3EFEF2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35407-B900-4B16-8EA3-D90704BE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C5D90-94B2-4AFD-A744-35FAD2363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D9BB1-7BC0-4A00-80D5-C791A1D63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927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F47A1-CA55-40C9-A22F-D6E12950A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6DD82-23D3-46C0-A328-600B09C35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219CE-BB0D-415C-AC1B-EBFB4627A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CDAB8-B1DB-47B3-9E30-65095A33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B5DC1-E101-4139-9C25-65CEDC274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2358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5CBF0-78BC-412D-ABA4-CE29DB363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A29C2F-6723-474E-891D-308CCCBFD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5878E-9A80-4CC4-B03C-94C9C3F1F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992DC-DEAD-44C6-A393-1645B77D9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93657-CECE-44D5-9A2E-A55350FF4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207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BE12F-1E79-4263-B4D5-4B65206A2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D1E35-9A6E-4F9D-90BF-3D72E4323E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06858A-FDE5-41E9-B46F-25CA8ABC9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1C5CD-928B-43B3-87BA-43A150D6E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C9D6C4-3DA9-4E2F-A359-12D4399B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C753F-323A-4A55-AE42-68C6FECC3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5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618BE-062A-418D-9888-ED9DD87AE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C2AD3-3ADD-410E-8EDC-A6A3FCEAE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D359A4-B047-4945-A1D8-D9C7FF599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C2CF5C-46C3-4C9B-988B-A9E7F2CB9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AB2753-26E3-40AD-8F31-B8320CD1E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D48D8E-317A-4619-872E-CD23D263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715E81-B52E-432E-8C36-AACF9B3F7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365224-01CF-446E-A268-A56B7A497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476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007E6-03D8-41F4-B9B5-3ACD6B81B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C6C0C3-26A5-4487-B43C-45A08BD1D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1F844C-3CD8-45A0-8C7E-054967C0A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2CE13-C608-4418-A623-EFDC2370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849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6573BE-61DE-4581-A4B1-30F966650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E699A0-BE13-410E-86F3-1D00ACF88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EBA42E-CC63-4BD1-8A22-D40BB39BD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278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50345-EB20-4A68-8302-A59D23EB1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57978-9510-40F8-AA04-D610D55FE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42911F-E235-4DA9-9A1F-FB2C483C38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B3BE7-0005-43C7-BDB9-A7CF029AA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118E3-FA5E-4662-8936-1D1CEFF5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FB676-D72A-471E-BFE0-75C8DC977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354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36F4F-8F8B-4289-B69B-86B547C27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1B6382-45C1-425A-BF0E-617376DA95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9DFB85-36D4-4A3C-8E8C-B28692C4C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898BB-D9D8-41D3-B341-532DB8D27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E21F3-AB24-4011-8200-4FBE9C5D4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8CC1B-CD48-4A05-B299-E07BA4CF8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3552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9466D4-1982-404E-85C4-0BC772A83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BB876-1B20-4A48-8696-28293850A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F7C58-BA45-4334-9B3E-72ECEA46D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34BDB-2351-4FF4-AED9-BAB48932719C}" type="datetimeFigureOut">
              <a:rPr lang="en-CA" smtClean="0"/>
              <a:t>2019-09-17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7128C-C483-4950-9461-E447120952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6345B-DB9A-42A1-A253-31291ED58D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974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uwo.eu.qualtrics.com/jfe/form/SV_bylQS9AIvAXeIrr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ram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B4B4E59-EE40-4F54-B8EC-6D7D9C8C97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666" y="663423"/>
            <a:ext cx="4794667" cy="553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405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664997"/>
          </a:xfrm>
        </p:spPr>
        <p:txBody>
          <a:bodyPr>
            <a:noAutofit/>
          </a:bodyPr>
          <a:lstStyle/>
          <a:p>
            <a:pPr algn="ctr"/>
            <a:r>
              <a:rPr lang="en-CA" sz="2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Q3: </a:t>
            </a:r>
            <a:r>
              <a:rPr lang="en-US" sz="2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cell signals by a paracrine mechanism. What would be true about this signaling?</a:t>
            </a:r>
            <a:br>
              <a:rPr lang="en-US" sz="2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CA" sz="2400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4659"/>
            <a:ext cx="10515600" cy="4074512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dirty="0">
                <a:solidFill>
                  <a:srgbClr val="FF0000"/>
                </a:solidFill>
              </a:rPr>
              <a:t>The chemical will enter the interstitial fluid to signal the cell(s)</a:t>
            </a:r>
          </a:p>
          <a:p>
            <a:pPr marL="514350" indent="-514350">
              <a:buAutoNum type="alphaUcPeriod"/>
            </a:pPr>
            <a:r>
              <a:rPr lang="en-US" dirty="0"/>
              <a:t>The chemical is a hormone</a:t>
            </a:r>
          </a:p>
          <a:p>
            <a:pPr marL="514350" indent="-514350">
              <a:buAutoNum type="alphaUcPeriod"/>
            </a:pPr>
            <a:r>
              <a:rPr lang="en-US" dirty="0"/>
              <a:t>This chemical will be signaling the very same cell that produced it</a:t>
            </a:r>
          </a:p>
          <a:p>
            <a:pPr marL="514350" indent="-514350">
              <a:buAutoNum type="alphaUcPeriod"/>
            </a:pPr>
            <a:r>
              <a:rPr lang="en-US" dirty="0"/>
              <a:t>This chemical will be a transmembrane glycoprotein and directly contact a </a:t>
            </a:r>
            <a:r>
              <a:rPr lang="en-US" dirty="0" err="1"/>
              <a:t>neighbouring</a:t>
            </a:r>
            <a:r>
              <a:rPr lang="en-US" dirty="0"/>
              <a:t> cell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341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664997"/>
          </a:xfrm>
        </p:spPr>
        <p:txBody>
          <a:bodyPr>
            <a:noAutofit/>
          </a:bodyPr>
          <a:lstStyle/>
          <a:p>
            <a:pPr algn="ctr"/>
            <a:r>
              <a:rPr lang="en-CA" sz="2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Q4: </a:t>
            </a:r>
            <a:r>
              <a:rPr lang="en-US" sz="2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the extracellular fluid is hypertonic and the cell membrane is not permeable to solutes (</a:t>
            </a:r>
            <a:r>
              <a:rPr lang="en-US" sz="2800" b="1" dirty="0" err="1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eg.</a:t>
            </a:r>
            <a:r>
              <a:rPr lang="en-US" sz="2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glucose, ions), which one of the following would occur?</a:t>
            </a:r>
            <a:br>
              <a:rPr lang="en-US" sz="2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CA" sz="2400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4659"/>
            <a:ext cx="10515600" cy="4074512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dirty="0"/>
              <a:t>Osmosis would not occur</a:t>
            </a:r>
          </a:p>
          <a:p>
            <a:pPr marL="514350" indent="-514350">
              <a:buAutoNum type="alphaUcPeriod"/>
            </a:pPr>
            <a:r>
              <a:rPr lang="en-US" dirty="0">
                <a:solidFill>
                  <a:srgbClr val="FF0000"/>
                </a:solidFill>
              </a:rPr>
              <a:t>Water would move out of the cell</a:t>
            </a:r>
          </a:p>
          <a:p>
            <a:pPr marL="514350" indent="-514350">
              <a:buAutoNum type="alphaUcPeriod"/>
            </a:pPr>
            <a:r>
              <a:rPr lang="en-US" dirty="0"/>
              <a:t>The fluid inside the cell would have more solutes in it than the outside</a:t>
            </a:r>
          </a:p>
          <a:p>
            <a:pPr marL="514350" indent="-514350">
              <a:buAutoNum type="alphaUcPeriod"/>
            </a:pPr>
            <a:r>
              <a:rPr lang="en-US" dirty="0"/>
              <a:t>Ions would move into the cell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037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664997"/>
          </a:xfrm>
        </p:spPr>
        <p:txBody>
          <a:bodyPr>
            <a:noAutofit/>
          </a:bodyPr>
          <a:lstStyle/>
          <a:p>
            <a:pPr algn="ctr"/>
            <a:r>
              <a:rPr lang="en-CA" sz="2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Q5: </a:t>
            </a:r>
            <a:r>
              <a:rPr lang="en-US" sz="2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of the following would not be an example that results in homeostasis?</a:t>
            </a:r>
            <a:br>
              <a:rPr lang="en-US" sz="2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CA" sz="2400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4659"/>
            <a:ext cx="10515600" cy="4074512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dirty="0"/>
              <a:t>sweating to restore normal body temperature</a:t>
            </a:r>
          </a:p>
          <a:p>
            <a:pPr marL="514350" indent="-514350">
              <a:buAutoNum type="alphaUcPeriod"/>
            </a:pPr>
            <a:r>
              <a:rPr lang="en-US" dirty="0"/>
              <a:t>activation of a negative feedback loop</a:t>
            </a:r>
          </a:p>
          <a:p>
            <a:pPr marL="514350" indent="-514350">
              <a:buAutoNum type="alphaUcPeriod"/>
            </a:pPr>
            <a:r>
              <a:rPr lang="en-US" dirty="0"/>
              <a:t>eating a meal when you’ve been fasting</a:t>
            </a:r>
          </a:p>
          <a:p>
            <a:pPr marL="514350" indent="-514350">
              <a:buAutoNum type="alphaUcPeriod"/>
            </a:pPr>
            <a:r>
              <a:rPr lang="en-US" dirty="0">
                <a:solidFill>
                  <a:srgbClr val="FF0000"/>
                </a:solidFill>
              </a:rPr>
              <a:t>drinking water when you are overhydrated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599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3CD9-321C-40C9-9494-CFE831AD8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4400" b="1" dirty="0">
                <a:solidFill>
                  <a:srgbClr val="4F2683"/>
                </a:solidFill>
                <a:latin typeface="+mn-lt"/>
              </a:rPr>
              <a:t>Online Survey</a:t>
            </a:r>
            <a:br>
              <a:rPr lang="en-CA" sz="4400" b="1" dirty="0">
                <a:solidFill>
                  <a:srgbClr val="4F2683"/>
                </a:solidFill>
                <a:latin typeface="+mn-lt"/>
              </a:rPr>
            </a:br>
            <a:r>
              <a:rPr lang="en-CA" sz="2400" dirty="0">
                <a:latin typeface="+mn-lt"/>
                <a:hlinkClick r:id="rId2"/>
              </a:rPr>
              <a:t>https://uwo.eu.qualtrics.com/jfe/form/SV_bylQS9AIvAXeIrr</a:t>
            </a:r>
            <a:endParaRPr lang="en-CA" sz="2400" dirty="0"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F65BB8-E734-49B4-AD01-CD9DA72F20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4" y="6091014"/>
            <a:ext cx="2905683" cy="694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869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Write A MC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4F2683"/>
                </a:solidFill>
              </a:rPr>
              <a:t>DO:</a:t>
            </a:r>
          </a:p>
          <a:p>
            <a:pPr lvl="1"/>
            <a:r>
              <a:rPr lang="en-US" dirty="0"/>
              <a:t>Write questions that cover material that was taught in lecture</a:t>
            </a:r>
          </a:p>
          <a:p>
            <a:pPr lvl="1"/>
            <a:r>
              <a:rPr lang="en-US" dirty="0"/>
              <a:t>Be clear and brief in the question</a:t>
            </a:r>
          </a:p>
          <a:p>
            <a:pPr lvl="1"/>
            <a:r>
              <a:rPr lang="en-US" dirty="0"/>
              <a:t>Try to test understanding, not just simple recall</a:t>
            </a:r>
          </a:p>
          <a:p>
            <a:pPr lvl="1"/>
            <a:r>
              <a:rPr lang="en-US" dirty="0"/>
              <a:t>Provide 4 options, indicate 1 option that is correct in </a:t>
            </a:r>
            <a:r>
              <a:rPr lang="en-US" dirty="0" err="1"/>
              <a:t>PeerWise</a:t>
            </a:r>
            <a:endParaRPr lang="en-US" dirty="0"/>
          </a:p>
          <a:p>
            <a:pPr lvl="1"/>
            <a:r>
              <a:rPr lang="en-US" dirty="0"/>
              <a:t>The other answer options (called distractors) should be incorrect </a:t>
            </a:r>
          </a:p>
          <a:p>
            <a:pPr lvl="0"/>
            <a:r>
              <a:rPr lang="en-US" b="1" dirty="0">
                <a:solidFill>
                  <a:srgbClr val="4F2683"/>
                </a:solidFill>
              </a:rPr>
              <a:t>TIPS</a:t>
            </a:r>
          </a:p>
          <a:p>
            <a:pPr lvl="1"/>
            <a:r>
              <a:rPr lang="en-US" dirty="0"/>
              <a:t>Make the distractors as believable as possible</a:t>
            </a:r>
            <a:endParaRPr lang="en-CA" dirty="0"/>
          </a:p>
          <a:p>
            <a:pPr lvl="1"/>
            <a:r>
              <a:rPr lang="en-US" dirty="0"/>
              <a:t>Use distractors that are </a:t>
            </a:r>
            <a:r>
              <a:rPr lang="en-US" dirty="0" err="1"/>
              <a:t>plausable</a:t>
            </a:r>
            <a:endParaRPr lang="en-CA" dirty="0"/>
          </a:p>
          <a:p>
            <a:pPr lvl="1"/>
            <a:r>
              <a:rPr lang="en-US" dirty="0"/>
              <a:t>Use words that sound important or have associations with the question</a:t>
            </a: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238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Study For Phys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4F2270"/>
                </a:solidFill>
              </a:rPr>
              <a:t>Notes:</a:t>
            </a:r>
          </a:p>
          <a:p>
            <a:pPr lvl="1"/>
            <a:r>
              <a:rPr lang="en-US" b="1" dirty="0">
                <a:solidFill>
                  <a:srgbClr val="4F2270"/>
                </a:solidFill>
              </a:rPr>
              <a:t>Part 1:</a:t>
            </a:r>
            <a:r>
              <a:rPr lang="en-US" dirty="0"/>
              <a:t> before class, review notes from previous class and complete all readings</a:t>
            </a:r>
          </a:p>
          <a:p>
            <a:pPr lvl="1"/>
            <a:r>
              <a:rPr lang="en-US" b="1" dirty="0">
                <a:solidFill>
                  <a:srgbClr val="4F2270"/>
                </a:solidFill>
              </a:rPr>
              <a:t>Part 2:</a:t>
            </a:r>
            <a:r>
              <a:rPr lang="en-US" dirty="0"/>
              <a:t> Focus on prof. listen for key signals (most important, remember that, be sure to include etc.)</a:t>
            </a:r>
          </a:p>
          <a:p>
            <a:pPr lvl="2"/>
            <a:r>
              <a:rPr lang="en-US" dirty="0"/>
              <a:t>Use abbreviations in your notes, write quickly, put ‘?’ beside things you want to review later</a:t>
            </a:r>
          </a:p>
          <a:p>
            <a:pPr lvl="1"/>
            <a:r>
              <a:rPr lang="en-US" b="1" dirty="0">
                <a:solidFill>
                  <a:srgbClr val="4F2270"/>
                </a:solidFill>
              </a:rPr>
              <a:t>Part 3:</a:t>
            </a:r>
            <a:r>
              <a:rPr lang="en-US" dirty="0"/>
              <a:t> re-write your notes, answer ‘?’, combine workbook and your notes together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121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Study For Phys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4F2270"/>
                </a:solidFill>
              </a:rPr>
              <a:t>Flashcards:</a:t>
            </a:r>
          </a:p>
          <a:p>
            <a:pPr lvl="1"/>
            <a:r>
              <a:rPr lang="en-US" dirty="0"/>
              <a:t>Make them as you study</a:t>
            </a:r>
          </a:p>
          <a:p>
            <a:pPr lvl="1"/>
            <a:r>
              <a:rPr lang="en-US" dirty="0"/>
              <a:t>Organize into topics</a:t>
            </a:r>
          </a:p>
          <a:p>
            <a:pPr lvl="1"/>
            <a:r>
              <a:rPr lang="en-US" dirty="0"/>
              <a:t>Write words on one side and definitions on other (flip over the card and learn info both ways)</a:t>
            </a:r>
          </a:p>
          <a:p>
            <a:pPr lvl="1"/>
            <a:r>
              <a:rPr lang="en-US" dirty="0"/>
              <a:t>Add pictures to your cards (less boring!)</a:t>
            </a:r>
          </a:p>
          <a:p>
            <a:pPr lvl="1"/>
            <a:r>
              <a:rPr lang="en-US" dirty="0"/>
              <a:t>One piece of info per card</a:t>
            </a:r>
          </a:p>
          <a:p>
            <a:pPr lvl="1"/>
            <a:r>
              <a:rPr lang="en-US" dirty="0"/>
              <a:t>Shuffle them regularly (so you don’t just remember which card comes next)</a:t>
            </a:r>
          </a:p>
          <a:p>
            <a:pPr lvl="1"/>
            <a:r>
              <a:rPr lang="en-US" dirty="0">
                <a:hlinkClick r:id="rId2"/>
              </a:rPr>
              <a:t>https://www.cram.com/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04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3CD9-321C-40C9-9494-CFE831AD8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4400" b="1" dirty="0">
                <a:solidFill>
                  <a:srgbClr val="4F2683"/>
                </a:solidFill>
                <a:latin typeface="+mn-lt"/>
              </a:rPr>
              <a:t>Homeostasis and Body Fluid Compartments</a:t>
            </a:r>
            <a:endParaRPr lang="en-CA" sz="5400" b="1" dirty="0">
              <a:solidFill>
                <a:srgbClr val="4F2683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F65BB8-E734-49B4-AD01-CD9DA72F2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4" y="6091014"/>
            <a:ext cx="2905683" cy="694967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41E30B57-141A-42DC-B419-BCFCDB3A5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Chapter 1: Dr. Woods</a:t>
            </a:r>
          </a:p>
          <a:p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pp. </a:t>
            </a:r>
          </a:p>
        </p:txBody>
      </p:sp>
    </p:spTree>
    <p:extLst>
      <p:ext uri="{BB962C8B-B14F-4D97-AF65-F5344CB8AC3E}">
        <p14:creationId xmlns:p14="http://schemas.microsoft.com/office/powerpoint/2010/main" val="9401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of the following statements about homeostasis is FALSE?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en-US" dirty="0"/>
              <a:t>Homeostasis is a dynamic process in which the body maintains a relatively constant internal environment. </a:t>
            </a:r>
          </a:p>
          <a:p>
            <a:pPr marL="514350" indent="-514350">
              <a:buAutoNum type="alphaUcParenR"/>
            </a:pPr>
            <a:r>
              <a:rPr lang="en-US" dirty="0"/>
              <a:t>Small ranges in blood pH and glucose are examples of normal fluctuations. </a:t>
            </a:r>
          </a:p>
          <a:p>
            <a:pPr marL="514350" indent="-514350">
              <a:buAutoNum type="alphaUcParenR"/>
            </a:pPr>
            <a:r>
              <a:rPr lang="en-US" dirty="0"/>
              <a:t>The pancreas secreting insulin (a hormone) in order to lower blood sugar levels after a meal is an example of our body maintaining homeostasis. </a:t>
            </a:r>
          </a:p>
          <a:p>
            <a:pPr marL="514350" indent="-514350">
              <a:buAutoNum type="alphaUcParenR"/>
            </a:pPr>
            <a:r>
              <a:rPr lang="en-US" dirty="0"/>
              <a:t>Positive feedback is the main mechanism used to maintain homeostasis. 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4230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of the following statements about homeostasis is FALSE?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en-US" dirty="0"/>
              <a:t>Homeostasis is a dynamic process in which the body maintains a relatively constant internal environment. </a:t>
            </a:r>
          </a:p>
          <a:p>
            <a:pPr marL="514350" indent="-514350">
              <a:buAutoNum type="alphaUcParenR"/>
            </a:pPr>
            <a:r>
              <a:rPr lang="en-US" dirty="0"/>
              <a:t>Small ranges in blood pH and glucose are examples of normal fluctuations. </a:t>
            </a:r>
          </a:p>
          <a:p>
            <a:pPr marL="514350" indent="-514350">
              <a:buAutoNum type="alphaUcParenR"/>
            </a:pPr>
            <a:r>
              <a:rPr lang="en-US" dirty="0"/>
              <a:t>The pancreas secreting insulin (a hormone) in order to lower blood sugar levels after a meal is an example of our body maintaining homeostasis. </a:t>
            </a:r>
          </a:p>
          <a:p>
            <a:pPr marL="514350" indent="-514350">
              <a:buAutoNum type="alphaUcParenR"/>
            </a:pPr>
            <a:r>
              <a:rPr lang="en-US" dirty="0">
                <a:solidFill>
                  <a:srgbClr val="FF0000"/>
                </a:solidFill>
              </a:rPr>
              <a:t>Positive feedback is the main mechanism used to maintain homeostasis. 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091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3CD9-321C-40C9-9494-CFE831AD8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1" dirty="0">
                <a:solidFill>
                  <a:srgbClr val="4F2683"/>
                </a:solidFill>
                <a:latin typeface="+mn-lt"/>
              </a:rPr>
              <a:t>Tutorial 2</a:t>
            </a:r>
            <a:br>
              <a:rPr lang="en-US" sz="4800" b="1" dirty="0">
                <a:solidFill>
                  <a:srgbClr val="4F2683"/>
                </a:solidFill>
                <a:latin typeface="+mn-lt"/>
              </a:rPr>
            </a:br>
            <a:r>
              <a:rPr lang="en-US" sz="4800" b="1" dirty="0">
                <a:solidFill>
                  <a:srgbClr val="4F2683"/>
                </a:solidFill>
                <a:latin typeface="+mn-lt"/>
              </a:rPr>
              <a:t>Sections 009/010</a:t>
            </a:r>
            <a:endParaRPr lang="en-CA" b="1" dirty="0">
              <a:solidFill>
                <a:srgbClr val="4F2683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F65BB8-E734-49B4-AD01-CD9DA72F2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4" y="6091014"/>
            <a:ext cx="2905683" cy="69496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8022D7B-DBD1-444A-8386-F86C549ED1C0}"/>
              </a:ext>
            </a:extLst>
          </p:cNvPr>
          <p:cNvSpPr txBox="1"/>
          <p:nvPr/>
        </p:nvSpPr>
        <p:spPr>
          <a:xfrm>
            <a:off x="4397524" y="3916641"/>
            <a:ext cx="39443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800" dirty="0"/>
              <a:t>TA: </a:t>
            </a:r>
            <a:r>
              <a:rPr lang="en-CA" sz="2800" dirty="0" err="1"/>
              <a:t>Greydon</a:t>
            </a:r>
            <a:r>
              <a:rPr lang="en-CA" sz="2800" dirty="0"/>
              <a:t> Gilmore</a:t>
            </a:r>
          </a:p>
          <a:p>
            <a:pPr algn="r"/>
            <a:r>
              <a:rPr lang="en-CA" sz="2800" dirty="0"/>
              <a:t>Physiology 2130</a:t>
            </a:r>
          </a:p>
          <a:p>
            <a:pPr algn="r"/>
            <a:r>
              <a:rPr lang="en-CA" sz="2800" dirty="0">
                <a:cs typeface="Arial Unicode MS"/>
              </a:rPr>
              <a:t>Sep 17</a:t>
            </a:r>
            <a:r>
              <a:rPr lang="en-CA" sz="2800" baseline="30000" dirty="0">
                <a:cs typeface="Arial Unicode MS"/>
              </a:rPr>
              <a:t>th</a:t>
            </a:r>
            <a:r>
              <a:rPr lang="en-CA" sz="2800" dirty="0">
                <a:cs typeface="Arial Unicode MS"/>
              </a:rPr>
              <a:t>, 2019</a:t>
            </a:r>
            <a:endParaRPr lang="en-US" sz="2800" dirty="0"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761491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 feedback loops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US" dirty="0"/>
              <a:t>Monitor and respond to changes in the internal environment in order to maintain homeostasis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219962D-55DD-4123-96BD-0CA1C3F227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0210" y="2475393"/>
            <a:ext cx="5431580" cy="3187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085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individual suffers from severe hemorrhage (blood loss) following a car accident. They would exhibit:</a:t>
            </a:r>
            <a:endParaRPr lang="en-CA" sz="3200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en-US" dirty="0"/>
              <a:t>A decrease in intracellular fluid</a:t>
            </a:r>
          </a:p>
          <a:p>
            <a:pPr marL="514350" indent="-514350">
              <a:buAutoNum type="alphaUcParenR"/>
            </a:pPr>
            <a:r>
              <a:rPr lang="en-US" dirty="0"/>
              <a:t>An increase in intracellular fluid</a:t>
            </a:r>
          </a:p>
          <a:p>
            <a:pPr marL="514350" indent="-514350">
              <a:buAutoNum type="alphaUcParenR"/>
            </a:pPr>
            <a:r>
              <a:rPr lang="en-US" dirty="0"/>
              <a:t>A decrease in extracellular fluid</a:t>
            </a:r>
          </a:p>
          <a:p>
            <a:pPr marL="514350" indent="-514350">
              <a:buAutoNum type="alphaUcParenR"/>
            </a:pPr>
            <a:r>
              <a:rPr lang="en-US" dirty="0"/>
              <a:t>An increase in extracellular fluid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646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individual suffers from severe hemorrhage (blood loss) following a car accident. They would exhibit:</a:t>
            </a:r>
            <a:endParaRPr lang="en-CA" sz="3200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en-US" dirty="0"/>
              <a:t>A decrease in intracellular fluid</a:t>
            </a:r>
          </a:p>
          <a:p>
            <a:pPr marL="514350" indent="-514350">
              <a:buAutoNum type="alphaUcParenR"/>
            </a:pPr>
            <a:r>
              <a:rPr lang="en-US" dirty="0"/>
              <a:t>An increase in intracellular fluid</a:t>
            </a:r>
          </a:p>
          <a:p>
            <a:pPr marL="514350" indent="-514350">
              <a:buAutoNum type="alphaUcParenR"/>
            </a:pPr>
            <a:r>
              <a:rPr lang="en-US" dirty="0">
                <a:solidFill>
                  <a:srgbClr val="FF0000"/>
                </a:solidFill>
              </a:rPr>
              <a:t>A decrease in extracellular fluid</a:t>
            </a:r>
          </a:p>
          <a:p>
            <a:pPr marL="514350" indent="-514350">
              <a:buAutoNum type="alphaUcParenR"/>
            </a:pPr>
            <a:r>
              <a:rPr lang="en-US" dirty="0"/>
              <a:t>An increase in extracellular fluid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433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Body Fluids (42L TBW)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Intra</a:t>
            </a:r>
            <a:r>
              <a:rPr lang="en-US" dirty="0"/>
              <a:t>cellular fluid (67%) : Fluid </a:t>
            </a:r>
            <a:r>
              <a:rPr lang="en-US" dirty="0">
                <a:solidFill>
                  <a:srgbClr val="FF0000"/>
                </a:solidFill>
              </a:rPr>
              <a:t>inside</a:t>
            </a:r>
            <a:r>
              <a:rPr lang="en-US" dirty="0"/>
              <a:t> the cell</a:t>
            </a:r>
          </a:p>
          <a:p>
            <a:pPr lvl="1"/>
            <a:r>
              <a:rPr lang="en-US" dirty="0"/>
              <a:t>Cytoplasm</a:t>
            </a:r>
          </a:p>
          <a:p>
            <a:r>
              <a:rPr lang="en-US" dirty="0">
                <a:solidFill>
                  <a:srgbClr val="FF0000"/>
                </a:solidFill>
              </a:rPr>
              <a:t>Extra</a:t>
            </a:r>
            <a:r>
              <a:rPr lang="en-US" dirty="0"/>
              <a:t>cellular fluid (33%): Fluid </a:t>
            </a:r>
            <a:r>
              <a:rPr lang="en-US" dirty="0">
                <a:solidFill>
                  <a:srgbClr val="FF0000"/>
                </a:solidFill>
              </a:rPr>
              <a:t>outside</a:t>
            </a:r>
            <a:r>
              <a:rPr lang="en-US" dirty="0"/>
              <a:t> the cell </a:t>
            </a:r>
          </a:p>
          <a:p>
            <a:pPr lvl="1"/>
            <a:r>
              <a:rPr lang="en-US" dirty="0"/>
              <a:t>Interstitial fluid AND plasma (blood)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9023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3CD9-321C-40C9-9494-CFE831AD8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4F2683"/>
                </a:solidFill>
                <a:latin typeface="+mn-lt"/>
              </a:rPr>
              <a:t>Interaction of the cell with its environment</a:t>
            </a:r>
            <a:endParaRPr lang="en-CA" sz="5400" b="1" dirty="0">
              <a:solidFill>
                <a:srgbClr val="4F2683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F65BB8-E734-49B4-AD01-CD9DA72F2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4" y="6091014"/>
            <a:ext cx="2905683" cy="694967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41E30B57-141A-42DC-B419-BCFCDB3A5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Chapter 1: Dr. Woods</a:t>
            </a:r>
          </a:p>
          <a:p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pp. </a:t>
            </a:r>
          </a:p>
        </p:txBody>
      </p:sp>
    </p:spTree>
    <p:extLst>
      <p:ext uri="{BB962C8B-B14F-4D97-AF65-F5344CB8AC3E}">
        <p14:creationId xmlns:p14="http://schemas.microsoft.com/office/powerpoint/2010/main" val="2888447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Functions of Membrane Proteins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Ion Channels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Enzymes – </a:t>
            </a:r>
            <a:r>
              <a:rPr lang="fr-FR" dirty="0" err="1"/>
              <a:t>catalyze</a:t>
            </a:r>
            <a:r>
              <a:rPr lang="fr-FR" dirty="0"/>
              <a:t> </a:t>
            </a:r>
            <a:r>
              <a:rPr lang="fr-FR" dirty="0" err="1"/>
              <a:t>reactions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 err="1"/>
              <a:t>Receptors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Membrane carriers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0601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Mechanisms of Membrane Transport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>
                <a:solidFill>
                  <a:srgbClr val="4F2270"/>
                </a:solidFill>
              </a:rPr>
              <a:t>Endo/</a:t>
            </a:r>
            <a:r>
              <a:rPr lang="fr-FR" dirty="0" err="1">
                <a:solidFill>
                  <a:srgbClr val="4F2270"/>
                </a:solidFill>
              </a:rPr>
              <a:t>exocytosis</a:t>
            </a:r>
            <a:endParaRPr lang="fr-FR" dirty="0">
              <a:solidFill>
                <a:srgbClr val="4F2270"/>
              </a:solidFill>
            </a:endParaRPr>
          </a:p>
          <a:p>
            <a:pPr lvl="2"/>
            <a:r>
              <a:rPr lang="fr-FR" dirty="0"/>
              <a:t>of </a:t>
            </a:r>
            <a:r>
              <a:rPr lang="fr-FR" dirty="0" err="1"/>
              <a:t>small</a:t>
            </a:r>
            <a:r>
              <a:rPr lang="fr-FR" dirty="0"/>
              <a:t> </a:t>
            </a:r>
            <a:r>
              <a:rPr lang="fr-FR" dirty="0" err="1"/>
              <a:t>molecules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solidFill>
                  <a:srgbClr val="4F2270"/>
                </a:solidFill>
              </a:rPr>
              <a:t>Diffusion </a:t>
            </a:r>
            <a:r>
              <a:rPr lang="fr-FR" dirty="0" err="1">
                <a:solidFill>
                  <a:srgbClr val="4F2270"/>
                </a:solidFill>
              </a:rPr>
              <a:t>through</a:t>
            </a:r>
            <a:r>
              <a:rPr lang="fr-FR" dirty="0">
                <a:solidFill>
                  <a:srgbClr val="4F2270"/>
                </a:solidFill>
              </a:rPr>
              <a:t> </a:t>
            </a:r>
            <a:r>
              <a:rPr lang="fr-FR" dirty="0" err="1">
                <a:solidFill>
                  <a:srgbClr val="4F2270"/>
                </a:solidFill>
              </a:rPr>
              <a:t>lipid</a:t>
            </a:r>
            <a:r>
              <a:rPr lang="fr-FR" dirty="0">
                <a:solidFill>
                  <a:srgbClr val="4F2270"/>
                </a:solidFill>
              </a:rPr>
              <a:t> </a:t>
            </a:r>
            <a:r>
              <a:rPr lang="fr-FR" dirty="0" err="1">
                <a:solidFill>
                  <a:srgbClr val="4F2270"/>
                </a:solidFill>
              </a:rPr>
              <a:t>bilayer</a:t>
            </a:r>
            <a:r>
              <a:rPr lang="fr-FR" dirty="0">
                <a:solidFill>
                  <a:srgbClr val="4F2270"/>
                </a:solidFill>
              </a:rPr>
              <a:t> </a:t>
            </a:r>
          </a:p>
          <a:p>
            <a:pPr lvl="2"/>
            <a:r>
              <a:rPr lang="fr-FR" dirty="0"/>
              <a:t>fat-soluble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solidFill>
                  <a:srgbClr val="4F2270"/>
                </a:solidFill>
              </a:rPr>
              <a:t>Diffusion </a:t>
            </a:r>
            <a:r>
              <a:rPr lang="fr-FR" dirty="0" err="1">
                <a:solidFill>
                  <a:srgbClr val="4F2270"/>
                </a:solidFill>
              </a:rPr>
              <a:t>through</a:t>
            </a:r>
            <a:r>
              <a:rPr lang="fr-FR" dirty="0">
                <a:solidFill>
                  <a:srgbClr val="4F2270"/>
                </a:solidFill>
              </a:rPr>
              <a:t> </a:t>
            </a:r>
            <a:r>
              <a:rPr lang="fr-FR" dirty="0" err="1">
                <a:solidFill>
                  <a:srgbClr val="4F2270"/>
                </a:solidFill>
              </a:rPr>
              <a:t>protein</a:t>
            </a:r>
            <a:r>
              <a:rPr lang="fr-FR" dirty="0">
                <a:solidFill>
                  <a:srgbClr val="4F2270"/>
                </a:solidFill>
              </a:rPr>
              <a:t> channels </a:t>
            </a:r>
          </a:p>
          <a:p>
            <a:pPr lvl="2"/>
            <a:r>
              <a:rPr lang="fr-FR" dirty="0"/>
              <a:t>water soluble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err="1">
                <a:solidFill>
                  <a:srgbClr val="4F2270"/>
                </a:solidFill>
              </a:rPr>
              <a:t>Facilitated</a:t>
            </a:r>
            <a:r>
              <a:rPr lang="fr-FR" dirty="0">
                <a:solidFill>
                  <a:srgbClr val="4F2270"/>
                </a:solidFill>
              </a:rPr>
              <a:t> diffusion </a:t>
            </a:r>
          </a:p>
          <a:p>
            <a:pPr lvl="2"/>
            <a:r>
              <a:rPr lang="fr-FR" dirty="0"/>
              <a:t>large/</a:t>
            </a:r>
            <a:r>
              <a:rPr lang="fr-FR" dirty="0" err="1"/>
              <a:t>bulky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solidFill>
                  <a:srgbClr val="4F2270"/>
                </a:solidFill>
              </a:rPr>
              <a:t>Active transport </a:t>
            </a:r>
          </a:p>
          <a:p>
            <a:pPr lvl="2"/>
            <a:r>
              <a:rPr lang="fr-FR" dirty="0"/>
              <a:t>Against concentration gradient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0460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Membrane Transport: True/False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Diffusion is a passive process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r>
              <a:rPr lang="en-US" dirty="0"/>
              <a:t>Molecules move from area of lower concentration to an area of higher concentration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False: High concentration to low concentration</a:t>
            </a:r>
          </a:p>
          <a:p>
            <a:r>
              <a:rPr lang="en-US" dirty="0"/>
              <a:t>The larger the concentration gradient, the faster the diffusion rate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r>
              <a:rPr lang="en-US" dirty="0"/>
              <a:t>Once molecules reach equilibrium, the diffusion and movement of molecules stop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False: Still movement but not overall net movement</a:t>
            </a:r>
          </a:p>
          <a:p>
            <a:r>
              <a:rPr lang="en-US" dirty="0"/>
              <a:t>Smaller molecules diffuse slower than larger molecules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False: Smaller is faster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93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Membrane Transport: True/False</a:t>
            </a:r>
            <a:b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(page 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diffusion rate of a molecule is affected by its lipid solubility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r>
              <a:rPr lang="en-US" dirty="0"/>
              <a:t>The hydrophobic core of the cell membrane prevents water soluble molecules from passing through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r>
              <a:rPr lang="en-US" dirty="0"/>
              <a:t>The membrane composition can affect diffusion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r>
              <a:rPr lang="en-US" dirty="0"/>
              <a:t>The larger membrane’s surface area, the less molecules can diffuse through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False: increase in SA means increase in diffusion</a:t>
            </a:r>
          </a:p>
          <a:p>
            <a:r>
              <a:rPr lang="en-US" dirty="0"/>
              <a:t>The thicker the membrane, the harder for the molecules to diffuse through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45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Comparison chart (p.20)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B9711C5-EAD8-4482-8F9B-504CD724F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32204"/>
              </p:ext>
            </p:extLst>
          </p:nvPr>
        </p:nvGraphicFramePr>
        <p:xfrm>
          <a:off x="1416424" y="1957405"/>
          <a:ext cx="10112188" cy="2680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934">
                  <a:extLst>
                    <a:ext uri="{9D8B030D-6E8A-4147-A177-3AD203B41FA5}">
                      <a16:colId xmlns:a16="http://schemas.microsoft.com/office/drawing/2014/main" val="1910120088"/>
                    </a:ext>
                  </a:extLst>
                </a:gridCol>
                <a:gridCol w="1552449">
                  <a:extLst>
                    <a:ext uri="{9D8B030D-6E8A-4147-A177-3AD203B41FA5}">
                      <a16:colId xmlns:a16="http://schemas.microsoft.com/office/drawing/2014/main" val="1793491503"/>
                    </a:ext>
                  </a:extLst>
                </a:gridCol>
                <a:gridCol w="1552449">
                  <a:extLst>
                    <a:ext uri="{9D8B030D-6E8A-4147-A177-3AD203B41FA5}">
                      <a16:colId xmlns:a16="http://schemas.microsoft.com/office/drawing/2014/main" val="1031420781"/>
                    </a:ext>
                  </a:extLst>
                </a:gridCol>
                <a:gridCol w="1981421">
                  <a:extLst>
                    <a:ext uri="{9D8B030D-6E8A-4147-A177-3AD203B41FA5}">
                      <a16:colId xmlns:a16="http://schemas.microsoft.com/office/drawing/2014/main" val="1052071911"/>
                    </a:ext>
                  </a:extLst>
                </a:gridCol>
                <a:gridCol w="2139935">
                  <a:extLst>
                    <a:ext uri="{9D8B030D-6E8A-4147-A177-3AD203B41FA5}">
                      <a16:colId xmlns:a16="http://schemas.microsoft.com/office/drawing/2014/main" val="846550391"/>
                    </a:ext>
                  </a:extLst>
                </a:gridCol>
              </a:tblGrid>
              <a:tr h="4316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Simple Diffusion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Diffusion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Facilitated Transport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Active Transport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321542077"/>
                  </a:ext>
                </a:extLst>
              </a:tr>
              <a:tr h="431646">
                <a:tc>
                  <a:txBody>
                    <a:bodyPr/>
                    <a:lstStyle/>
                    <a:p>
                      <a:r>
                        <a:rPr lang="en-US" dirty="0"/>
                        <a:t>Selective?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99579"/>
                  </a:ext>
                </a:extLst>
              </a:tr>
              <a:tr h="431646">
                <a:tc>
                  <a:txBody>
                    <a:bodyPr/>
                    <a:lstStyle/>
                    <a:p>
                      <a:r>
                        <a:rPr lang="en-US" dirty="0"/>
                        <a:t>Competitive inhibition?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670691"/>
                  </a:ext>
                </a:extLst>
              </a:tr>
              <a:tr h="745032">
                <a:tc>
                  <a:txBody>
                    <a:bodyPr/>
                    <a:lstStyle/>
                    <a:p>
                      <a:r>
                        <a:rPr lang="en-US" dirty="0"/>
                        <a:t>Goes with concentration gradient?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45159"/>
                  </a:ext>
                </a:extLst>
              </a:tr>
              <a:tr h="431646">
                <a:tc>
                  <a:txBody>
                    <a:bodyPr/>
                    <a:lstStyle/>
                    <a:p>
                      <a:r>
                        <a:rPr lang="en-US" dirty="0"/>
                        <a:t>ATP required?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251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98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TA reminding you…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CA" sz="3200" b="1" dirty="0">
                <a:solidFill>
                  <a:srgbClr val="4F2683"/>
                </a:solidFill>
              </a:rPr>
              <a:t>1</a:t>
            </a:r>
            <a:r>
              <a:rPr lang="en-CA" sz="3200" b="1" baseline="30000" dirty="0">
                <a:solidFill>
                  <a:srgbClr val="4F2683"/>
                </a:solidFill>
              </a:rPr>
              <a:t>st</a:t>
            </a:r>
            <a:r>
              <a:rPr lang="en-CA" sz="3200" b="1" dirty="0">
                <a:solidFill>
                  <a:srgbClr val="4F2683"/>
                </a:solidFill>
              </a:rPr>
              <a:t> </a:t>
            </a:r>
            <a:r>
              <a:rPr lang="en-CA" sz="3200" b="1" dirty="0" err="1">
                <a:solidFill>
                  <a:srgbClr val="4F2683"/>
                </a:solidFill>
              </a:rPr>
              <a:t>Peerwise</a:t>
            </a:r>
            <a:r>
              <a:rPr lang="en-CA" sz="3200" b="1" dirty="0">
                <a:solidFill>
                  <a:srgbClr val="4F2683"/>
                </a:solidFill>
              </a:rPr>
              <a:t> assignment </a:t>
            </a:r>
            <a:r>
              <a:rPr lang="en-CA" sz="3200" dirty="0">
                <a:solidFill>
                  <a:srgbClr val="FF0000"/>
                </a:solidFill>
              </a:rPr>
              <a:t>(1.5%)</a:t>
            </a:r>
          </a:p>
          <a:p>
            <a:pPr lvl="1"/>
            <a:r>
              <a:rPr lang="en-CA" sz="2800" dirty="0">
                <a:solidFill>
                  <a:srgbClr val="FF0000"/>
                </a:solidFill>
              </a:rPr>
              <a:t>Post 2 MC questions:</a:t>
            </a:r>
            <a:r>
              <a:rPr lang="en-CA" sz="2800" dirty="0">
                <a:solidFill>
                  <a:srgbClr val="4F2683"/>
                </a:solidFill>
              </a:rPr>
              <a:t> </a:t>
            </a:r>
            <a:r>
              <a:rPr lang="en-CA" sz="2800" dirty="0"/>
              <a:t>due Oct 16</a:t>
            </a:r>
            <a:r>
              <a:rPr lang="en-CA" sz="2800" baseline="30000" dirty="0"/>
              <a:t>th</a:t>
            </a:r>
            <a:r>
              <a:rPr lang="en-CA" sz="2800" dirty="0"/>
              <a:t> @ midnight</a:t>
            </a:r>
          </a:p>
          <a:p>
            <a:pPr lvl="1"/>
            <a:r>
              <a:rPr lang="en-CA" sz="2800" dirty="0">
                <a:solidFill>
                  <a:srgbClr val="FF0000"/>
                </a:solidFill>
              </a:rPr>
              <a:t>Answer 5 MC questions:</a:t>
            </a:r>
            <a:r>
              <a:rPr lang="en-CA" sz="2800" dirty="0"/>
              <a:t> due Oct 18</a:t>
            </a:r>
            <a:r>
              <a:rPr lang="en-CA" sz="2800" baseline="30000" dirty="0"/>
              <a:t>th</a:t>
            </a:r>
            <a:r>
              <a:rPr lang="en-CA" sz="2800" dirty="0"/>
              <a:t> @ midnight</a:t>
            </a:r>
          </a:p>
          <a:p>
            <a:r>
              <a:rPr lang="en-CA" sz="3200" b="1" dirty="0">
                <a:solidFill>
                  <a:srgbClr val="4F2683"/>
                </a:solidFill>
              </a:rPr>
              <a:t>1</a:t>
            </a:r>
            <a:r>
              <a:rPr lang="en-CA" sz="3200" b="1" baseline="30000" dirty="0">
                <a:solidFill>
                  <a:srgbClr val="4F2683"/>
                </a:solidFill>
              </a:rPr>
              <a:t>st</a:t>
            </a:r>
            <a:r>
              <a:rPr lang="en-CA" sz="3200" b="1" dirty="0">
                <a:solidFill>
                  <a:srgbClr val="4F2683"/>
                </a:solidFill>
              </a:rPr>
              <a:t> Quiz </a:t>
            </a:r>
            <a:r>
              <a:rPr lang="en-CA" sz="3200" dirty="0">
                <a:solidFill>
                  <a:srgbClr val="FF0000"/>
                </a:solidFill>
              </a:rPr>
              <a:t>(1%)</a:t>
            </a:r>
          </a:p>
          <a:p>
            <a:pPr lvl="1"/>
            <a:r>
              <a:rPr lang="en-CA" sz="2800" dirty="0">
                <a:solidFill>
                  <a:srgbClr val="FF0000"/>
                </a:solidFill>
              </a:rPr>
              <a:t>Opens: </a:t>
            </a:r>
            <a:r>
              <a:rPr lang="en-CA" sz="2800" dirty="0"/>
              <a:t>Oct 21</a:t>
            </a:r>
            <a:r>
              <a:rPr lang="en-CA" sz="2800" baseline="30000" dirty="0"/>
              <a:t>st</a:t>
            </a:r>
            <a:r>
              <a:rPr lang="en-CA" sz="2800" dirty="0"/>
              <a:t> @ 4pm</a:t>
            </a:r>
          </a:p>
          <a:p>
            <a:pPr lvl="1"/>
            <a:r>
              <a:rPr lang="en-CA" sz="2800" dirty="0">
                <a:solidFill>
                  <a:srgbClr val="FF0000"/>
                </a:solidFill>
              </a:rPr>
              <a:t>Closes: </a:t>
            </a:r>
            <a:r>
              <a:rPr lang="en-CA" sz="2800" dirty="0"/>
              <a:t>Oct 22</a:t>
            </a:r>
            <a:r>
              <a:rPr lang="en-CA" sz="2800" baseline="30000" dirty="0"/>
              <a:t>nd</a:t>
            </a:r>
            <a:r>
              <a:rPr lang="en-CA" sz="2800" dirty="0"/>
              <a:t> @ 4pm</a:t>
            </a:r>
          </a:p>
          <a:p>
            <a:r>
              <a:rPr lang="en-CA" sz="3200" b="1" dirty="0">
                <a:solidFill>
                  <a:srgbClr val="4F2683"/>
                </a:solidFill>
              </a:rPr>
              <a:t>1</a:t>
            </a:r>
            <a:r>
              <a:rPr lang="en-CA" sz="3200" b="1" baseline="30000" dirty="0">
                <a:solidFill>
                  <a:srgbClr val="4F2683"/>
                </a:solidFill>
              </a:rPr>
              <a:t>st</a:t>
            </a:r>
            <a:r>
              <a:rPr lang="en-CA" sz="3200" b="1" dirty="0">
                <a:solidFill>
                  <a:srgbClr val="4F2683"/>
                </a:solidFill>
              </a:rPr>
              <a:t> Midterm </a:t>
            </a:r>
            <a:r>
              <a:rPr lang="en-CA" sz="3200" dirty="0"/>
              <a:t>- Oct 25</a:t>
            </a:r>
            <a:r>
              <a:rPr lang="en-CA" sz="3200" baseline="30000" dirty="0"/>
              <a:t>th</a:t>
            </a:r>
            <a:r>
              <a:rPr lang="en-CA" sz="3200" dirty="0"/>
              <a:t> @ 6pm-7pm </a:t>
            </a:r>
            <a:r>
              <a:rPr lang="en-CA" sz="3200" dirty="0">
                <a:solidFill>
                  <a:srgbClr val="FF0000"/>
                </a:solidFill>
              </a:rPr>
              <a:t>(15%)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6836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Comparison chart (p.20)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B9711C5-EAD8-4482-8F9B-504CD724F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623089"/>
              </p:ext>
            </p:extLst>
          </p:nvPr>
        </p:nvGraphicFramePr>
        <p:xfrm>
          <a:off x="1416424" y="1957405"/>
          <a:ext cx="10112188" cy="3162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934">
                  <a:extLst>
                    <a:ext uri="{9D8B030D-6E8A-4147-A177-3AD203B41FA5}">
                      <a16:colId xmlns:a16="http://schemas.microsoft.com/office/drawing/2014/main" val="1910120088"/>
                    </a:ext>
                  </a:extLst>
                </a:gridCol>
                <a:gridCol w="1552449">
                  <a:extLst>
                    <a:ext uri="{9D8B030D-6E8A-4147-A177-3AD203B41FA5}">
                      <a16:colId xmlns:a16="http://schemas.microsoft.com/office/drawing/2014/main" val="1793491503"/>
                    </a:ext>
                  </a:extLst>
                </a:gridCol>
                <a:gridCol w="1552449">
                  <a:extLst>
                    <a:ext uri="{9D8B030D-6E8A-4147-A177-3AD203B41FA5}">
                      <a16:colId xmlns:a16="http://schemas.microsoft.com/office/drawing/2014/main" val="1031420781"/>
                    </a:ext>
                  </a:extLst>
                </a:gridCol>
                <a:gridCol w="1981421">
                  <a:extLst>
                    <a:ext uri="{9D8B030D-6E8A-4147-A177-3AD203B41FA5}">
                      <a16:colId xmlns:a16="http://schemas.microsoft.com/office/drawing/2014/main" val="1052071911"/>
                    </a:ext>
                  </a:extLst>
                </a:gridCol>
                <a:gridCol w="2139935">
                  <a:extLst>
                    <a:ext uri="{9D8B030D-6E8A-4147-A177-3AD203B41FA5}">
                      <a16:colId xmlns:a16="http://schemas.microsoft.com/office/drawing/2014/main" val="846550391"/>
                    </a:ext>
                  </a:extLst>
                </a:gridCol>
              </a:tblGrid>
              <a:tr h="4316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Simple Diffusion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Diffusion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Facilitated Transport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Active Transport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321542077"/>
                  </a:ext>
                </a:extLst>
              </a:tr>
              <a:tr h="431646">
                <a:tc>
                  <a:txBody>
                    <a:bodyPr/>
                    <a:lstStyle/>
                    <a:p>
                      <a:r>
                        <a:rPr lang="en-US" dirty="0"/>
                        <a:t>Selective?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(still needs to be small &amp; hydrophobic)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99579"/>
                  </a:ext>
                </a:extLst>
              </a:tr>
              <a:tr h="431646">
                <a:tc>
                  <a:txBody>
                    <a:bodyPr/>
                    <a:lstStyle/>
                    <a:p>
                      <a:r>
                        <a:rPr lang="en-US" dirty="0"/>
                        <a:t>Competitive inhibition?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670691"/>
                  </a:ext>
                </a:extLst>
              </a:tr>
              <a:tr h="745032">
                <a:tc>
                  <a:txBody>
                    <a:bodyPr/>
                    <a:lstStyle/>
                    <a:p>
                      <a:r>
                        <a:rPr lang="en-US" dirty="0"/>
                        <a:t>Goes with concentration gradient?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45159"/>
                  </a:ext>
                </a:extLst>
              </a:tr>
              <a:tr h="431646">
                <a:tc>
                  <a:txBody>
                    <a:bodyPr/>
                    <a:lstStyle/>
                    <a:p>
                      <a:r>
                        <a:rPr lang="en-US" dirty="0"/>
                        <a:t>ATP required?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251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6052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Comparison chart (p.20)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B9711C5-EAD8-4482-8F9B-504CD724F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219027"/>
              </p:ext>
            </p:extLst>
          </p:nvPr>
        </p:nvGraphicFramePr>
        <p:xfrm>
          <a:off x="1416424" y="1957405"/>
          <a:ext cx="10112188" cy="3162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934">
                  <a:extLst>
                    <a:ext uri="{9D8B030D-6E8A-4147-A177-3AD203B41FA5}">
                      <a16:colId xmlns:a16="http://schemas.microsoft.com/office/drawing/2014/main" val="1910120088"/>
                    </a:ext>
                  </a:extLst>
                </a:gridCol>
                <a:gridCol w="1552449">
                  <a:extLst>
                    <a:ext uri="{9D8B030D-6E8A-4147-A177-3AD203B41FA5}">
                      <a16:colId xmlns:a16="http://schemas.microsoft.com/office/drawing/2014/main" val="1793491503"/>
                    </a:ext>
                  </a:extLst>
                </a:gridCol>
                <a:gridCol w="1552449">
                  <a:extLst>
                    <a:ext uri="{9D8B030D-6E8A-4147-A177-3AD203B41FA5}">
                      <a16:colId xmlns:a16="http://schemas.microsoft.com/office/drawing/2014/main" val="1031420781"/>
                    </a:ext>
                  </a:extLst>
                </a:gridCol>
                <a:gridCol w="1981421">
                  <a:extLst>
                    <a:ext uri="{9D8B030D-6E8A-4147-A177-3AD203B41FA5}">
                      <a16:colId xmlns:a16="http://schemas.microsoft.com/office/drawing/2014/main" val="1052071911"/>
                    </a:ext>
                  </a:extLst>
                </a:gridCol>
                <a:gridCol w="2139935">
                  <a:extLst>
                    <a:ext uri="{9D8B030D-6E8A-4147-A177-3AD203B41FA5}">
                      <a16:colId xmlns:a16="http://schemas.microsoft.com/office/drawing/2014/main" val="846550391"/>
                    </a:ext>
                  </a:extLst>
                </a:gridCol>
              </a:tblGrid>
              <a:tr h="4316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Simple Diffusion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Diffusion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Facilitated Transport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Active Transport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321542077"/>
                  </a:ext>
                </a:extLst>
              </a:tr>
              <a:tr h="431646">
                <a:tc>
                  <a:txBody>
                    <a:bodyPr/>
                    <a:lstStyle/>
                    <a:p>
                      <a:r>
                        <a:rPr lang="en-US" dirty="0"/>
                        <a:t>Selective?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(still needs to be small &amp; hydrophobic)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99579"/>
                  </a:ext>
                </a:extLst>
              </a:tr>
              <a:tr h="431646">
                <a:tc>
                  <a:txBody>
                    <a:bodyPr/>
                    <a:lstStyle/>
                    <a:p>
                      <a:r>
                        <a:rPr lang="en-US" dirty="0"/>
                        <a:t>Competitive inhibition?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670691"/>
                  </a:ext>
                </a:extLst>
              </a:tr>
              <a:tr h="745032">
                <a:tc>
                  <a:txBody>
                    <a:bodyPr/>
                    <a:lstStyle/>
                    <a:p>
                      <a:r>
                        <a:rPr lang="en-US" dirty="0"/>
                        <a:t>Goes with concentration gradient?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45159"/>
                  </a:ext>
                </a:extLst>
              </a:tr>
              <a:tr h="431646">
                <a:tc>
                  <a:txBody>
                    <a:bodyPr/>
                    <a:lstStyle/>
                    <a:p>
                      <a:r>
                        <a:rPr lang="en-US" dirty="0"/>
                        <a:t>ATP required?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251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3675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Comparison chart (p.20)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B9711C5-EAD8-4482-8F9B-504CD724F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315175"/>
              </p:ext>
            </p:extLst>
          </p:nvPr>
        </p:nvGraphicFramePr>
        <p:xfrm>
          <a:off x="1416424" y="1957405"/>
          <a:ext cx="10112188" cy="3162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934">
                  <a:extLst>
                    <a:ext uri="{9D8B030D-6E8A-4147-A177-3AD203B41FA5}">
                      <a16:colId xmlns:a16="http://schemas.microsoft.com/office/drawing/2014/main" val="1910120088"/>
                    </a:ext>
                  </a:extLst>
                </a:gridCol>
                <a:gridCol w="1552449">
                  <a:extLst>
                    <a:ext uri="{9D8B030D-6E8A-4147-A177-3AD203B41FA5}">
                      <a16:colId xmlns:a16="http://schemas.microsoft.com/office/drawing/2014/main" val="1793491503"/>
                    </a:ext>
                  </a:extLst>
                </a:gridCol>
                <a:gridCol w="1552449">
                  <a:extLst>
                    <a:ext uri="{9D8B030D-6E8A-4147-A177-3AD203B41FA5}">
                      <a16:colId xmlns:a16="http://schemas.microsoft.com/office/drawing/2014/main" val="1031420781"/>
                    </a:ext>
                  </a:extLst>
                </a:gridCol>
                <a:gridCol w="1981421">
                  <a:extLst>
                    <a:ext uri="{9D8B030D-6E8A-4147-A177-3AD203B41FA5}">
                      <a16:colId xmlns:a16="http://schemas.microsoft.com/office/drawing/2014/main" val="1052071911"/>
                    </a:ext>
                  </a:extLst>
                </a:gridCol>
                <a:gridCol w="2139935">
                  <a:extLst>
                    <a:ext uri="{9D8B030D-6E8A-4147-A177-3AD203B41FA5}">
                      <a16:colId xmlns:a16="http://schemas.microsoft.com/office/drawing/2014/main" val="846550391"/>
                    </a:ext>
                  </a:extLst>
                </a:gridCol>
              </a:tblGrid>
              <a:tr h="4316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Simple Diffusion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Diffusion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Facilitated Transport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Active Transport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321542077"/>
                  </a:ext>
                </a:extLst>
              </a:tr>
              <a:tr h="431646">
                <a:tc>
                  <a:txBody>
                    <a:bodyPr/>
                    <a:lstStyle/>
                    <a:p>
                      <a:r>
                        <a:rPr lang="en-US" dirty="0"/>
                        <a:t>Selective?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(still needs to be small &amp; hydrophobic)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99579"/>
                  </a:ext>
                </a:extLst>
              </a:tr>
              <a:tr h="431646">
                <a:tc>
                  <a:txBody>
                    <a:bodyPr/>
                    <a:lstStyle/>
                    <a:p>
                      <a:r>
                        <a:rPr lang="en-US" dirty="0"/>
                        <a:t>Competitive inhibition?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670691"/>
                  </a:ext>
                </a:extLst>
              </a:tr>
              <a:tr h="745032">
                <a:tc>
                  <a:txBody>
                    <a:bodyPr/>
                    <a:lstStyle/>
                    <a:p>
                      <a:r>
                        <a:rPr lang="en-US" dirty="0"/>
                        <a:t>Goes with concentration gradient?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45159"/>
                  </a:ext>
                </a:extLst>
              </a:tr>
              <a:tr h="431646">
                <a:tc>
                  <a:txBody>
                    <a:bodyPr/>
                    <a:lstStyle/>
                    <a:p>
                      <a:r>
                        <a:rPr lang="en-US" dirty="0"/>
                        <a:t>ATP required?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251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7435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Comparison chart (p.20)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B9711C5-EAD8-4482-8F9B-504CD724F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610861"/>
              </p:ext>
            </p:extLst>
          </p:nvPr>
        </p:nvGraphicFramePr>
        <p:xfrm>
          <a:off x="1416424" y="1957405"/>
          <a:ext cx="10112188" cy="3162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934">
                  <a:extLst>
                    <a:ext uri="{9D8B030D-6E8A-4147-A177-3AD203B41FA5}">
                      <a16:colId xmlns:a16="http://schemas.microsoft.com/office/drawing/2014/main" val="1910120088"/>
                    </a:ext>
                  </a:extLst>
                </a:gridCol>
                <a:gridCol w="1552449">
                  <a:extLst>
                    <a:ext uri="{9D8B030D-6E8A-4147-A177-3AD203B41FA5}">
                      <a16:colId xmlns:a16="http://schemas.microsoft.com/office/drawing/2014/main" val="1793491503"/>
                    </a:ext>
                  </a:extLst>
                </a:gridCol>
                <a:gridCol w="1552449">
                  <a:extLst>
                    <a:ext uri="{9D8B030D-6E8A-4147-A177-3AD203B41FA5}">
                      <a16:colId xmlns:a16="http://schemas.microsoft.com/office/drawing/2014/main" val="1031420781"/>
                    </a:ext>
                  </a:extLst>
                </a:gridCol>
                <a:gridCol w="1981421">
                  <a:extLst>
                    <a:ext uri="{9D8B030D-6E8A-4147-A177-3AD203B41FA5}">
                      <a16:colId xmlns:a16="http://schemas.microsoft.com/office/drawing/2014/main" val="1052071911"/>
                    </a:ext>
                  </a:extLst>
                </a:gridCol>
                <a:gridCol w="2139935">
                  <a:extLst>
                    <a:ext uri="{9D8B030D-6E8A-4147-A177-3AD203B41FA5}">
                      <a16:colId xmlns:a16="http://schemas.microsoft.com/office/drawing/2014/main" val="846550391"/>
                    </a:ext>
                  </a:extLst>
                </a:gridCol>
              </a:tblGrid>
              <a:tr h="4316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Simple Diffusion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Diffusion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Facilitated Transport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Active Transport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321542077"/>
                  </a:ext>
                </a:extLst>
              </a:tr>
              <a:tr h="431646">
                <a:tc>
                  <a:txBody>
                    <a:bodyPr/>
                    <a:lstStyle/>
                    <a:p>
                      <a:r>
                        <a:rPr lang="en-US" dirty="0"/>
                        <a:t>Selective?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(still needs to be small &amp; hydrophobic)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99579"/>
                  </a:ext>
                </a:extLst>
              </a:tr>
              <a:tr h="431646">
                <a:tc>
                  <a:txBody>
                    <a:bodyPr/>
                    <a:lstStyle/>
                    <a:p>
                      <a:r>
                        <a:rPr lang="en-US" dirty="0"/>
                        <a:t>Competitive inhibition?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670691"/>
                  </a:ext>
                </a:extLst>
              </a:tr>
              <a:tr h="745032">
                <a:tc>
                  <a:txBody>
                    <a:bodyPr/>
                    <a:lstStyle/>
                    <a:p>
                      <a:r>
                        <a:rPr lang="en-US" dirty="0"/>
                        <a:t>Goes with concentration gradient?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45159"/>
                  </a:ext>
                </a:extLst>
              </a:tr>
              <a:tr h="431646">
                <a:tc>
                  <a:txBody>
                    <a:bodyPr/>
                    <a:lstStyle/>
                    <a:p>
                      <a:r>
                        <a:rPr lang="en-US" dirty="0"/>
                        <a:t>ATP required?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251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7063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3CD9-321C-40C9-9494-CFE831AD8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4F2683"/>
                </a:solidFill>
                <a:latin typeface="+mn-lt"/>
              </a:rPr>
              <a:t>Osmosis, tonicity and the resting membrane potential</a:t>
            </a:r>
            <a:endParaRPr lang="en-CA" sz="5400" b="1" dirty="0">
              <a:solidFill>
                <a:srgbClr val="4F2683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F65BB8-E734-49B4-AD01-CD9DA72F2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4" y="6091014"/>
            <a:ext cx="2905683" cy="694967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41E30B57-141A-42DC-B419-BCFCDB3A5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Chapter 1: Dr. Woods</a:t>
            </a:r>
          </a:p>
          <a:p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pp. </a:t>
            </a:r>
          </a:p>
        </p:txBody>
      </p:sp>
    </p:spTree>
    <p:extLst>
      <p:ext uri="{BB962C8B-B14F-4D97-AF65-F5344CB8AC3E}">
        <p14:creationId xmlns:p14="http://schemas.microsoft.com/office/powerpoint/2010/main" val="4889968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Osmosis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US" dirty="0"/>
              <a:t>Osmosis is the net movement of </a:t>
            </a:r>
            <a:r>
              <a:rPr lang="en-US" dirty="0">
                <a:solidFill>
                  <a:srgbClr val="FF0000"/>
                </a:solidFill>
              </a:rPr>
              <a:t>WATER</a:t>
            </a:r>
            <a:r>
              <a:rPr lang="en-US" dirty="0"/>
              <a:t> down its concentration gradient</a:t>
            </a:r>
          </a:p>
          <a:p>
            <a:r>
              <a:rPr lang="en-US" dirty="0"/>
              <a:t>It is affected by:</a:t>
            </a:r>
          </a:p>
          <a:p>
            <a:pPr marL="971550" lvl="1" indent="-514350">
              <a:buAutoNum type="arabicParenR"/>
            </a:pPr>
            <a:r>
              <a:rPr lang="en-US" dirty="0"/>
              <a:t>permeability of the membrane</a:t>
            </a:r>
          </a:p>
          <a:p>
            <a:pPr marL="971550" lvl="1" indent="-514350">
              <a:buAutoNum type="arabicParenR"/>
            </a:pPr>
            <a:r>
              <a:rPr lang="en-US" dirty="0"/>
              <a:t>concentration gradient of solutes</a:t>
            </a:r>
          </a:p>
          <a:p>
            <a:pPr marL="971550" lvl="1" indent="-514350">
              <a:buAutoNum type="arabicParenR"/>
            </a:pPr>
            <a:r>
              <a:rPr lang="en-US" dirty="0"/>
              <a:t>pressure gradient across the cell membrane</a:t>
            </a:r>
          </a:p>
          <a:p>
            <a:r>
              <a:rPr lang="en-US" dirty="0"/>
              <a:t>Osmolarity is concerned only with the </a:t>
            </a:r>
            <a:r>
              <a:rPr lang="en-US" dirty="0">
                <a:solidFill>
                  <a:srgbClr val="FF0000"/>
                </a:solidFill>
              </a:rPr>
              <a:t>NUMBER OF PARTICLES</a:t>
            </a:r>
            <a:r>
              <a:rPr lang="en-US" dirty="0"/>
              <a:t> in solution (NOT size or type/composition)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4127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Tonicity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Tonicity</a:t>
            </a:r>
            <a:r>
              <a:rPr lang="en-US" dirty="0"/>
              <a:t>: the ability of a solution to cause osmosis across biological cell membranes</a:t>
            </a:r>
          </a:p>
          <a:p>
            <a:r>
              <a:rPr lang="en-US" dirty="0">
                <a:solidFill>
                  <a:srgbClr val="FF0000"/>
                </a:solidFill>
              </a:rPr>
              <a:t>Isotonic</a:t>
            </a:r>
            <a:r>
              <a:rPr lang="en-US" dirty="0"/>
              <a:t>: same osmolarity as body fluids</a:t>
            </a:r>
          </a:p>
          <a:p>
            <a:r>
              <a:rPr lang="en-US" dirty="0">
                <a:solidFill>
                  <a:srgbClr val="FF0000"/>
                </a:solidFill>
              </a:rPr>
              <a:t>Hypotonic</a:t>
            </a:r>
            <a:r>
              <a:rPr lang="en-US" dirty="0"/>
              <a:t>: lower osmolarity than body fluids</a:t>
            </a:r>
          </a:p>
          <a:p>
            <a:r>
              <a:rPr lang="en-US" dirty="0">
                <a:solidFill>
                  <a:srgbClr val="FF0000"/>
                </a:solidFill>
              </a:rPr>
              <a:t>Hypertonic</a:t>
            </a:r>
            <a:r>
              <a:rPr lang="en-US" dirty="0"/>
              <a:t>: higher osmolarity than body fluids</a:t>
            </a:r>
          </a:p>
          <a:p>
            <a:r>
              <a:rPr lang="en-US" dirty="0">
                <a:solidFill>
                  <a:srgbClr val="FF0000"/>
                </a:solidFill>
              </a:rPr>
              <a:t>Chemical Gradient</a:t>
            </a:r>
            <a:r>
              <a:rPr lang="en-US" dirty="0"/>
              <a:t>: molecules move from high concentration to low concentration</a:t>
            </a:r>
          </a:p>
          <a:p>
            <a:r>
              <a:rPr lang="en-US" dirty="0">
                <a:solidFill>
                  <a:srgbClr val="FF0000"/>
                </a:solidFill>
              </a:rPr>
              <a:t>Electrical Gradient</a:t>
            </a:r>
            <a:r>
              <a:rPr lang="en-US" dirty="0"/>
              <a:t>: electrically charged molecules (ions) move to areas of opposite charge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07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red blood cell is placed in a 200 </a:t>
            </a:r>
            <a:r>
              <a:rPr lang="en-US" sz="3600" b="1" dirty="0" err="1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mM</a:t>
            </a:r>
            <a:r>
              <a:rPr lang="en-US" sz="36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BeCl2 solution. The cell will _______ because the solution is _______.</a:t>
            </a:r>
            <a:endParaRPr lang="en-CA" sz="3200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en-US" dirty="0"/>
              <a:t>shrink; hypotonic</a:t>
            </a:r>
          </a:p>
          <a:p>
            <a:pPr marL="514350" indent="-514350">
              <a:buAutoNum type="alphaUcParenR"/>
            </a:pPr>
            <a:r>
              <a:rPr lang="en-US" dirty="0"/>
              <a:t>shrink; hypertonic</a:t>
            </a:r>
          </a:p>
          <a:p>
            <a:pPr marL="514350" indent="-514350">
              <a:buAutoNum type="alphaUcParenR"/>
            </a:pPr>
            <a:r>
              <a:rPr lang="en-US" dirty="0"/>
              <a:t>swell; hypotonic</a:t>
            </a:r>
          </a:p>
          <a:p>
            <a:pPr marL="514350" indent="-514350">
              <a:buAutoNum type="alphaUcParenR"/>
            </a:pPr>
            <a:r>
              <a:rPr lang="en-US" dirty="0"/>
              <a:t>swell; hypertonic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5145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red blood cell is placed in a 200 </a:t>
            </a:r>
            <a:r>
              <a:rPr lang="en-US" sz="3600" b="1" dirty="0" err="1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mM</a:t>
            </a:r>
            <a:r>
              <a:rPr lang="en-US" sz="36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BeCl2 solution. The cell will _______ because the solution is _______.</a:t>
            </a:r>
            <a:endParaRPr lang="en-CA" sz="3200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en-US" dirty="0"/>
              <a:t>shrink; hypotonic</a:t>
            </a:r>
          </a:p>
          <a:p>
            <a:pPr marL="514350" indent="-514350">
              <a:buAutoNum type="alphaUcParenR"/>
            </a:pPr>
            <a:r>
              <a:rPr lang="en-US" dirty="0">
                <a:solidFill>
                  <a:srgbClr val="FF0000"/>
                </a:solidFill>
              </a:rPr>
              <a:t>shrink; hypertonic</a:t>
            </a:r>
          </a:p>
          <a:p>
            <a:pPr marL="514350" indent="-514350">
              <a:buAutoNum type="alphaUcParenR"/>
            </a:pPr>
            <a:r>
              <a:rPr lang="en-US" dirty="0"/>
              <a:t>swell; hypotonic</a:t>
            </a:r>
          </a:p>
          <a:p>
            <a:pPr marL="514350" indent="-514350">
              <a:buAutoNum type="alphaUcParenR"/>
            </a:pPr>
            <a:r>
              <a:rPr lang="en-US" dirty="0"/>
              <a:t>swell; hypertonic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073570-C54E-4D15-8D52-E036E85129D3}"/>
              </a:ext>
            </a:extLst>
          </p:cNvPr>
          <p:cNvSpPr txBox="1"/>
          <p:nvPr/>
        </p:nvSpPr>
        <p:spPr>
          <a:xfrm>
            <a:off x="6526306" y="1548347"/>
            <a:ext cx="4029740" cy="378565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RBC = 300 </a:t>
            </a:r>
            <a:r>
              <a:rPr lang="en-US" sz="2400" dirty="0" err="1"/>
              <a:t>mOsm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Solution = 200 </a:t>
            </a:r>
            <a:r>
              <a:rPr lang="en-US" sz="2400" dirty="0" err="1"/>
              <a:t>mM</a:t>
            </a:r>
            <a:r>
              <a:rPr lang="en-US" sz="2400" dirty="0"/>
              <a:t> x 3 ions </a:t>
            </a:r>
          </a:p>
          <a:p>
            <a:r>
              <a:rPr lang="en-US" sz="2400" dirty="0"/>
              <a:t>	   = 600 </a:t>
            </a:r>
            <a:r>
              <a:rPr lang="en-US" sz="2400" dirty="0" err="1"/>
              <a:t>mOsm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solution is hypertonic</a:t>
            </a:r>
          </a:p>
          <a:p>
            <a:endParaRPr lang="en-US" sz="2400" dirty="0"/>
          </a:p>
          <a:p>
            <a:r>
              <a:rPr lang="en-US" sz="2400" dirty="0"/>
              <a:t>Water moves out of cell into the solution, causing the cell to shrink</a:t>
            </a:r>
          </a:p>
        </p:txBody>
      </p:sp>
    </p:spTree>
    <p:extLst>
      <p:ext uri="{BB962C8B-B14F-4D97-AF65-F5344CB8AC3E}">
        <p14:creationId xmlns:p14="http://schemas.microsoft.com/office/powerpoint/2010/main" val="32543547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Tonicity: Review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97758AA-F8F6-404D-BF11-D592F7D1AF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57662" y="1804070"/>
            <a:ext cx="3876675" cy="37052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2503C29-324A-4DC4-B7F5-70F8878FB31B}"/>
              </a:ext>
            </a:extLst>
          </p:cNvPr>
          <p:cNvSpPr txBox="1"/>
          <p:nvPr/>
        </p:nvSpPr>
        <p:spPr>
          <a:xfrm>
            <a:off x="5492757" y="1434738"/>
            <a:ext cx="1206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Less solute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6A5FAD-6712-447E-98A1-361C568E31F4}"/>
              </a:ext>
            </a:extLst>
          </p:cNvPr>
          <p:cNvSpPr txBox="1"/>
          <p:nvPr/>
        </p:nvSpPr>
        <p:spPr>
          <a:xfrm>
            <a:off x="6763547" y="1434738"/>
            <a:ext cx="1325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More solute</a:t>
            </a:r>
          </a:p>
        </p:txBody>
      </p:sp>
    </p:spTree>
    <p:extLst>
      <p:ext uri="{BB962C8B-B14F-4D97-AF65-F5344CB8AC3E}">
        <p14:creationId xmlns:p14="http://schemas.microsoft.com/office/powerpoint/2010/main" val="2863551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CA" sz="3200" dirty="0"/>
              <a:t>Learning </a:t>
            </a:r>
            <a:r>
              <a:rPr lang="en-CA" sz="3200" dirty="0" err="1"/>
              <a:t>Catalytics</a:t>
            </a:r>
            <a:r>
              <a:rPr lang="en-CA" sz="3200" dirty="0"/>
              <a:t> Quiz</a:t>
            </a:r>
          </a:p>
          <a:p>
            <a:r>
              <a:rPr lang="en-CA" sz="3200" dirty="0"/>
              <a:t>Complete Survey on OWL</a:t>
            </a:r>
          </a:p>
          <a:p>
            <a:r>
              <a:rPr lang="en-CA" sz="3200" dirty="0"/>
              <a:t>Homeostasis and body fluid compartments</a:t>
            </a:r>
          </a:p>
          <a:p>
            <a:r>
              <a:rPr lang="en-CA" sz="3200" dirty="0"/>
              <a:t>Interaction of cell with environment</a:t>
            </a:r>
          </a:p>
          <a:p>
            <a:r>
              <a:rPr lang="en-CA" sz="3200" dirty="0"/>
              <a:t>Osmolarity and tonicity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8722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Compartment Question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876CC96-1603-4AC0-A98F-6BFA8C2C3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5388" y="1099353"/>
            <a:ext cx="9341224" cy="491643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3503B20-1A6D-43A5-BFB1-9D8DF048408E}"/>
              </a:ext>
            </a:extLst>
          </p:cNvPr>
          <p:cNvSpPr txBox="1"/>
          <p:nvPr/>
        </p:nvSpPr>
        <p:spPr>
          <a:xfrm>
            <a:off x="3299011" y="3287350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200mM</a:t>
            </a:r>
          </a:p>
        </p:txBody>
      </p:sp>
    </p:spTree>
    <p:extLst>
      <p:ext uri="{BB962C8B-B14F-4D97-AF65-F5344CB8AC3E}">
        <p14:creationId xmlns:p14="http://schemas.microsoft.com/office/powerpoint/2010/main" val="6125621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Compartment Question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876CC96-1603-4AC0-A98F-6BFA8C2C3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5388" y="1099353"/>
            <a:ext cx="9341224" cy="491643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3503B20-1A6D-43A5-BFB1-9D8DF048408E}"/>
              </a:ext>
            </a:extLst>
          </p:cNvPr>
          <p:cNvSpPr txBox="1"/>
          <p:nvPr/>
        </p:nvSpPr>
        <p:spPr>
          <a:xfrm>
            <a:off x="3299011" y="3287350"/>
            <a:ext cx="1007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200mM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2D0605-092C-4CB5-A172-779DD674BD34}"/>
              </a:ext>
            </a:extLst>
          </p:cNvPr>
          <p:cNvSpPr txBox="1"/>
          <p:nvPr/>
        </p:nvSpPr>
        <p:spPr>
          <a:xfrm>
            <a:off x="2653551" y="4143737"/>
            <a:ext cx="25106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2000" b="1" dirty="0">
                <a:solidFill>
                  <a:srgbClr val="FF0000"/>
                </a:solidFill>
              </a:rPr>
              <a:t>= (200 mM x 1 Ca</a:t>
            </a:r>
            <a:r>
              <a:rPr lang="nn-NO" sz="2000" b="1" baseline="30000" dirty="0">
                <a:solidFill>
                  <a:srgbClr val="FF0000"/>
                </a:solidFill>
              </a:rPr>
              <a:t>2+</a:t>
            </a:r>
            <a:r>
              <a:rPr lang="nn-NO" sz="2000" b="1" dirty="0">
                <a:solidFill>
                  <a:srgbClr val="FF0000"/>
                </a:solidFill>
              </a:rPr>
              <a:t>) + </a:t>
            </a:r>
          </a:p>
          <a:p>
            <a:r>
              <a:rPr lang="nn-NO" sz="2000" b="1" dirty="0">
                <a:solidFill>
                  <a:srgbClr val="FF0000"/>
                </a:solidFill>
              </a:rPr>
              <a:t>   (200 mM x 2 Cl</a:t>
            </a:r>
            <a:r>
              <a:rPr lang="nn-NO" sz="2000" b="1" baseline="30000" dirty="0">
                <a:solidFill>
                  <a:srgbClr val="FF0000"/>
                </a:solidFill>
              </a:rPr>
              <a:t>-</a:t>
            </a:r>
            <a:r>
              <a:rPr lang="nn-NO" sz="2000" b="1" dirty="0">
                <a:solidFill>
                  <a:srgbClr val="FF0000"/>
                </a:solidFill>
              </a:rPr>
              <a:t>)</a:t>
            </a:r>
          </a:p>
          <a:p>
            <a:r>
              <a:rPr lang="nn-NO" sz="2000" b="1" dirty="0">
                <a:solidFill>
                  <a:srgbClr val="FF0000"/>
                </a:solidFill>
              </a:rPr>
              <a:t>= 600 mOsm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BA1682-E1E4-4DB6-B12C-77897F467D99}"/>
              </a:ext>
            </a:extLst>
          </p:cNvPr>
          <p:cNvSpPr txBox="1"/>
          <p:nvPr/>
        </p:nvSpPr>
        <p:spPr>
          <a:xfrm>
            <a:off x="5954593" y="4143737"/>
            <a:ext cx="1510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2000" b="1" dirty="0">
                <a:solidFill>
                  <a:srgbClr val="FF0000"/>
                </a:solidFill>
              </a:rPr>
              <a:t>= 100 mOsm</a:t>
            </a:r>
          </a:p>
        </p:txBody>
      </p:sp>
    </p:spTree>
    <p:extLst>
      <p:ext uri="{BB962C8B-B14F-4D97-AF65-F5344CB8AC3E}">
        <p14:creationId xmlns:p14="http://schemas.microsoft.com/office/powerpoint/2010/main" val="29264359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Terms you should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Active transport</a:t>
            </a:r>
            <a:r>
              <a:rPr lang="en-US" dirty="0"/>
              <a:t>: moves molecules against their concentration gradient and requires an outside source of energy</a:t>
            </a:r>
          </a:p>
          <a:p>
            <a:r>
              <a:rPr lang="en-US" dirty="0">
                <a:solidFill>
                  <a:srgbClr val="FF0000"/>
                </a:solidFill>
              </a:rPr>
              <a:t>Extracellular fluid</a:t>
            </a:r>
            <a:r>
              <a:rPr lang="en-US" dirty="0"/>
              <a:t>: body fluid compartment found outside of cells</a:t>
            </a:r>
          </a:p>
          <a:p>
            <a:r>
              <a:rPr lang="en-US" dirty="0">
                <a:solidFill>
                  <a:srgbClr val="FF0000"/>
                </a:solidFill>
              </a:rPr>
              <a:t>Facilitated diffusion</a:t>
            </a:r>
            <a:r>
              <a:rPr lang="en-US" dirty="0"/>
              <a:t>: a mediated-transport process that moves molecules from higher to lower concentrations across a membrane by means of a transporter until the two concentrations become equal.</a:t>
            </a:r>
          </a:p>
          <a:p>
            <a:r>
              <a:rPr lang="en-US" dirty="0">
                <a:solidFill>
                  <a:srgbClr val="FF0000"/>
                </a:solidFill>
              </a:rPr>
              <a:t>Gap junctions</a:t>
            </a:r>
            <a:r>
              <a:rPr lang="en-US" dirty="0"/>
              <a:t>: allow chemical and electrical signals to pass directly from cell to cell</a:t>
            </a:r>
          </a:p>
          <a:p>
            <a:r>
              <a:rPr lang="en-US" dirty="0">
                <a:solidFill>
                  <a:srgbClr val="FF0000"/>
                </a:solidFill>
              </a:rPr>
              <a:t>Glycoprotein</a:t>
            </a:r>
            <a:r>
              <a:rPr lang="en-US" dirty="0"/>
              <a:t>: protein with sugar groups attached</a:t>
            </a:r>
          </a:p>
          <a:p>
            <a:r>
              <a:rPr lang="en-US" dirty="0">
                <a:solidFill>
                  <a:srgbClr val="FF0000"/>
                </a:solidFill>
              </a:rPr>
              <a:t>Homeostasis</a:t>
            </a:r>
            <a:r>
              <a:rPr lang="en-US" dirty="0"/>
              <a:t>: the maintenance of a relatively constant internal environment</a:t>
            </a:r>
          </a:p>
          <a:p>
            <a:r>
              <a:rPr lang="en-US" dirty="0">
                <a:solidFill>
                  <a:srgbClr val="FF0000"/>
                </a:solidFill>
              </a:rPr>
              <a:t>Hydrophobic</a:t>
            </a:r>
            <a:r>
              <a:rPr lang="en-US" dirty="0"/>
              <a:t>: molecules that do not dissolve easily in water</a:t>
            </a:r>
          </a:p>
          <a:p>
            <a:r>
              <a:rPr lang="en-US" dirty="0">
                <a:solidFill>
                  <a:srgbClr val="FF0000"/>
                </a:solidFill>
              </a:rPr>
              <a:t>Hypertonic</a:t>
            </a:r>
            <a:r>
              <a:rPr lang="en-US" dirty="0"/>
              <a:t>: a fluid bathing a cell that would cause a cell to shrink</a:t>
            </a:r>
          </a:p>
          <a:p>
            <a:r>
              <a:rPr lang="en-US" dirty="0">
                <a:solidFill>
                  <a:srgbClr val="FF0000"/>
                </a:solidFill>
              </a:rPr>
              <a:t>Interstitial fluid</a:t>
            </a:r>
            <a:r>
              <a:rPr lang="en-US" dirty="0"/>
              <a:t>: extracellular fluid surrounding cells, excludes plasma</a:t>
            </a:r>
          </a:p>
          <a:p>
            <a:r>
              <a:rPr lang="en-US" dirty="0">
                <a:solidFill>
                  <a:srgbClr val="FF0000"/>
                </a:solidFill>
              </a:rPr>
              <a:t>Paracrine</a:t>
            </a:r>
            <a:r>
              <a:rPr lang="en-US" dirty="0"/>
              <a:t>: a chemical that is secreted and communicates locally with a </a:t>
            </a:r>
            <a:r>
              <a:rPr lang="en-US" dirty="0" err="1"/>
              <a:t>neighbouring</a:t>
            </a:r>
            <a:r>
              <a:rPr lang="en-US" dirty="0"/>
              <a:t> cell</a:t>
            </a:r>
          </a:p>
          <a:p>
            <a:r>
              <a:rPr lang="en-US" dirty="0">
                <a:solidFill>
                  <a:srgbClr val="FF0000"/>
                </a:solidFill>
              </a:rPr>
              <a:t>Plasma</a:t>
            </a:r>
            <a:r>
              <a:rPr lang="en-US" dirty="0"/>
              <a:t>: the liquid portion of blood, a component of extracellular fluid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9139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Next Tutorial (Sep 24</a:t>
            </a:r>
            <a:r>
              <a:rPr lang="en-CA" sz="4800" b="1" baseline="30000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US" dirty="0"/>
              <a:t>The action potential!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5986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3CD9-321C-40C9-9494-CFE831AD8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63687"/>
          </a:xfrm>
        </p:spPr>
        <p:txBody>
          <a:bodyPr/>
          <a:lstStyle/>
          <a:p>
            <a:r>
              <a:rPr lang="en-US" sz="4800" b="1" dirty="0">
                <a:solidFill>
                  <a:srgbClr val="4F2683"/>
                </a:solidFill>
                <a:latin typeface="+mn-lt"/>
              </a:rPr>
              <a:t>What Questions Do You Have?</a:t>
            </a:r>
            <a:endParaRPr lang="en-CA" b="1" dirty="0">
              <a:solidFill>
                <a:srgbClr val="4F2683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F65BB8-E734-49B4-AD01-CD9DA72F2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4" y="6091014"/>
            <a:ext cx="2905683" cy="69496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418100E-72EE-4A94-A570-57CCE6C92F9E}"/>
              </a:ext>
            </a:extLst>
          </p:cNvPr>
          <p:cNvSpPr txBox="1">
            <a:spLocks/>
          </p:cNvSpPr>
          <p:nvPr/>
        </p:nvSpPr>
        <p:spPr>
          <a:xfrm>
            <a:off x="1209675" y="3155078"/>
            <a:ext cx="9772650" cy="14239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200" b="1" dirty="0">
                <a:solidFill>
                  <a:srgbClr val="807F83"/>
                </a:solidFill>
                <a:latin typeface="+mn-lt"/>
              </a:rPr>
              <a:t>You can ask in the </a:t>
            </a:r>
            <a:r>
              <a:rPr lang="en-CA" sz="3200" b="1" dirty="0">
                <a:solidFill>
                  <a:srgbClr val="4F2270"/>
                </a:solidFill>
                <a:latin typeface="+mn-lt"/>
              </a:rPr>
              <a:t>Owl forums </a:t>
            </a:r>
            <a:r>
              <a:rPr lang="en-CA" sz="3200" b="1" dirty="0">
                <a:solidFill>
                  <a:srgbClr val="807F83"/>
                </a:solidFill>
                <a:latin typeface="+mn-lt"/>
              </a:rPr>
              <a:t>as well!</a:t>
            </a:r>
          </a:p>
          <a:p>
            <a:endParaRPr lang="en-CA" sz="3200" b="1" dirty="0">
              <a:solidFill>
                <a:srgbClr val="807F83"/>
              </a:solidFill>
              <a:latin typeface="+mn-lt"/>
            </a:endParaRPr>
          </a:p>
          <a:p>
            <a:r>
              <a:rPr lang="en-CA" sz="3200" b="1" dirty="0">
                <a:solidFill>
                  <a:srgbClr val="807F83"/>
                </a:solidFill>
                <a:latin typeface="+mn-lt"/>
              </a:rPr>
              <a:t>Also anonymously ask questions in the </a:t>
            </a:r>
            <a:r>
              <a:rPr lang="en-CA" sz="3200" b="1" dirty="0">
                <a:solidFill>
                  <a:srgbClr val="4F2270"/>
                </a:solidFill>
                <a:latin typeface="+mn-lt"/>
              </a:rPr>
              <a:t>online </a:t>
            </a:r>
            <a:r>
              <a:rPr lang="en-CA" sz="3200" b="1" dirty="0" err="1">
                <a:solidFill>
                  <a:srgbClr val="4F2270"/>
                </a:solidFill>
                <a:latin typeface="+mn-lt"/>
              </a:rPr>
              <a:t>dropbox</a:t>
            </a:r>
            <a:r>
              <a:rPr lang="en-CA" sz="3200" b="1" dirty="0">
                <a:solidFill>
                  <a:srgbClr val="807F83"/>
                </a:solidFill>
                <a:latin typeface="+mn-lt"/>
              </a:rPr>
              <a:t>!! </a:t>
            </a:r>
          </a:p>
        </p:txBody>
      </p:sp>
    </p:spTree>
    <p:extLst>
      <p:ext uri="{BB962C8B-B14F-4D97-AF65-F5344CB8AC3E}">
        <p14:creationId xmlns:p14="http://schemas.microsoft.com/office/powerpoint/2010/main" val="2283874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Online Suggestion Box…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US" dirty="0"/>
              <a:t>Please post a pdf version of your ppt thank you :)</a:t>
            </a:r>
            <a:endParaRPr lang="en-CA" sz="3200" dirty="0"/>
          </a:p>
          <a:p>
            <a:pPr lvl="1"/>
            <a:r>
              <a:rPr lang="en-CA" sz="2800" dirty="0"/>
              <a:t>Done!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4875EEE-BED8-4BB3-AF86-6C9F8BE2A9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5529" y="2610508"/>
            <a:ext cx="7100942" cy="2985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026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 Poll Answers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 fontScale="77500" lnSpcReduction="20000"/>
          </a:bodyPr>
          <a:lstStyle/>
          <a:p>
            <a:r>
              <a:rPr lang="en-CA" sz="3200" dirty="0"/>
              <a:t>Worried about memorization (</a:t>
            </a:r>
            <a:r>
              <a:rPr lang="en-CA" sz="3200" dirty="0">
                <a:solidFill>
                  <a:srgbClr val="FF0000"/>
                </a:solidFill>
              </a:rPr>
              <a:t>16 students</a:t>
            </a:r>
            <a:r>
              <a:rPr lang="en-CA" sz="3200" dirty="0"/>
              <a:t>)</a:t>
            </a:r>
          </a:p>
          <a:p>
            <a:r>
              <a:rPr lang="en-CA" sz="3200" dirty="0"/>
              <a:t>Too much detail – where to focus (</a:t>
            </a:r>
            <a:r>
              <a:rPr lang="en-CA" sz="3200" dirty="0">
                <a:solidFill>
                  <a:srgbClr val="FF0000"/>
                </a:solidFill>
              </a:rPr>
              <a:t>8 students</a:t>
            </a:r>
            <a:r>
              <a:rPr lang="en-CA" sz="3200" dirty="0"/>
              <a:t>)</a:t>
            </a:r>
          </a:p>
          <a:p>
            <a:r>
              <a:rPr lang="en-CA" sz="3200" dirty="0"/>
              <a:t>Not a solid background in chemistry (</a:t>
            </a:r>
            <a:r>
              <a:rPr lang="en-CA" sz="3200" dirty="0">
                <a:solidFill>
                  <a:srgbClr val="FF0000"/>
                </a:solidFill>
              </a:rPr>
              <a:t>6 students</a:t>
            </a:r>
            <a:r>
              <a:rPr lang="en-CA" sz="3200" dirty="0"/>
              <a:t>)</a:t>
            </a:r>
          </a:p>
          <a:p>
            <a:pPr lvl="1"/>
            <a:r>
              <a:rPr lang="en-CA" sz="2800" dirty="0"/>
              <a:t>Very little theoretical chemistry in course</a:t>
            </a:r>
            <a:endParaRPr lang="en-CA" sz="3200" dirty="0"/>
          </a:p>
          <a:p>
            <a:r>
              <a:rPr lang="en-CA" sz="3200" dirty="0"/>
              <a:t>Cumulative Final Exam (</a:t>
            </a:r>
            <a:r>
              <a:rPr lang="en-CA" sz="3200" dirty="0">
                <a:solidFill>
                  <a:srgbClr val="FF0000"/>
                </a:solidFill>
              </a:rPr>
              <a:t>6 students</a:t>
            </a:r>
            <a:r>
              <a:rPr lang="en-CA" sz="3200" dirty="0"/>
              <a:t>)</a:t>
            </a:r>
          </a:p>
          <a:p>
            <a:pPr lvl="1"/>
            <a:r>
              <a:rPr lang="en-CA" sz="2800" dirty="0"/>
              <a:t>Will provide more tips later on in the course</a:t>
            </a:r>
          </a:p>
          <a:p>
            <a:r>
              <a:rPr lang="en-CA" sz="3200" dirty="0"/>
              <a:t>Correct ways to study (</a:t>
            </a:r>
            <a:r>
              <a:rPr lang="en-CA" sz="3200" dirty="0">
                <a:solidFill>
                  <a:srgbClr val="FF0000"/>
                </a:solidFill>
              </a:rPr>
              <a:t>5 students</a:t>
            </a:r>
            <a:r>
              <a:rPr lang="en-CA" sz="3200" dirty="0"/>
              <a:t>)</a:t>
            </a:r>
          </a:p>
          <a:p>
            <a:pPr lvl="1"/>
            <a:r>
              <a:rPr lang="en-CA" sz="2800" dirty="0"/>
              <a:t>Will provide more tips during first review session</a:t>
            </a:r>
          </a:p>
          <a:p>
            <a:r>
              <a:rPr lang="en-CA" sz="3200" dirty="0"/>
              <a:t>Pace profs teach at (</a:t>
            </a:r>
            <a:r>
              <a:rPr lang="en-CA" sz="3200" dirty="0">
                <a:solidFill>
                  <a:srgbClr val="FF0000"/>
                </a:solidFill>
              </a:rPr>
              <a:t>5 students</a:t>
            </a:r>
            <a:r>
              <a:rPr lang="en-CA" sz="3200" dirty="0"/>
              <a:t>)</a:t>
            </a:r>
          </a:p>
          <a:p>
            <a:pPr lvl="1"/>
            <a:r>
              <a:rPr lang="en-CA" sz="2800" dirty="0"/>
              <a:t>Do readings before lecture to be prepared</a:t>
            </a:r>
          </a:p>
          <a:p>
            <a:r>
              <a:rPr lang="en-CA" sz="3200" dirty="0"/>
              <a:t>Lots of math? (Nope!)</a:t>
            </a:r>
          </a:p>
          <a:p>
            <a:r>
              <a:rPr lang="en-US" sz="3200" dirty="0"/>
              <a:t>Excited about everything in course, heard great reviews! (</a:t>
            </a:r>
            <a:r>
              <a:rPr lang="en-US" sz="3200" dirty="0">
                <a:solidFill>
                  <a:srgbClr val="FF0000"/>
                </a:solidFill>
              </a:rPr>
              <a:t>4 students</a:t>
            </a:r>
            <a:r>
              <a:rPr lang="en-US" sz="3200" dirty="0"/>
              <a:t>)</a:t>
            </a:r>
            <a:endParaRPr lang="en-CA" sz="3200" dirty="0"/>
          </a:p>
          <a:p>
            <a:pPr marL="0" indent="0">
              <a:buNone/>
            </a:pPr>
            <a:endParaRPr lang="en-CA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3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3CD9-321C-40C9-9494-CFE831AD8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4400" b="1" dirty="0">
                <a:solidFill>
                  <a:srgbClr val="4F2683"/>
                </a:solidFill>
                <a:latin typeface="+mn-lt"/>
              </a:rPr>
              <a:t>Learning </a:t>
            </a:r>
            <a:r>
              <a:rPr lang="en-CA" sz="4400" b="1" dirty="0" err="1">
                <a:solidFill>
                  <a:srgbClr val="4F2683"/>
                </a:solidFill>
                <a:latin typeface="+mn-lt"/>
              </a:rPr>
              <a:t>Catalytics</a:t>
            </a:r>
            <a:endParaRPr lang="en-CA" sz="5400" b="1" dirty="0">
              <a:solidFill>
                <a:srgbClr val="4F2683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F65BB8-E734-49B4-AD01-CD9DA72F2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4" y="6091014"/>
            <a:ext cx="2905683" cy="694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13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664997"/>
          </a:xfrm>
        </p:spPr>
        <p:txBody>
          <a:bodyPr>
            <a:noAutofit/>
          </a:bodyPr>
          <a:lstStyle/>
          <a:p>
            <a:pPr algn="ctr"/>
            <a:r>
              <a:rPr lang="en-CA" sz="2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Q1: </a:t>
            </a:r>
            <a:r>
              <a:rPr lang="en-US" sz="2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Glucose is moving across a membrane down a concentration gradient. However, it requires a protein which changes conformation to do so. What is its mode of transport?</a:t>
            </a:r>
            <a:br>
              <a:rPr lang="en-US" sz="2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CA" sz="2400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4659"/>
            <a:ext cx="10515600" cy="4074512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CA" dirty="0"/>
              <a:t>A gap junction</a:t>
            </a:r>
          </a:p>
          <a:p>
            <a:pPr marL="514350" indent="-514350">
              <a:buAutoNum type="alphaUcPeriod"/>
            </a:pPr>
            <a:r>
              <a:rPr lang="en-CA" dirty="0"/>
              <a:t>Active transport</a:t>
            </a:r>
          </a:p>
          <a:p>
            <a:pPr marL="514350" indent="-514350">
              <a:buAutoNum type="alphaUcPeriod"/>
            </a:pPr>
            <a:r>
              <a:rPr lang="en-CA" dirty="0">
                <a:solidFill>
                  <a:srgbClr val="FF0000"/>
                </a:solidFill>
              </a:rPr>
              <a:t>Facilitated diffusion</a:t>
            </a:r>
          </a:p>
          <a:p>
            <a:pPr marL="514350" indent="-514350">
              <a:buAutoNum type="alphaUcPeriod"/>
            </a:pPr>
            <a:r>
              <a:rPr lang="en-CA" dirty="0"/>
              <a:t>Movement into a hypertonic solution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393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664997"/>
          </a:xfrm>
        </p:spPr>
        <p:txBody>
          <a:bodyPr>
            <a:noAutofit/>
          </a:bodyPr>
          <a:lstStyle/>
          <a:p>
            <a:pPr algn="ctr"/>
            <a:r>
              <a:rPr lang="en-CA" sz="2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Q2: </a:t>
            </a:r>
            <a:r>
              <a:rPr lang="en-US" sz="2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a protein is hydrophobic, which of the following is a false statement?</a:t>
            </a:r>
            <a:br>
              <a:rPr lang="en-US" sz="2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CA" sz="2400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4659"/>
            <a:ext cx="10515600" cy="4074512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dirty="0">
                <a:solidFill>
                  <a:srgbClr val="FF0000"/>
                </a:solidFill>
              </a:rPr>
              <a:t>It would be soluble in the interstitial fluid</a:t>
            </a:r>
          </a:p>
          <a:p>
            <a:pPr marL="514350" indent="-514350">
              <a:buAutoNum type="alphaUcPeriod"/>
            </a:pPr>
            <a:r>
              <a:rPr lang="en-US" dirty="0"/>
              <a:t>It would be found contained in the cell membrane</a:t>
            </a:r>
          </a:p>
          <a:p>
            <a:pPr marL="514350" indent="-514350">
              <a:buAutoNum type="alphaUcPeriod"/>
            </a:pPr>
            <a:r>
              <a:rPr lang="en-US" dirty="0"/>
              <a:t>It would associate with lipids</a:t>
            </a:r>
          </a:p>
          <a:p>
            <a:pPr marL="514350" indent="-514350">
              <a:buAutoNum type="alphaUcPeriod"/>
            </a:pPr>
            <a:r>
              <a:rPr lang="en-US" dirty="0"/>
              <a:t>It could be a gap junction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749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464646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ysiologyClass" id="{7CFCF621-4751-448A-833E-E1064E57DA35}" vid="{78377000-374C-4815-9BE0-DAE063ECF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464646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1113</TotalTime>
  <Words>1858</Words>
  <Application>Microsoft Office PowerPoint</Application>
  <PresentationFormat>Widescreen</PresentationFormat>
  <Paragraphs>314</Paragraphs>
  <Slides>44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Office Theme</vt:lpstr>
      <vt:lpstr>PowerPoint Presentation</vt:lpstr>
      <vt:lpstr>Tutorial 2 Sections 009/010</vt:lpstr>
      <vt:lpstr>Your TA reminding you…</vt:lpstr>
      <vt:lpstr>Today</vt:lpstr>
      <vt:lpstr>Online Suggestion Box…</vt:lpstr>
      <vt:lpstr>Student Poll Answers</vt:lpstr>
      <vt:lpstr>Learning Catalytics</vt:lpstr>
      <vt:lpstr>Q1: Glucose is moving across a membrane down a concentration gradient. However, it requires a protein which changes conformation to do so. What is its mode of transport? </vt:lpstr>
      <vt:lpstr>Q2: If a protein is hydrophobic, which of the following is a false statement? </vt:lpstr>
      <vt:lpstr>Q3: A cell signals by a paracrine mechanism. What would be true about this signaling? </vt:lpstr>
      <vt:lpstr>Q4: If the extracellular fluid is hypertonic and the cell membrane is not permeable to solutes (eg. glucose, ions), which one of the following would occur? </vt:lpstr>
      <vt:lpstr>Q5: Which of the following would not be an example that results in homeostasis? </vt:lpstr>
      <vt:lpstr>Online Survey https://uwo.eu.qualtrics.com/jfe/form/SV_bylQS9AIvAXeIrr</vt:lpstr>
      <vt:lpstr>How To Write A MC Question</vt:lpstr>
      <vt:lpstr>How To Study For Phys</vt:lpstr>
      <vt:lpstr>How To Study For Phys</vt:lpstr>
      <vt:lpstr>Homeostasis and Body Fluid Compartments</vt:lpstr>
      <vt:lpstr>Which of the following statements about homeostasis is FALSE?</vt:lpstr>
      <vt:lpstr>Which of the following statements about homeostasis is FALSE?</vt:lpstr>
      <vt:lpstr>Negative feedback loops</vt:lpstr>
      <vt:lpstr>An individual suffers from severe hemorrhage (blood loss) following a car accident. They would exhibit:</vt:lpstr>
      <vt:lpstr>An individual suffers from severe hemorrhage (blood loss) following a car accident. They would exhibit:</vt:lpstr>
      <vt:lpstr>Body Fluids (42L TBW)</vt:lpstr>
      <vt:lpstr>Interaction of the cell with its environment</vt:lpstr>
      <vt:lpstr>Functions of Membrane Proteins</vt:lpstr>
      <vt:lpstr>Mechanisms of Membrane Transport</vt:lpstr>
      <vt:lpstr>Membrane Transport: True/False</vt:lpstr>
      <vt:lpstr>Membrane Transport: True/False (page 16)</vt:lpstr>
      <vt:lpstr>Comparison chart (p.20)</vt:lpstr>
      <vt:lpstr>Comparison chart (p.20)</vt:lpstr>
      <vt:lpstr>Comparison chart (p.20)</vt:lpstr>
      <vt:lpstr>Comparison chart (p.20)</vt:lpstr>
      <vt:lpstr>Comparison chart (p.20)</vt:lpstr>
      <vt:lpstr>Osmosis, tonicity and the resting membrane potential</vt:lpstr>
      <vt:lpstr>Osmosis</vt:lpstr>
      <vt:lpstr>Tonicity</vt:lpstr>
      <vt:lpstr>A red blood cell is placed in a 200 mM BeCl2 solution. The cell will _______ because the solution is _______.</vt:lpstr>
      <vt:lpstr>A red blood cell is placed in a 200 mM BeCl2 solution. The cell will _______ because the solution is _______.</vt:lpstr>
      <vt:lpstr>Tonicity: Review</vt:lpstr>
      <vt:lpstr>Compartment Question</vt:lpstr>
      <vt:lpstr>Compartment Question</vt:lpstr>
      <vt:lpstr>Terms you should know</vt:lpstr>
      <vt:lpstr>Next Tutorial (Sep 24th)</vt:lpstr>
      <vt:lpstr>What Questions Do You Have?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Greydon Gilmore</dc:creator>
  <cp:lastModifiedBy>Greydon Gilmore</cp:lastModifiedBy>
  <cp:revision>73</cp:revision>
  <dcterms:created xsi:type="dcterms:W3CDTF">2017-12-10T19:18:50Z</dcterms:created>
  <dcterms:modified xsi:type="dcterms:W3CDTF">2019-09-17T20:17:08Z</dcterms:modified>
</cp:coreProperties>
</file>