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328" r:id="rId5"/>
    <p:sldId id="259" r:id="rId6"/>
    <p:sldId id="305" r:id="rId7"/>
    <p:sldId id="306" r:id="rId8"/>
    <p:sldId id="307" r:id="rId9"/>
    <p:sldId id="309" r:id="rId10"/>
    <p:sldId id="308" r:id="rId11"/>
    <p:sldId id="329" r:id="rId12"/>
    <p:sldId id="330" r:id="rId13"/>
    <p:sldId id="310" r:id="rId14"/>
    <p:sldId id="311" r:id="rId15"/>
    <p:sldId id="331" r:id="rId16"/>
    <p:sldId id="319" r:id="rId17"/>
    <p:sldId id="332" r:id="rId18"/>
    <p:sldId id="312" r:id="rId19"/>
    <p:sldId id="322" r:id="rId20"/>
    <p:sldId id="313" r:id="rId21"/>
    <p:sldId id="314" r:id="rId22"/>
    <p:sldId id="315" r:id="rId23"/>
    <p:sldId id="316" r:id="rId24"/>
    <p:sldId id="317" r:id="rId25"/>
    <p:sldId id="318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2683"/>
    <a:srgbClr val="4F22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533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138" y="1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D5FDC7-53FE-416C-B833-F9DBCE7971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350C449-BFB2-4EE3-8C6C-A5335D13DC9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C497E7-0188-410C-8E6D-6A5FB5296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ABF3EB-5228-4AD1-B4C4-984C0BB02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B1121B-F66D-4C0C-A75E-2DFC7F8E9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7825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3189F-53C2-4ABA-9BFB-E7B4DDCA37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9B7B20-5BAE-4A02-A5CC-330D60D32E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079BA0-FCC9-4F2E-B3A9-2A87CD367B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1DE5F-B937-4717-8F77-477C2A83A1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C7951BC-A1DA-4D93-B2DA-681B64C50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471291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D2B553C-85FC-4862-A492-B71537379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B61E8B-C602-479F-9CE2-B1B3EFEF2F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A35407-B900-4B16-8EA3-D90704BEA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C5D90-94B2-4AFD-A744-35FAD2363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D9BB1-7BC0-4A00-80D5-C791A1D63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927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0F47A1-CA55-40C9-A22F-D6E12950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26DD82-23D3-46C0-A328-600B09C35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4219CE-BB0D-415C-AC1B-EBFB4627A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BCDAB8-B1DB-47B3-9E30-65095A3326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4B5DC1-E101-4139-9C25-65CEDC2744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12358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55CBF0-78BC-412D-ABA4-CE29DB3638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A29C2F-6723-474E-891D-308CCCBFD0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65878E-9A80-4CC4-B03C-94C9C3F1F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4992DC-DEAD-44C6-A393-1645B77D9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93657-CECE-44D5-9A2E-A55350FF4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92074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EBE12F-1E79-4263-B4D5-4B65206A2A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D1E35-9A6E-4F9D-90BF-3D72E4323E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06858A-FDE5-41E9-B46F-25CA8ABC99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1C5CD-928B-43B3-87BA-43A150D6E9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CC9D6C4-3DA9-4E2F-A359-12D4399BC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1C753F-323A-4A55-AE42-68C6FECC3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957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5618BE-062A-418D-9888-ED9DD87AE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48C2AD3-3ADD-410E-8EDC-A6A3FCEAE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BD359A4-B047-4945-A1D8-D9C7FF5995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0C2CF5C-46C3-4C9B-988B-A9E7F2CB9B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EAB2753-26E3-40AD-8F31-B8320CD1E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5D48D8E-317A-4619-872E-CD23D2633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715E81-B52E-432E-8C36-AACF9B3F7D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A365224-01CF-446E-A268-A56B7A497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8476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D007E6-03D8-41F4-B9B5-3ACD6B81B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C6C0C3-26A5-4487-B43C-45A08BD1D4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81F844C-3CD8-45A0-8C7E-054967C0A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8B2CE13-C608-4418-A623-EFDC237018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78494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96573BE-61DE-4581-A4B1-30F966650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E699A0-BE13-410E-86F3-1D00ACF888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8EBA42E-CC63-4BD1-8A22-D40BB39BD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72786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750345-EB20-4A68-8302-A59D23EB10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C57978-9510-40F8-AA04-D610D55FE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42911F-E235-4DA9-9A1F-FB2C483C38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9B3BE7-0005-43C7-BDB9-A7CF029AA4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A118E3-FA5E-4662-8936-1D1CEFF5DA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FB676-D72A-471E-BFE0-75C8DC977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35440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6F4F-8F8B-4289-B69B-86B547C27B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91B6382-45C1-425A-BF0E-617376DA95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D9DFB85-36D4-4A3C-8E8C-B28692C4CA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1898BB-D9D8-41D3-B341-532DB8D277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E21F3-AB24-4011-8200-4FBE9C5D4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78CC1B-CD48-4A05-B299-E07BA4CF8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35527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9466D4-1982-404E-85C4-0BC772A83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7BB876-1B20-4A48-8696-28293850A9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F7C58-BA45-4334-9B3E-72ECEA46D87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34BDB-2351-4FF4-AED9-BAB48932719C}" type="datetimeFigureOut">
              <a:rPr lang="en-CA" smtClean="0"/>
              <a:t>2019-09-10</a:t>
            </a:fld>
            <a:endParaRPr lang="en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A7128C-C483-4950-9461-E447120952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26345B-DB9A-42A1-A253-31291ED58D2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0DA117-0DA5-4AB9-A71D-4428F1D245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09748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peerwise.cs.auckland.ac.nz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pearson.com/mastering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B4B4E59-EE40-4F54-B8EC-6D7D9C8C97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98666" y="663423"/>
            <a:ext cx="4794667" cy="553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4405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Course Breakdown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85000" lnSpcReduction="20000"/>
          </a:bodyPr>
          <a:lstStyle/>
          <a:p>
            <a:r>
              <a:rPr lang="en-CA" dirty="0"/>
              <a:t>4 Assignments (</a:t>
            </a:r>
            <a:r>
              <a:rPr lang="en-CA" dirty="0">
                <a:solidFill>
                  <a:srgbClr val="FF0000"/>
                </a:solidFill>
              </a:rPr>
              <a:t>6%</a:t>
            </a:r>
            <a:r>
              <a:rPr lang="en-CA" dirty="0"/>
              <a:t>)</a:t>
            </a:r>
          </a:p>
          <a:p>
            <a:r>
              <a:rPr lang="en-CA" dirty="0"/>
              <a:t>4 Quizzes (</a:t>
            </a:r>
            <a:r>
              <a:rPr lang="en-CA" dirty="0">
                <a:solidFill>
                  <a:srgbClr val="FF0000"/>
                </a:solidFill>
              </a:rPr>
              <a:t>4%</a:t>
            </a:r>
            <a:r>
              <a:rPr lang="en-CA" dirty="0"/>
              <a:t>)</a:t>
            </a:r>
          </a:p>
          <a:p>
            <a:r>
              <a:rPr lang="en-CA" dirty="0"/>
              <a:t>Midterm 1 (</a:t>
            </a:r>
            <a:r>
              <a:rPr lang="en-CA" dirty="0">
                <a:solidFill>
                  <a:srgbClr val="FF0000"/>
                </a:solidFill>
              </a:rPr>
              <a:t>15%</a:t>
            </a:r>
            <a:r>
              <a:rPr lang="en-CA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Oct 25</a:t>
            </a:r>
            <a:r>
              <a:rPr lang="en-CA" baseline="30000" dirty="0"/>
              <a:t>th</a:t>
            </a:r>
            <a:r>
              <a:rPr lang="en-CA" dirty="0"/>
              <a:t> at 6:00pm (1 hour), 30-35 multiple choice questions</a:t>
            </a:r>
          </a:p>
          <a:p>
            <a:r>
              <a:rPr lang="en-CA" dirty="0"/>
              <a:t>Midterm 2 (</a:t>
            </a:r>
            <a:r>
              <a:rPr lang="en-CA" dirty="0">
                <a:solidFill>
                  <a:srgbClr val="FF0000"/>
                </a:solidFill>
              </a:rPr>
              <a:t>15%</a:t>
            </a:r>
            <a:r>
              <a:rPr lang="en-CA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December Exam Period (Dec 10</a:t>
            </a:r>
            <a:r>
              <a:rPr lang="en-CA" baseline="30000" dirty="0"/>
              <a:t>th</a:t>
            </a:r>
            <a:r>
              <a:rPr lang="en-CA" dirty="0"/>
              <a:t> – 21</a:t>
            </a:r>
            <a:r>
              <a:rPr lang="en-CA" baseline="30000" dirty="0"/>
              <a:t>st</a:t>
            </a:r>
            <a:r>
              <a:rPr lang="en-CA" dirty="0"/>
              <a:t>) (1 hour), 30-35 multiple choice questions</a:t>
            </a:r>
          </a:p>
          <a:p>
            <a:r>
              <a:rPr lang="en-CA" dirty="0"/>
              <a:t>Midterm 3 (</a:t>
            </a:r>
            <a:r>
              <a:rPr lang="en-CA" dirty="0">
                <a:solidFill>
                  <a:srgbClr val="FF0000"/>
                </a:solidFill>
              </a:rPr>
              <a:t>15%</a:t>
            </a:r>
            <a:r>
              <a:rPr lang="en-CA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Feb 28</a:t>
            </a:r>
            <a:r>
              <a:rPr lang="en-CA" baseline="30000" dirty="0"/>
              <a:t>th</a:t>
            </a:r>
            <a:r>
              <a:rPr lang="en-CA" dirty="0"/>
              <a:t> at 6:00pm (1 hour), 30-35 multiple choice questions</a:t>
            </a:r>
          </a:p>
          <a:p>
            <a:r>
              <a:rPr lang="en-CA" dirty="0"/>
              <a:t>Final Exam (</a:t>
            </a:r>
            <a:r>
              <a:rPr lang="en-CA" dirty="0">
                <a:solidFill>
                  <a:srgbClr val="FF0000"/>
                </a:solidFill>
              </a:rPr>
              <a:t>40%</a:t>
            </a:r>
            <a:r>
              <a:rPr lang="en-CA" dirty="0"/>
              <a:t>)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April Exam Period (April 11</a:t>
            </a:r>
            <a:r>
              <a:rPr lang="en-CA" baseline="30000" dirty="0"/>
              <a:t>th</a:t>
            </a:r>
            <a:r>
              <a:rPr lang="en-CA" dirty="0"/>
              <a:t> – 30</a:t>
            </a:r>
            <a:r>
              <a:rPr lang="en-CA" baseline="30000" dirty="0"/>
              <a:t>th</a:t>
            </a:r>
            <a:r>
              <a:rPr lang="en-CA" dirty="0"/>
              <a:t>) (3 hours)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fr-FR" dirty="0"/>
              <a:t>75-80 multiple </a:t>
            </a:r>
            <a:r>
              <a:rPr lang="fr-FR" dirty="0" err="1"/>
              <a:t>choice</a:t>
            </a:r>
            <a:r>
              <a:rPr lang="fr-FR" dirty="0"/>
              <a:t> questions (</a:t>
            </a:r>
            <a:r>
              <a:rPr lang="fr-FR" dirty="0">
                <a:solidFill>
                  <a:srgbClr val="FF0000"/>
                </a:solidFill>
              </a:rPr>
              <a:t>CUMULATIVE</a:t>
            </a:r>
            <a:r>
              <a:rPr lang="fr-FR" dirty="0"/>
              <a:t>, focus on last quarter) </a:t>
            </a:r>
          </a:p>
          <a:p>
            <a:r>
              <a:rPr lang="en-CA" dirty="0"/>
              <a:t>Tutorials Attendance and participation (</a:t>
            </a:r>
            <a:r>
              <a:rPr lang="en-CA" dirty="0">
                <a:solidFill>
                  <a:srgbClr val="FF0000"/>
                </a:solidFill>
              </a:rPr>
              <a:t>5%</a:t>
            </a:r>
            <a:r>
              <a:rPr lang="en-CA" dirty="0"/>
              <a:t>)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22 tutorial sessions</a:t>
            </a:r>
          </a:p>
          <a:p>
            <a:endParaRPr lang="en-CA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825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Assignments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dirty="0"/>
              <a:t>Through </a:t>
            </a:r>
            <a:r>
              <a:rPr lang="en-CA" dirty="0" err="1"/>
              <a:t>Peerwise</a:t>
            </a:r>
            <a:r>
              <a:rPr lang="en-CA" dirty="0"/>
              <a:t> (</a:t>
            </a:r>
            <a:r>
              <a:rPr lang="en-CA" dirty="0">
                <a:hlinkClick r:id="rId2"/>
              </a:rPr>
              <a:t>https://peerwise.cs.auckland.ac.nz/</a:t>
            </a:r>
            <a:r>
              <a:rPr lang="en-CA" dirty="0"/>
              <a:t>)</a:t>
            </a:r>
          </a:p>
          <a:p>
            <a:r>
              <a:rPr lang="en-CA" dirty="0"/>
              <a:t>Write and submit </a:t>
            </a:r>
            <a:r>
              <a:rPr lang="en-CA" b="1" dirty="0">
                <a:solidFill>
                  <a:srgbClr val="FF0000"/>
                </a:solidFill>
              </a:rPr>
              <a:t>TWO</a:t>
            </a:r>
            <a:r>
              <a:rPr lang="en-CA" dirty="0"/>
              <a:t> multiple choice questions</a:t>
            </a:r>
          </a:p>
          <a:p>
            <a:r>
              <a:rPr lang="en-CA" dirty="0"/>
              <a:t>Answer </a:t>
            </a:r>
            <a:r>
              <a:rPr lang="en-CA" b="1" dirty="0">
                <a:solidFill>
                  <a:srgbClr val="FF0000"/>
                </a:solidFill>
              </a:rPr>
              <a:t>FIVE</a:t>
            </a:r>
            <a:r>
              <a:rPr lang="en-CA" dirty="0"/>
              <a:t> questions</a:t>
            </a:r>
          </a:p>
          <a:p>
            <a:r>
              <a:rPr lang="en-CA" dirty="0"/>
              <a:t>Will open on </a:t>
            </a:r>
            <a:r>
              <a:rPr lang="en-CA" b="1" dirty="0">
                <a:solidFill>
                  <a:srgbClr val="FF0000"/>
                </a:solidFill>
              </a:rPr>
              <a:t>Sep 16</a:t>
            </a:r>
            <a:r>
              <a:rPr lang="en-CA" b="1" baseline="30000" dirty="0">
                <a:solidFill>
                  <a:srgbClr val="FF0000"/>
                </a:solidFill>
              </a:rPr>
              <a:t>th</a:t>
            </a:r>
            <a:r>
              <a:rPr lang="en-CA" b="1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7427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Quizzes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dirty="0"/>
              <a:t>Completed online through OWL</a:t>
            </a:r>
          </a:p>
          <a:p>
            <a:r>
              <a:rPr lang="en-CA" dirty="0"/>
              <a:t>20 minutes </a:t>
            </a:r>
          </a:p>
          <a:p>
            <a:r>
              <a:rPr lang="en-CA" dirty="0"/>
              <a:t>10 multiple choice questions</a:t>
            </a:r>
          </a:p>
          <a:p>
            <a:r>
              <a:rPr lang="en-CA" dirty="0"/>
              <a:t>1 attempt</a:t>
            </a:r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862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Tutorials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dirty="0"/>
              <a:t>Bring your workbook to complete skipped exercises</a:t>
            </a:r>
          </a:p>
          <a:p>
            <a:r>
              <a:rPr lang="en-CA" dirty="0"/>
              <a:t>Both lecture and tutorial questions can be asked in the forums</a:t>
            </a:r>
          </a:p>
          <a:p>
            <a:r>
              <a:rPr lang="en-CA" dirty="0"/>
              <a:t>Attendance is mandatory: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Sign in every week for marks!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Complete </a:t>
            </a:r>
            <a:r>
              <a:rPr lang="en-CA" dirty="0" err="1"/>
              <a:t>Peerwise</a:t>
            </a:r>
            <a:r>
              <a:rPr lang="en-CA" dirty="0"/>
              <a:t> question to confirm you were present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Contact Dr. Woods (awall4@uwo.ca) with valid excuse/documentation if you can’t make any tutorial </a:t>
            </a:r>
          </a:p>
          <a:p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4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Email Tips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Subject line includes</a:t>
            </a:r>
            <a:r>
              <a:rPr lang="en-US" dirty="0"/>
              <a:t>: course number and tutorial section</a:t>
            </a:r>
          </a:p>
          <a:p>
            <a:pPr lvl="1"/>
            <a:r>
              <a:rPr lang="en-US" dirty="0"/>
              <a:t>Phys 2130 – [your section #]</a:t>
            </a:r>
          </a:p>
          <a:p>
            <a:r>
              <a:rPr lang="en-US" b="1" dirty="0"/>
              <a:t>Signature includes</a:t>
            </a:r>
            <a:r>
              <a:rPr lang="en-US" dirty="0"/>
              <a:t>: full name and student number</a:t>
            </a:r>
          </a:p>
          <a:p>
            <a:pPr lvl="1"/>
            <a:r>
              <a:rPr lang="en-US" dirty="0"/>
              <a:t>Greydon Gilmore 250434943</a:t>
            </a:r>
          </a:p>
          <a:p>
            <a:r>
              <a:rPr lang="en-US" b="1" dirty="0"/>
              <a:t>Body of email</a:t>
            </a:r>
            <a:r>
              <a:rPr lang="en-US" dirty="0"/>
              <a:t>:</a:t>
            </a:r>
          </a:p>
          <a:p>
            <a:pPr lvl="1"/>
            <a:r>
              <a:rPr lang="en-US" b="1" dirty="0"/>
              <a:t>Address</a:t>
            </a:r>
            <a:r>
              <a:rPr lang="en-US" dirty="0"/>
              <a:t>: use proper title (e.g. Dr. [Surname]), use Greydon for me</a:t>
            </a:r>
          </a:p>
          <a:p>
            <a:pPr lvl="1"/>
            <a:r>
              <a:rPr lang="en-US" b="1" dirty="0"/>
              <a:t>Situation</a:t>
            </a:r>
            <a:r>
              <a:rPr lang="en-US" dirty="0"/>
              <a:t>: explain the situation</a:t>
            </a:r>
          </a:p>
          <a:p>
            <a:pPr lvl="1"/>
            <a:r>
              <a:rPr lang="en-US" b="1" dirty="0"/>
              <a:t>Task</a:t>
            </a:r>
            <a:r>
              <a:rPr lang="en-US" dirty="0"/>
              <a:t>: describe task you will (or are trying to) accomplish</a:t>
            </a:r>
          </a:p>
          <a:p>
            <a:pPr lvl="1"/>
            <a:r>
              <a:rPr lang="en-US" b="1" dirty="0"/>
              <a:t>Request action</a:t>
            </a:r>
            <a:r>
              <a:rPr lang="en-US" dirty="0"/>
              <a:t>: explain the requested action on my part</a:t>
            </a:r>
          </a:p>
          <a:p>
            <a:pPr lvl="1"/>
            <a:r>
              <a:rPr lang="en-CA" dirty="0"/>
              <a:t>Include relevant documents (e.g. Doctors notes)</a:t>
            </a:r>
          </a:p>
          <a:p>
            <a:r>
              <a:rPr lang="en-CA" b="1" dirty="0"/>
              <a:t>Follow-up!</a:t>
            </a:r>
          </a:p>
          <a:p>
            <a:pPr lvl="1"/>
            <a:r>
              <a:rPr lang="en-CA" dirty="0"/>
              <a:t>Please follow-up with the result (e.g. “Thank you, I understand now”)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853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Success in Phys 2130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dirty="0"/>
              <a:t>Go to every class</a:t>
            </a:r>
          </a:p>
          <a:p>
            <a:r>
              <a:rPr lang="en-CA" dirty="0"/>
              <a:t>Take notes</a:t>
            </a:r>
          </a:p>
          <a:p>
            <a:r>
              <a:rPr lang="en-CA" dirty="0"/>
              <a:t>Plan your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 Class is early so get to bed at a decent time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CA" dirty="0"/>
              <a:t> Don’t procrastinate </a:t>
            </a:r>
          </a:p>
          <a:p>
            <a:r>
              <a:rPr lang="en-CA" dirty="0"/>
              <a:t>Make friends in the class</a:t>
            </a:r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859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Mastering/Learning </a:t>
            </a:r>
            <a:r>
              <a:rPr lang="en-CA" sz="4800" b="1" dirty="0" err="1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Catalytics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 fontScale="92500"/>
          </a:bodyPr>
          <a:lstStyle/>
          <a:p>
            <a:pPr marL="514350" indent="-514350">
              <a:buAutoNum type="arabicPeriod"/>
            </a:pPr>
            <a:r>
              <a:rPr lang="en-CA" dirty="0"/>
              <a:t>Navigate to </a:t>
            </a:r>
            <a:r>
              <a:rPr lang="en-US" dirty="0">
                <a:hlinkClick r:id="rId2"/>
              </a:rPr>
              <a:t>www.pearson.com/mastering</a:t>
            </a:r>
            <a:endParaRPr lang="en-CA" u="sng" dirty="0"/>
          </a:p>
          <a:p>
            <a:pPr marL="514350" indent="-514350">
              <a:buAutoNum type="arabicPeriod"/>
            </a:pPr>
            <a:r>
              <a:rPr lang="en-CA" dirty="0"/>
              <a:t>Under register, select </a:t>
            </a:r>
            <a:r>
              <a:rPr lang="en-CA" b="1" dirty="0"/>
              <a:t>student</a:t>
            </a:r>
          </a:p>
          <a:p>
            <a:pPr marL="514350" indent="-514350">
              <a:buAutoNum type="arabicPeriod"/>
            </a:pPr>
            <a:r>
              <a:rPr lang="en-US" dirty="0"/>
              <a:t>Confirm you have the information needed, then select </a:t>
            </a:r>
            <a:r>
              <a:rPr lang="en-US" b="1" dirty="0"/>
              <a:t>OK! Register now</a:t>
            </a:r>
          </a:p>
          <a:p>
            <a:pPr marL="514350" indent="-514350">
              <a:buAutoNum type="arabicPeriod"/>
            </a:pPr>
            <a:r>
              <a:rPr lang="en-US" dirty="0"/>
              <a:t>Enter your instructor’s course ID: </a:t>
            </a:r>
            <a:r>
              <a:rPr lang="en-US" b="1" dirty="0"/>
              <a:t>woods06987</a:t>
            </a:r>
            <a:r>
              <a:rPr lang="en-US" dirty="0"/>
              <a:t> and </a:t>
            </a:r>
            <a:r>
              <a:rPr lang="en-US" b="1" dirty="0"/>
              <a:t>Continue</a:t>
            </a:r>
          </a:p>
          <a:p>
            <a:pPr marL="514350" indent="-514350">
              <a:buAutoNum type="arabicPeriod"/>
            </a:pPr>
            <a:r>
              <a:rPr lang="en-US" dirty="0"/>
              <a:t>Enter your existing Pearson account </a:t>
            </a:r>
            <a:r>
              <a:rPr lang="en-US" b="1" dirty="0"/>
              <a:t>username</a:t>
            </a:r>
            <a:r>
              <a:rPr lang="en-US" dirty="0"/>
              <a:t> and </a:t>
            </a:r>
            <a:r>
              <a:rPr lang="en-US" b="1" dirty="0"/>
              <a:t>password</a:t>
            </a:r>
            <a:r>
              <a:rPr lang="en-US" dirty="0"/>
              <a:t> to </a:t>
            </a:r>
            <a:r>
              <a:rPr lang="en-US" b="1" dirty="0"/>
              <a:t>Sign In</a:t>
            </a:r>
          </a:p>
          <a:p>
            <a:pPr lvl="1"/>
            <a:r>
              <a:rPr lang="en-US" dirty="0"/>
              <a:t>You have an account if you have ever used a </a:t>
            </a:r>
            <a:r>
              <a:rPr lang="en-US" dirty="0" err="1"/>
              <a:t>MyLab</a:t>
            </a:r>
            <a:r>
              <a:rPr lang="en-US" dirty="0"/>
              <a:t> or Mastering product</a:t>
            </a:r>
          </a:p>
          <a:p>
            <a:pPr lvl="1"/>
            <a:r>
              <a:rPr lang="en-US" dirty="0"/>
              <a:t>If you don’t have an account, select </a:t>
            </a:r>
            <a:r>
              <a:rPr lang="en-US" b="1" dirty="0"/>
              <a:t>Create</a:t>
            </a:r>
            <a:r>
              <a:rPr lang="en-US" dirty="0"/>
              <a:t> and complete the required fields</a:t>
            </a:r>
            <a:endParaRPr lang="en-CA" b="1" dirty="0"/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Select an access option</a:t>
            </a:r>
          </a:p>
          <a:p>
            <a:pPr lvl="1"/>
            <a:r>
              <a:rPr lang="en-US" dirty="0"/>
              <a:t>Enter the access code that came with your textbook or that you purchased separately from the bookstore</a:t>
            </a: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0413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Mastering/Learning </a:t>
            </a:r>
            <a:r>
              <a:rPr lang="en-CA" sz="4800" b="1" dirty="0" err="1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Catalytics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dirty="0"/>
              <a:t>From the You're Done! page, select Go To My Courses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On the My Courses page, select the course name LECTURE Human Physiology 2130 2019-2020 to start your work</a:t>
            </a:r>
          </a:p>
          <a:p>
            <a:pPr marL="514350" indent="-514350">
              <a:buFont typeface="+mj-lt"/>
              <a:buAutoNum type="arabicPeriod" startAt="7"/>
            </a:pPr>
            <a:r>
              <a:rPr lang="en-US" dirty="0"/>
              <a:t>You will now register a second course, your specific tutorial section </a:t>
            </a:r>
          </a:p>
          <a:p>
            <a:pPr lvl="1"/>
            <a:r>
              <a:rPr lang="en-US" dirty="0"/>
              <a:t>Enter our course ID: woods38259 and </a:t>
            </a:r>
            <a:r>
              <a:rPr lang="en-US" b="1" dirty="0"/>
              <a:t>continue</a:t>
            </a:r>
          </a:p>
          <a:p>
            <a:pPr lvl="1"/>
            <a:r>
              <a:rPr lang="en-US" dirty="0"/>
              <a:t>You will not need to re-enter your access code</a:t>
            </a:r>
          </a:p>
          <a:p>
            <a:pPr marL="514350" indent="-514350">
              <a:buAutoNum type="arabicPeriod" startAt="7"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441313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Studying Tips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4F2683"/>
                </a:solidFill>
              </a:rPr>
              <a:t>Lower Quality</a:t>
            </a:r>
          </a:p>
          <a:p>
            <a:pPr lvl="1"/>
            <a:r>
              <a:rPr lang="en-CA" dirty="0"/>
              <a:t>Highlighting everything</a:t>
            </a:r>
          </a:p>
          <a:p>
            <a:pPr lvl="1"/>
            <a:r>
              <a:rPr lang="en-CA" dirty="0"/>
              <a:t>Reading notes over and over</a:t>
            </a:r>
          </a:p>
          <a:p>
            <a:pPr lvl="1"/>
            <a:r>
              <a:rPr lang="en-CA" dirty="0"/>
              <a:t>Write out notes over and over</a:t>
            </a:r>
          </a:p>
          <a:p>
            <a:pPr lvl="1"/>
            <a:r>
              <a:rPr lang="en-CA" dirty="0"/>
              <a:t>Taking too much time making your notes “beautiful”</a:t>
            </a:r>
          </a:p>
          <a:p>
            <a:r>
              <a:rPr lang="en-CA" b="1" dirty="0">
                <a:solidFill>
                  <a:srgbClr val="4F2683"/>
                </a:solidFill>
              </a:rPr>
              <a:t>Higher Quality</a:t>
            </a:r>
          </a:p>
          <a:p>
            <a:pPr lvl="1"/>
            <a:r>
              <a:rPr lang="en-CA" dirty="0"/>
              <a:t>Recall lecture note material without your notes</a:t>
            </a:r>
          </a:p>
          <a:p>
            <a:pPr lvl="1"/>
            <a:r>
              <a:rPr lang="en-CA" dirty="0"/>
              <a:t>Review material right after class</a:t>
            </a:r>
          </a:p>
          <a:p>
            <a:pPr lvl="1"/>
            <a:r>
              <a:rPr lang="en-CA" dirty="0"/>
              <a:t>Study frequently in short time periods</a:t>
            </a:r>
          </a:p>
          <a:p>
            <a:pPr lvl="1"/>
            <a:r>
              <a:rPr lang="en-CA" dirty="0"/>
              <a:t>Teach your friends or parents a concept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879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CA" sz="4400" b="1" dirty="0">
                <a:solidFill>
                  <a:srgbClr val="4F2683"/>
                </a:solidFill>
                <a:latin typeface="+mn-lt"/>
              </a:rPr>
              <a:t>Homeostasis and Body Fluid Compartments</a:t>
            </a:r>
            <a:endParaRPr lang="en-CA" sz="5400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Subtitle 2">
            <a:extLst>
              <a:ext uri="{FF2B5EF4-FFF2-40B4-BE49-F238E27FC236}">
                <a16:creationId xmlns:a16="http://schemas.microsoft.com/office/drawing/2014/main" id="{41E30B57-141A-42DC-B419-BCFCDB3A533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/>
          <a:p>
            <a:r>
              <a:rPr lang="en-US" sz="2800" dirty="0"/>
              <a:t>Chapter 1: Dr. Woods</a:t>
            </a:r>
          </a:p>
          <a:p>
            <a:r>
              <a:rPr lang="en-US" sz="2800" dirty="0"/>
              <a:t>pp. </a:t>
            </a:r>
          </a:p>
        </p:txBody>
      </p:sp>
    </p:spTree>
    <p:extLst>
      <p:ext uri="{BB962C8B-B14F-4D97-AF65-F5344CB8AC3E}">
        <p14:creationId xmlns:p14="http://schemas.microsoft.com/office/powerpoint/2010/main" val="94018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b="1" dirty="0">
                <a:solidFill>
                  <a:srgbClr val="4F2683"/>
                </a:solidFill>
                <a:latin typeface="+mn-lt"/>
              </a:rPr>
              <a:t>Tutorial 1</a:t>
            </a:r>
            <a:br>
              <a:rPr lang="en-US" sz="4800" b="1" dirty="0">
                <a:solidFill>
                  <a:srgbClr val="4F2683"/>
                </a:solidFill>
                <a:latin typeface="+mn-lt"/>
              </a:rPr>
            </a:br>
            <a:r>
              <a:rPr lang="en-US" sz="4800" b="1" dirty="0">
                <a:solidFill>
                  <a:srgbClr val="4F2683"/>
                </a:solidFill>
                <a:latin typeface="+mn-lt"/>
              </a:rPr>
              <a:t>Sections 009/010</a:t>
            </a:r>
            <a:endParaRPr lang="en-CA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48022D7B-DBD1-444A-8386-F86C549ED1C0}"/>
              </a:ext>
            </a:extLst>
          </p:cNvPr>
          <p:cNvSpPr txBox="1"/>
          <p:nvPr/>
        </p:nvSpPr>
        <p:spPr>
          <a:xfrm>
            <a:off x="4397524" y="3916641"/>
            <a:ext cx="39443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CA" sz="2800" dirty="0"/>
              <a:t>TA: </a:t>
            </a:r>
            <a:r>
              <a:rPr lang="en-CA" sz="2800" dirty="0" err="1"/>
              <a:t>Greydon</a:t>
            </a:r>
            <a:r>
              <a:rPr lang="en-CA" sz="2800" dirty="0"/>
              <a:t> Gilmore</a:t>
            </a:r>
          </a:p>
          <a:p>
            <a:pPr algn="r"/>
            <a:r>
              <a:rPr lang="en-CA" sz="2800" dirty="0"/>
              <a:t>Physiology 2130</a:t>
            </a:r>
          </a:p>
          <a:p>
            <a:pPr algn="r"/>
            <a:r>
              <a:rPr lang="en-CA" sz="2800" dirty="0">
                <a:cs typeface="Arial Unicode MS"/>
              </a:rPr>
              <a:t>Sep 10</a:t>
            </a:r>
            <a:r>
              <a:rPr lang="en-CA" sz="2800" baseline="30000" dirty="0">
                <a:cs typeface="Arial Unicode MS"/>
              </a:rPr>
              <a:t>th</a:t>
            </a:r>
            <a:r>
              <a:rPr lang="en-CA" sz="2800" dirty="0">
                <a:cs typeface="Arial Unicode MS"/>
              </a:rPr>
              <a:t> ,2019</a:t>
            </a:r>
            <a:endParaRPr lang="en-US" sz="2800" dirty="0">
              <a:cs typeface="Arial Unicode MS"/>
            </a:endParaRPr>
          </a:p>
        </p:txBody>
      </p:sp>
    </p:spTree>
    <p:extLst>
      <p:ext uri="{BB962C8B-B14F-4D97-AF65-F5344CB8AC3E}">
        <p14:creationId xmlns:p14="http://schemas.microsoft.com/office/powerpoint/2010/main" val="3761491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1612" y="251209"/>
            <a:ext cx="9248775" cy="1097915"/>
          </a:xfrm>
        </p:spPr>
        <p:txBody>
          <a:bodyPr>
            <a:normAutofit fontScale="90000"/>
          </a:bodyPr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Cell: Overview of Structures/Organelles (p.9)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F0F0583-B16D-48D3-A246-83D213210D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90736" y="1575698"/>
            <a:ext cx="8010525" cy="4008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923021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Functions of organelles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4F2270"/>
                </a:solidFill>
              </a:rPr>
              <a:t>Centrioles</a:t>
            </a:r>
          </a:p>
          <a:p>
            <a:pPr lvl="1"/>
            <a:r>
              <a:rPr lang="en-CA" dirty="0"/>
              <a:t>Aid in cell division, in animals, by formation of spindle fibers that separate chromosomes during mitosis</a:t>
            </a:r>
          </a:p>
          <a:p>
            <a:r>
              <a:rPr lang="en-CA" b="1" dirty="0">
                <a:solidFill>
                  <a:srgbClr val="4F2270"/>
                </a:solidFill>
              </a:rPr>
              <a:t>Mitochondria</a:t>
            </a:r>
          </a:p>
          <a:p>
            <a:pPr lvl="1"/>
            <a:r>
              <a:rPr lang="en-CA" dirty="0"/>
              <a:t>Supply the cell with energy in the form of ATP</a:t>
            </a:r>
          </a:p>
          <a:p>
            <a:r>
              <a:rPr lang="en-CA" b="1" dirty="0">
                <a:solidFill>
                  <a:srgbClr val="4F2270"/>
                </a:solidFill>
              </a:rPr>
              <a:t>Nucleus</a:t>
            </a:r>
          </a:p>
          <a:p>
            <a:pPr lvl="1"/>
            <a:r>
              <a:rPr lang="en-CA" dirty="0"/>
              <a:t>Contains majority of cells genetic material</a:t>
            </a:r>
          </a:p>
          <a:p>
            <a:r>
              <a:rPr lang="en-CA" b="1" dirty="0">
                <a:solidFill>
                  <a:srgbClr val="4F2270"/>
                </a:solidFill>
              </a:rPr>
              <a:t>Plasma Membrane</a:t>
            </a:r>
          </a:p>
          <a:p>
            <a:pPr lvl="1"/>
            <a:r>
              <a:rPr lang="en-CA" dirty="0"/>
              <a:t>Protect the cell from its surroundings</a:t>
            </a:r>
          </a:p>
          <a:p>
            <a:pPr lvl="1"/>
            <a:r>
              <a:rPr lang="en-CA" dirty="0"/>
              <a:t>Composed of a phospholipid bilayer with embedded proteins</a:t>
            </a:r>
          </a:p>
          <a:p>
            <a:pPr marL="0" indent="0">
              <a:buNone/>
            </a:pPr>
            <a:endParaRPr lang="en-CA" dirty="0"/>
          </a:p>
          <a:p>
            <a:pPr marL="0" indent="0">
              <a:buNone/>
            </a:pPr>
            <a:endParaRPr lang="en-CA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42300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Functions of organelles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4F2683"/>
                </a:solidFill>
              </a:rPr>
              <a:t>Smooth Endoplasmic Reticulum</a:t>
            </a:r>
          </a:p>
          <a:p>
            <a:pPr lvl="1"/>
            <a:r>
              <a:rPr lang="en-CA" dirty="0"/>
              <a:t>Manufacturing of lipid (fat) molecules</a:t>
            </a:r>
          </a:p>
          <a:p>
            <a:r>
              <a:rPr lang="en-CA" b="1" dirty="0">
                <a:solidFill>
                  <a:srgbClr val="4F2683"/>
                </a:solidFill>
              </a:rPr>
              <a:t>Rough Endoplasmic Reticulum</a:t>
            </a:r>
          </a:p>
          <a:p>
            <a:pPr lvl="1"/>
            <a:r>
              <a:rPr lang="en-CA" dirty="0"/>
              <a:t>Rough due to ribosomes being dispersed throughout the membrane to help in the production, folding and transportation of proteins</a:t>
            </a:r>
          </a:p>
          <a:p>
            <a:r>
              <a:rPr lang="en-CA" b="1" dirty="0">
                <a:solidFill>
                  <a:srgbClr val="4F2683"/>
                </a:solidFill>
              </a:rPr>
              <a:t>Golgi Apparatus</a:t>
            </a:r>
          </a:p>
          <a:p>
            <a:pPr lvl="1"/>
            <a:r>
              <a:rPr lang="en-CA" dirty="0"/>
              <a:t>Modify, sort and pack macromolecules (mostly proteins coming from the Rough ER)</a:t>
            </a:r>
          </a:p>
          <a:p>
            <a:pPr marL="0" indent="0">
              <a:buNone/>
            </a:pPr>
            <a:endParaRPr lang="en-CA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08509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Functions of organelles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b="1" dirty="0">
                <a:solidFill>
                  <a:srgbClr val="4F2270"/>
                </a:solidFill>
              </a:rPr>
              <a:t>Lysosome</a:t>
            </a:r>
          </a:p>
          <a:p>
            <a:pPr lvl="1"/>
            <a:r>
              <a:rPr lang="en-CA" dirty="0"/>
              <a:t>Houses enzymes for digestion and waste removal</a:t>
            </a:r>
          </a:p>
          <a:p>
            <a:r>
              <a:rPr lang="en-CA" b="1" dirty="0">
                <a:solidFill>
                  <a:srgbClr val="4F2270"/>
                </a:solidFill>
              </a:rPr>
              <a:t>Cytoskeleton</a:t>
            </a:r>
          </a:p>
          <a:p>
            <a:pPr lvl="1"/>
            <a:r>
              <a:rPr lang="en-CA" dirty="0"/>
              <a:t>Composed filaments and tubules, extending from plasma membrane to nucleus</a:t>
            </a:r>
          </a:p>
          <a:p>
            <a:pPr lvl="1"/>
            <a:r>
              <a:rPr lang="en-CA" dirty="0"/>
              <a:t>Provides the cell shape and protects it from damage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938798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Next Tutorial (Sep 17</a:t>
            </a:r>
            <a:r>
              <a:rPr lang="en-CA" sz="4800" b="1" baseline="30000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</a:t>
            </a:r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176213" lvl="1" indent="-176213"/>
            <a:r>
              <a:rPr lang="en-CA" b="1" dirty="0"/>
              <a:t>Chapter1 : The Interaction of the Cell with its Environment</a:t>
            </a:r>
          </a:p>
          <a:p>
            <a:pPr marL="0" lvl="1" indent="0">
              <a:buNone/>
            </a:pPr>
            <a:endParaRPr lang="en-CA" b="1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45986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93CD9-321C-40C9-9494-CFE831AD894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563687"/>
          </a:xfrm>
        </p:spPr>
        <p:txBody>
          <a:bodyPr/>
          <a:lstStyle/>
          <a:p>
            <a:r>
              <a:rPr lang="en-US" sz="4800" b="1" dirty="0">
                <a:solidFill>
                  <a:srgbClr val="4F2683"/>
                </a:solidFill>
                <a:latin typeface="+mn-lt"/>
              </a:rPr>
              <a:t>What Questions Do You Have?</a:t>
            </a:r>
            <a:endParaRPr lang="en-CA" b="1" dirty="0">
              <a:solidFill>
                <a:srgbClr val="4F2683"/>
              </a:solidFill>
              <a:latin typeface="+mn-lt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5F65BB8-E734-49B4-AD01-CD9DA72F20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204" y="6091014"/>
            <a:ext cx="2905683" cy="694967"/>
          </a:xfrm>
          <a:prstGeom prst="rect">
            <a:avLst/>
          </a:prstGeom>
        </p:spPr>
      </p:pic>
      <p:sp>
        <p:nvSpPr>
          <p:cNvPr id="5" name="Title 1">
            <a:extLst>
              <a:ext uri="{FF2B5EF4-FFF2-40B4-BE49-F238E27FC236}">
                <a16:creationId xmlns:a16="http://schemas.microsoft.com/office/drawing/2014/main" id="{6418100E-72EE-4A94-A570-57CCE6C92F9E}"/>
              </a:ext>
            </a:extLst>
          </p:cNvPr>
          <p:cNvSpPr txBox="1">
            <a:spLocks/>
          </p:cNvSpPr>
          <p:nvPr/>
        </p:nvSpPr>
        <p:spPr>
          <a:xfrm>
            <a:off x="1209675" y="3155078"/>
            <a:ext cx="9772650" cy="142395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CA" sz="3200" dirty="0">
                <a:latin typeface="+mn-lt"/>
              </a:rPr>
              <a:t>You can ask in the </a:t>
            </a:r>
            <a:r>
              <a:rPr lang="en-CA" sz="3200" dirty="0">
                <a:solidFill>
                  <a:srgbClr val="FF0000"/>
                </a:solidFill>
                <a:latin typeface="+mn-lt"/>
              </a:rPr>
              <a:t>Owl forums </a:t>
            </a:r>
            <a:r>
              <a:rPr lang="en-CA" sz="3200" dirty="0">
                <a:latin typeface="+mn-lt"/>
              </a:rPr>
              <a:t>as well!</a:t>
            </a:r>
          </a:p>
          <a:p>
            <a:endParaRPr lang="en-CA" sz="3200" dirty="0">
              <a:latin typeface="+mn-lt"/>
            </a:endParaRPr>
          </a:p>
          <a:p>
            <a:r>
              <a:rPr lang="en-CA" sz="3200" dirty="0">
                <a:latin typeface="+mn-lt"/>
              </a:rPr>
              <a:t>Also anonymously ask questions in the </a:t>
            </a:r>
            <a:r>
              <a:rPr lang="en-CA" sz="3200" dirty="0">
                <a:solidFill>
                  <a:srgbClr val="FF0000"/>
                </a:solidFill>
                <a:latin typeface="+mn-lt"/>
              </a:rPr>
              <a:t>online </a:t>
            </a:r>
            <a:r>
              <a:rPr lang="en-CA" sz="3200" dirty="0" err="1">
                <a:solidFill>
                  <a:srgbClr val="FF0000"/>
                </a:solidFill>
                <a:latin typeface="+mn-lt"/>
              </a:rPr>
              <a:t>dropbox</a:t>
            </a:r>
            <a:r>
              <a:rPr lang="en-CA" sz="3200" dirty="0">
                <a:latin typeface="+mn-lt"/>
              </a:rPr>
              <a:t>!! </a:t>
            </a:r>
          </a:p>
        </p:txBody>
      </p:sp>
    </p:spTree>
    <p:extLst>
      <p:ext uri="{BB962C8B-B14F-4D97-AF65-F5344CB8AC3E}">
        <p14:creationId xmlns:p14="http://schemas.microsoft.com/office/powerpoint/2010/main" val="22838744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Your TA reminding you…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sz="3200" b="1" dirty="0">
                <a:solidFill>
                  <a:srgbClr val="4F2683"/>
                </a:solidFill>
              </a:rPr>
              <a:t>1</a:t>
            </a:r>
            <a:r>
              <a:rPr lang="en-CA" sz="3200" b="1" baseline="30000" dirty="0">
                <a:solidFill>
                  <a:srgbClr val="4F2683"/>
                </a:solidFill>
              </a:rPr>
              <a:t>st</a:t>
            </a:r>
            <a:r>
              <a:rPr lang="en-CA" sz="3200" b="1" dirty="0">
                <a:solidFill>
                  <a:srgbClr val="4F2683"/>
                </a:solidFill>
              </a:rPr>
              <a:t> </a:t>
            </a:r>
            <a:r>
              <a:rPr lang="en-CA" sz="3200" b="1" dirty="0" err="1">
                <a:solidFill>
                  <a:srgbClr val="4F2683"/>
                </a:solidFill>
              </a:rPr>
              <a:t>Peerwise</a:t>
            </a:r>
            <a:r>
              <a:rPr lang="en-CA" sz="3200" b="1" dirty="0">
                <a:solidFill>
                  <a:srgbClr val="4F2683"/>
                </a:solidFill>
              </a:rPr>
              <a:t> assignment </a:t>
            </a:r>
            <a:r>
              <a:rPr lang="en-CA" sz="3200" dirty="0">
                <a:solidFill>
                  <a:srgbClr val="FF0000"/>
                </a:solidFill>
              </a:rPr>
              <a:t>(1.5%)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Post 2 MC questions:</a:t>
            </a:r>
            <a:r>
              <a:rPr lang="en-CA" sz="2800" dirty="0">
                <a:solidFill>
                  <a:srgbClr val="4F2683"/>
                </a:solidFill>
              </a:rPr>
              <a:t> </a:t>
            </a:r>
            <a:r>
              <a:rPr lang="en-CA" sz="2800" dirty="0"/>
              <a:t>due Oct 16</a:t>
            </a:r>
            <a:r>
              <a:rPr lang="en-CA" sz="2800" baseline="30000" dirty="0"/>
              <a:t>th</a:t>
            </a:r>
            <a:r>
              <a:rPr lang="en-CA" sz="2800" dirty="0"/>
              <a:t> @ midnight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Answer 5 MC questions:</a:t>
            </a:r>
            <a:r>
              <a:rPr lang="en-CA" sz="2800" dirty="0"/>
              <a:t> due Oct 18</a:t>
            </a:r>
            <a:r>
              <a:rPr lang="en-CA" sz="2800" baseline="30000" dirty="0"/>
              <a:t>th</a:t>
            </a:r>
            <a:r>
              <a:rPr lang="en-CA" sz="2800" dirty="0"/>
              <a:t> @ midnight</a:t>
            </a:r>
          </a:p>
          <a:p>
            <a:r>
              <a:rPr lang="en-CA" sz="3200" b="1" dirty="0">
                <a:solidFill>
                  <a:srgbClr val="4F2683"/>
                </a:solidFill>
              </a:rPr>
              <a:t>1</a:t>
            </a:r>
            <a:r>
              <a:rPr lang="en-CA" sz="3200" b="1" baseline="30000" dirty="0">
                <a:solidFill>
                  <a:srgbClr val="4F2683"/>
                </a:solidFill>
              </a:rPr>
              <a:t>st</a:t>
            </a:r>
            <a:r>
              <a:rPr lang="en-CA" sz="3200" b="1" dirty="0">
                <a:solidFill>
                  <a:srgbClr val="4F2683"/>
                </a:solidFill>
              </a:rPr>
              <a:t> Quiz </a:t>
            </a:r>
            <a:r>
              <a:rPr lang="en-CA" sz="3200" dirty="0">
                <a:solidFill>
                  <a:srgbClr val="FF0000"/>
                </a:solidFill>
              </a:rPr>
              <a:t>(1%)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Opens: </a:t>
            </a:r>
            <a:r>
              <a:rPr lang="en-CA" sz="2800" dirty="0"/>
              <a:t>Oct 21</a:t>
            </a:r>
            <a:r>
              <a:rPr lang="en-CA" sz="2800" baseline="30000" dirty="0"/>
              <a:t>st</a:t>
            </a:r>
            <a:r>
              <a:rPr lang="en-CA" sz="2800" dirty="0"/>
              <a:t> @ 4pm</a:t>
            </a:r>
          </a:p>
          <a:p>
            <a:pPr lvl="1"/>
            <a:r>
              <a:rPr lang="en-CA" sz="2800" dirty="0">
                <a:solidFill>
                  <a:srgbClr val="FF0000"/>
                </a:solidFill>
              </a:rPr>
              <a:t>Closes: </a:t>
            </a:r>
            <a:r>
              <a:rPr lang="en-CA" sz="2800" dirty="0"/>
              <a:t>Oct 22</a:t>
            </a:r>
            <a:r>
              <a:rPr lang="en-CA" sz="2800" baseline="30000" dirty="0"/>
              <a:t>nd</a:t>
            </a:r>
            <a:r>
              <a:rPr lang="en-CA" sz="2800" dirty="0"/>
              <a:t> @ 4pm</a:t>
            </a:r>
          </a:p>
          <a:p>
            <a:r>
              <a:rPr lang="en-CA" sz="3200" b="1" dirty="0">
                <a:solidFill>
                  <a:srgbClr val="4F2683"/>
                </a:solidFill>
              </a:rPr>
              <a:t>1</a:t>
            </a:r>
            <a:r>
              <a:rPr lang="en-CA" sz="3200" b="1" baseline="30000" dirty="0">
                <a:solidFill>
                  <a:srgbClr val="4F2683"/>
                </a:solidFill>
              </a:rPr>
              <a:t>st</a:t>
            </a:r>
            <a:r>
              <a:rPr lang="en-CA" sz="3200" b="1" dirty="0">
                <a:solidFill>
                  <a:srgbClr val="4F2683"/>
                </a:solidFill>
              </a:rPr>
              <a:t> Midterm </a:t>
            </a:r>
            <a:r>
              <a:rPr lang="en-CA" sz="3200" dirty="0"/>
              <a:t>- Oct 25</a:t>
            </a:r>
            <a:r>
              <a:rPr lang="en-CA" sz="3200" baseline="30000" dirty="0"/>
              <a:t>th</a:t>
            </a:r>
            <a:r>
              <a:rPr lang="en-CA" sz="3200" dirty="0"/>
              <a:t> @ 6pm-7pm </a:t>
            </a:r>
            <a:r>
              <a:rPr lang="en-CA" sz="3200" dirty="0">
                <a:solidFill>
                  <a:srgbClr val="FF0000"/>
                </a:solidFill>
              </a:rPr>
              <a:t>(15%)</a:t>
            </a:r>
          </a:p>
          <a:p>
            <a:endParaRPr lang="en-CA" sz="3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3683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Today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sz="3200" dirty="0"/>
              <a:t>Course Review and Tutorial Details</a:t>
            </a:r>
          </a:p>
          <a:p>
            <a:r>
              <a:rPr lang="en-CA" sz="3200" dirty="0"/>
              <a:t>Mastering/Learning </a:t>
            </a:r>
            <a:r>
              <a:rPr lang="en-CA" sz="3200" dirty="0" err="1"/>
              <a:t>Catalytics</a:t>
            </a:r>
            <a:r>
              <a:rPr lang="en-CA" sz="3200" dirty="0"/>
              <a:t> setup</a:t>
            </a:r>
          </a:p>
          <a:p>
            <a:r>
              <a:rPr lang="en-CA" sz="3200" dirty="0"/>
              <a:t>Study Tips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48722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Ice Breaker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US" sz="3600" dirty="0">
                <a:cs typeface="Arial" panose="020B0604020202020204" pitchFamily="34" charset="0"/>
              </a:rPr>
              <a:t>Name</a:t>
            </a:r>
          </a:p>
          <a:p>
            <a:r>
              <a:rPr lang="en-US" sz="3600" dirty="0">
                <a:cs typeface="Arial" panose="020B0604020202020204" pitchFamily="34" charset="0"/>
              </a:rPr>
              <a:t>Department</a:t>
            </a:r>
          </a:p>
          <a:p>
            <a:r>
              <a:rPr lang="en-US" sz="3600" dirty="0">
                <a:cs typeface="Arial" panose="020B0604020202020204" pitchFamily="34" charset="0"/>
              </a:rPr>
              <a:t>Where you are from</a:t>
            </a:r>
          </a:p>
          <a:p>
            <a:r>
              <a:rPr lang="en-US" sz="3600" dirty="0">
                <a:cs typeface="Arial" panose="020B0604020202020204" pitchFamily="34" charset="0"/>
              </a:rPr>
              <a:t>Write any trepidations you have about this course</a:t>
            </a:r>
          </a:p>
          <a:p>
            <a:pPr lvl="1"/>
            <a:r>
              <a:rPr lang="en-US" sz="3200" dirty="0">
                <a:cs typeface="Arial" panose="020B0604020202020204" pitchFamily="34" charset="0"/>
              </a:rPr>
              <a:t>Anything that is worrying you right now about the course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6604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little about me…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r>
              <a:rPr lang="en-CA" sz="3200" dirty="0"/>
              <a:t>B.Sc. Biotechnology</a:t>
            </a:r>
          </a:p>
          <a:p>
            <a:r>
              <a:rPr lang="en-CA" sz="3200" dirty="0"/>
              <a:t>B.Sc. Neuroscience</a:t>
            </a:r>
          </a:p>
          <a:p>
            <a:r>
              <a:rPr lang="en-CA" sz="3200" dirty="0"/>
              <a:t>M.Sc. Neuroscience</a:t>
            </a:r>
          </a:p>
          <a:p>
            <a:r>
              <a:rPr lang="en-CA" sz="3200" dirty="0"/>
              <a:t>Currently: 2</a:t>
            </a:r>
            <a:r>
              <a:rPr lang="en-CA" sz="3200" baseline="30000" dirty="0"/>
              <a:t>nd</a:t>
            </a:r>
            <a:r>
              <a:rPr lang="en-CA" sz="3200" dirty="0"/>
              <a:t> year PhD candidate in Biomedical Engineering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97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 Brain Stimulation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6" name="Content Placeholder 3">
            <a:extLst>
              <a:ext uri="{FF2B5EF4-FFF2-40B4-BE49-F238E27FC236}">
                <a16:creationId xmlns:a16="http://schemas.microsoft.com/office/drawing/2014/main" id="{D55A1012-96B1-4751-A5B2-F08EA55E760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1366837"/>
            <a:ext cx="4762500" cy="4124325"/>
          </a:xfrm>
        </p:spPr>
      </p:pic>
    </p:spTree>
    <p:extLst>
      <p:ext uri="{BB962C8B-B14F-4D97-AF65-F5344CB8AC3E}">
        <p14:creationId xmlns:p14="http://schemas.microsoft.com/office/powerpoint/2010/main" val="4346423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Deep Brain Stimulation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  <p:pic>
        <p:nvPicPr>
          <p:cNvPr id="8" name="Content Placeholder 6">
            <a:extLst>
              <a:ext uri="{FF2B5EF4-FFF2-40B4-BE49-F238E27FC236}">
                <a16:creationId xmlns:a16="http://schemas.microsoft.com/office/drawing/2014/main" id="{77BC93F2-1E4E-4B7B-BD7E-3714CF2BC5D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1981200" y="1662498"/>
            <a:ext cx="8229600" cy="3282943"/>
          </a:xfrm>
        </p:spPr>
      </p:pic>
    </p:spTree>
    <p:extLst>
      <p:ext uri="{BB962C8B-B14F-4D97-AF65-F5344CB8AC3E}">
        <p14:creationId xmlns:p14="http://schemas.microsoft.com/office/powerpoint/2010/main" val="37431864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D289FF-BCE4-4704-8E35-325DDF40F8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9662"/>
            <a:ext cx="10515600" cy="1097915"/>
          </a:xfrm>
        </p:spPr>
        <p:txBody>
          <a:bodyPr/>
          <a:lstStyle/>
          <a:p>
            <a:pPr algn="ctr"/>
            <a:r>
              <a:rPr lang="en-CA" sz="4800" b="1" dirty="0">
                <a:solidFill>
                  <a:srgbClr val="4F2683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Contact</a:t>
            </a:r>
            <a:endParaRPr lang="en-CA" b="1" dirty="0">
              <a:solidFill>
                <a:srgbClr val="4F2683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E9031E-8B74-4CC0-9372-753BF492B5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441517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solidFill>
                  <a:srgbClr val="4F2683"/>
                </a:solidFill>
                <a:cs typeface="Arial" panose="020B0604020202020204" pitchFamily="34" charset="0"/>
              </a:rPr>
              <a:t>Office:</a:t>
            </a:r>
            <a:r>
              <a:rPr lang="en-US" dirty="0">
                <a:cs typeface="Arial" panose="020B0604020202020204" pitchFamily="34" charset="0"/>
              </a:rPr>
              <a:t> University Hospital, Room BLL-250</a:t>
            </a:r>
          </a:p>
          <a:p>
            <a:pPr marL="0" indent="0" algn="ctr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4F2683"/>
                </a:solidFill>
                <a:cs typeface="Arial" panose="020B0604020202020204" pitchFamily="34" charset="0"/>
              </a:rPr>
              <a:t>Phone:</a:t>
            </a:r>
            <a:r>
              <a:rPr lang="en-US" dirty="0">
                <a:cs typeface="Arial" panose="020B0604020202020204" pitchFamily="34" charset="0"/>
              </a:rPr>
              <a:t> 519-685-8500 </a:t>
            </a:r>
            <a:r>
              <a:rPr lang="en-US" dirty="0" err="1">
                <a:cs typeface="Arial" panose="020B0604020202020204" pitchFamily="34" charset="0"/>
              </a:rPr>
              <a:t>ext</a:t>
            </a:r>
            <a:r>
              <a:rPr lang="en-US" dirty="0">
                <a:cs typeface="Arial" panose="020B0604020202020204" pitchFamily="34" charset="0"/>
              </a:rPr>
              <a:t> 76708</a:t>
            </a:r>
          </a:p>
          <a:p>
            <a:pPr marL="0" indent="0" algn="ctr">
              <a:buNone/>
            </a:pPr>
            <a:endParaRPr lang="en-US" dirty="0">
              <a:cs typeface="Arial" panose="020B0604020202020204" pitchFamily="34" charset="0"/>
            </a:endParaRPr>
          </a:p>
          <a:p>
            <a:pPr marL="0" indent="0" algn="ctr">
              <a:buNone/>
            </a:pPr>
            <a:r>
              <a:rPr lang="en-US" dirty="0">
                <a:solidFill>
                  <a:srgbClr val="4F2683"/>
                </a:solidFill>
                <a:cs typeface="Arial" panose="020B0604020202020204" pitchFamily="34" charset="0"/>
              </a:rPr>
              <a:t>Email: </a:t>
            </a:r>
            <a:r>
              <a:rPr lang="en-US" dirty="0">
                <a:cs typeface="Arial" panose="020B0604020202020204" pitchFamily="34" charset="0"/>
              </a:rPr>
              <a:t>greydon.gilmore@gmail.com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3504490-203F-4C81-BA91-C9DBC4D311D1}"/>
              </a:ext>
            </a:extLst>
          </p:cNvPr>
          <p:cNvSpPr/>
          <p:nvPr/>
        </p:nvSpPr>
        <p:spPr>
          <a:xfrm>
            <a:off x="0" y="6015788"/>
            <a:ext cx="12192000" cy="842211"/>
          </a:xfrm>
          <a:prstGeom prst="rect">
            <a:avLst/>
          </a:prstGeom>
          <a:solidFill>
            <a:srgbClr val="4F26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06D8F3A-AD09-4BBB-A04C-73C1726F3C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403" y="6092405"/>
            <a:ext cx="2905683" cy="6889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30001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hysiologyClass" id="{7CFCF621-4751-448A-833E-E1064E57DA35}" vid="{78377000-374C-4815-9BE0-DAE063ECF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948</Words>
  <Application>Microsoft Office PowerPoint</Application>
  <PresentationFormat>Widescreen</PresentationFormat>
  <Paragraphs>146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Wingdings</vt:lpstr>
      <vt:lpstr>Office Theme</vt:lpstr>
      <vt:lpstr>PowerPoint Presentation</vt:lpstr>
      <vt:lpstr>Tutorial 1 Sections 009/010</vt:lpstr>
      <vt:lpstr>Your TA reminding you…</vt:lpstr>
      <vt:lpstr>Today</vt:lpstr>
      <vt:lpstr>Ice Breaker</vt:lpstr>
      <vt:lpstr>A little about me…</vt:lpstr>
      <vt:lpstr>Deep Brain Stimulation</vt:lpstr>
      <vt:lpstr>Deep Brain Stimulation</vt:lpstr>
      <vt:lpstr>Contact</vt:lpstr>
      <vt:lpstr>Course Breakdown</vt:lpstr>
      <vt:lpstr>Assignments</vt:lpstr>
      <vt:lpstr>Quizzes</vt:lpstr>
      <vt:lpstr>Tutorials</vt:lpstr>
      <vt:lpstr>Email Tips</vt:lpstr>
      <vt:lpstr>Success in Phys 2130</vt:lpstr>
      <vt:lpstr>Mastering/Learning Catalytics</vt:lpstr>
      <vt:lpstr>Mastering/Learning Catalytics</vt:lpstr>
      <vt:lpstr>Studying Tips</vt:lpstr>
      <vt:lpstr>Homeostasis and Body Fluid Compartments</vt:lpstr>
      <vt:lpstr>The Cell: Overview of Structures/Organelles (p.9)</vt:lpstr>
      <vt:lpstr>Functions of organelles</vt:lpstr>
      <vt:lpstr>Functions of organelles</vt:lpstr>
      <vt:lpstr>Functions of organelles</vt:lpstr>
      <vt:lpstr>Next Tutorial (Sep 17th)</vt:lpstr>
      <vt:lpstr>What Questions Do You Have?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Greydon Gilmore</dc:creator>
  <cp:lastModifiedBy>Greydon Gilmore</cp:lastModifiedBy>
  <cp:revision>45</cp:revision>
  <dcterms:created xsi:type="dcterms:W3CDTF">2017-12-10T19:18:50Z</dcterms:created>
  <dcterms:modified xsi:type="dcterms:W3CDTF">2019-09-10T17:42:01Z</dcterms:modified>
</cp:coreProperties>
</file>