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5"/>
  </p:notesMasterIdLst>
  <p:sldIdLst>
    <p:sldId id="257" r:id="rId2"/>
    <p:sldId id="256" r:id="rId3"/>
    <p:sldId id="891" r:id="rId4"/>
    <p:sldId id="258" r:id="rId5"/>
    <p:sldId id="892" r:id="rId6"/>
    <p:sldId id="893" r:id="rId7"/>
    <p:sldId id="349" r:id="rId8"/>
    <p:sldId id="837" r:id="rId9"/>
    <p:sldId id="533" r:id="rId10"/>
    <p:sldId id="850" r:id="rId11"/>
    <p:sldId id="863" r:id="rId12"/>
    <p:sldId id="890" r:id="rId13"/>
    <p:sldId id="490" r:id="rId14"/>
    <p:sldId id="340" r:id="rId15"/>
    <p:sldId id="875" r:id="rId16"/>
    <p:sldId id="876" r:id="rId17"/>
    <p:sldId id="877" r:id="rId18"/>
    <p:sldId id="495" r:id="rId19"/>
    <p:sldId id="399" r:id="rId20"/>
    <p:sldId id="480" r:id="rId21"/>
    <p:sldId id="482" r:id="rId22"/>
    <p:sldId id="260" r:id="rId23"/>
    <p:sldId id="874" r:id="rId24"/>
    <p:sldId id="878" r:id="rId25"/>
    <p:sldId id="342" r:id="rId26"/>
    <p:sldId id="879" r:id="rId27"/>
    <p:sldId id="263" r:id="rId28"/>
    <p:sldId id="499" r:id="rId29"/>
    <p:sldId id="498" r:id="rId30"/>
    <p:sldId id="311" r:id="rId31"/>
    <p:sldId id="864" r:id="rId32"/>
    <p:sldId id="880" r:id="rId33"/>
    <p:sldId id="881" r:id="rId34"/>
    <p:sldId id="882" r:id="rId35"/>
    <p:sldId id="883" r:id="rId36"/>
    <p:sldId id="884" r:id="rId37"/>
    <p:sldId id="885" r:id="rId38"/>
    <p:sldId id="501" r:id="rId39"/>
    <p:sldId id="316" r:id="rId40"/>
    <p:sldId id="544" r:id="rId41"/>
    <p:sldId id="545" r:id="rId42"/>
    <p:sldId id="546" r:id="rId43"/>
    <p:sldId id="866" r:id="rId44"/>
    <p:sldId id="317" r:id="rId45"/>
    <p:sldId id="563" r:id="rId46"/>
    <p:sldId id="564" r:id="rId47"/>
    <p:sldId id="565" r:id="rId48"/>
    <p:sldId id="307" r:id="rId49"/>
    <p:sldId id="326" r:id="rId50"/>
    <p:sldId id="867" r:id="rId51"/>
    <p:sldId id="328" r:id="rId52"/>
    <p:sldId id="868" r:id="rId53"/>
    <p:sldId id="537" r:id="rId54"/>
    <p:sldId id="264" r:id="rId55"/>
    <p:sldId id="331" r:id="rId56"/>
    <p:sldId id="869" r:id="rId57"/>
    <p:sldId id="343" r:id="rId58"/>
    <p:sldId id="646" r:id="rId59"/>
    <p:sldId id="845" r:id="rId60"/>
    <p:sldId id="332" r:id="rId61"/>
    <p:sldId id="888" r:id="rId62"/>
    <p:sldId id="321" r:id="rId63"/>
    <p:sldId id="322" r:id="rId64"/>
    <p:sldId id="335" r:id="rId65"/>
    <p:sldId id="324" r:id="rId66"/>
    <p:sldId id="262" r:id="rId67"/>
    <p:sldId id="871" r:id="rId68"/>
    <p:sldId id="323" r:id="rId69"/>
    <p:sldId id="267" r:id="rId70"/>
    <p:sldId id="270" r:id="rId71"/>
    <p:sldId id="271" r:id="rId72"/>
    <p:sldId id="265" r:id="rId73"/>
    <p:sldId id="266" r:id="rId74"/>
    <p:sldId id="334" r:id="rId75"/>
    <p:sldId id="872" r:id="rId76"/>
    <p:sldId id="336" r:id="rId77"/>
    <p:sldId id="272" r:id="rId78"/>
    <p:sldId id="273" r:id="rId79"/>
    <p:sldId id="274" r:id="rId80"/>
    <p:sldId id="276" r:id="rId81"/>
    <p:sldId id="889" r:id="rId82"/>
    <p:sldId id="280" r:id="rId83"/>
    <p:sldId id="279" r:id="rId84"/>
    <p:sldId id="278" r:id="rId85"/>
    <p:sldId id="847" r:id="rId86"/>
    <p:sldId id="848" r:id="rId87"/>
    <p:sldId id="849" r:id="rId88"/>
    <p:sldId id="282" r:id="rId89"/>
    <p:sldId id="283" r:id="rId90"/>
    <p:sldId id="284" r:id="rId91"/>
    <p:sldId id="286" r:id="rId92"/>
    <p:sldId id="287" r:id="rId93"/>
    <p:sldId id="886" r:id="rId94"/>
    <p:sldId id="887" r:id="rId95"/>
    <p:sldId id="288" r:id="rId96"/>
    <p:sldId id="289" r:id="rId97"/>
    <p:sldId id="290" r:id="rId98"/>
    <p:sldId id="291" r:id="rId99"/>
    <p:sldId id="292" r:id="rId100"/>
    <p:sldId id="293" r:id="rId101"/>
    <p:sldId id="294" r:id="rId102"/>
    <p:sldId id="348" r:id="rId103"/>
    <p:sldId id="296" r:id="rId104"/>
    <p:sldId id="297" r:id="rId105"/>
    <p:sldId id="298" r:id="rId106"/>
    <p:sldId id="299" r:id="rId107"/>
    <p:sldId id="300" r:id="rId108"/>
    <p:sldId id="301" r:id="rId109"/>
    <p:sldId id="302" r:id="rId110"/>
    <p:sldId id="303" r:id="rId111"/>
    <p:sldId id="304" r:id="rId112"/>
    <p:sldId id="347" r:id="rId113"/>
    <p:sldId id="318" r:id="rId11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2270"/>
    <a:srgbClr val="4F268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5" d="100"/>
          <a:sy n="115" d="100"/>
        </p:scale>
        <p:origin x="138" y="1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viewProps" Target="viewProps.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tableStyles" Target="tableStyle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81E82-9CE3-4A03-9734-A16EF59CF675}" type="doc">
      <dgm:prSet loTypeId="urn:microsoft.com/office/officeart/2005/8/layout/process2" loCatId="process" qsTypeId="urn:microsoft.com/office/officeart/2005/8/quickstyle/simple1" qsCatId="simple" csTypeId="urn:microsoft.com/office/officeart/2005/8/colors/accent1_2" csCatId="accent1" phldr="1"/>
      <dgm:spPr/>
    </dgm:pt>
    <dgm:pt modelId="{86DE175A-B356-45EF-ACBC-8E95518E5F27}">
      <dgm:prSet phldrT="[Text]"/>
      <dgm:spPr/>
      <dgm:t>
        <a:bodyPr/>
        <a:lstStyle/>
        <a:p>
          <a:r>
            <a:rPr lang="en-US" b="1" dirty="0"/>
            <a:t>Increase in blood pressure (MAP)</a:t>
          </a:r>
          <a:endParaRPr lang="en-US" dirty="0"/>
        </a:p>
      </dgm:t>
    </dgm:pt>
    <dgm:pt modelId="{60687A0D-BCBD-4165-8F71-B63FFBA469F1}" type="parTrans" cxnId="{DAF55A3C-5586-486D-8C61-D7E5A447DE59}">
      <dgm:prSet/>
      <dgm:spPr/>
      <dgm:t>
        <a:bodyPr/>
        <a:lstStyle/>
        <a:p>
          <a:endParaRPr lang="en-US"/>
        </a:p>
      </dgm:t>
    </dgm:pt>
    <dgm:pt modelId="{4CCC741A-A7E2-471C-B2F1-256B1D6FD409}" type="sibTrans" cxnId="{DAF55A3C-5586-486D-8C61-D7E5A447DE59}">
      <dgm:prSet/>
      <dgm:spPr/>
      <dgm:t>
        <a:bodyPr/>
        <a:lstStyle/>
        <a:p>
          <a:endParaRPr lang="en-US"/>
        </a:p>
      </dgm:t>
    </dgm:pt>
    <dgm:pt modelId="{73AE8798-16D6-4B18-9481-8E7BD17C20F3}">
      <dgm:prSet phldrT="[Text]"/>
      <dgm:spPr/>
      <dgm:t>
        <a:bodyPr/>
        <a:lstStyle/>
        <a:p>
          <a:r>
            <a:rPr lang="en-US" b="1" dirty="0"/>
            <a:t>Stretches aorta/carotid sinuses</a:t>
          </a:r>
          <a:endParaRPr lang="en-US" dirty="0"/>
        </a:p>
      </dgm:t>
    </dgm:pt>
    <dgm:pt modelId="{B39581FE-10DC-4C36-B62E-723A9B684C45}" type="parTrans" cxnId="{037EE1E3-291D-425F-9BDF-2E727D9BEBA2}">
      <dgm:prSet/>
      <dgm:spPr/>
      <dgm:t>
        <a:bodyPr/>
        <a:lstStyle/>
        <a:p>
          <a:endParaRPr lang="en-US"/>
        </a:p>
      </dgm:t>
    </dgm:pt>
    <dgm:pt modelId="{F38D5BC0-AFB1-49C9-989E-81837938EF1A}" type="sibTrans" cxnId="{037EE1E3-291D-425F-9BDF-2E727D9BEBA2}">
      <dgm:prSet/>
      <dgm:spPr/>
      <dgm:t>
        <a:bodyPr/>
        <a:lstStyle/>
        <a:p>
          <a:endParaRPr lang="en-US"/>
        </a:p>
      </dgm:t>
    </dgm:pt>
    <dgm:pt modelId="{AB46FFFD-8DD5-477C-8837-FDFFBC96BBFA}">
      <dgm:prSet phldrT="[Text]"/>
      <dgm:spPr/>
      <dgm:t>
        <a:bodyPr/>
        <a:lstStyle/>
        <a:p>
          <a:r>
            <a:rPr lang="en-US" b="1" dirty="0"/>
            <a:t>CV center compares signals to set point</a:t>
          </a:r>
          <a:endParaRPr lang="en-US" dirty="0"/>
        </a:p>
      </dgm:t>
    </dgm:pt>
    <dgm:pt modelId="{796C527D-1A84-4C25-9925-6F9340587DFE}" type="parTrans" cxnId="{306DF8E1-654D-49FA-9B52-F09FC6465794}">
      <dgm:prSet/>
      <dgm:spPr/>
      <dgm:t>
        <a:bodyPr/>
        <a:lstStyle/>
        <a:p>
          <a:endParaRPr lang="en-US"/>
        </a:p>
      </dgm:t>
    </dgm:pt>
    <dgm:pt modelId="{912673DE-60E0-4B3F-8C71-CDF140272DC6}" type="sibTrans" cxnId="{306DF8E1-654D-49FA-9B52-F09FC6465794}">
      <dgm:prSet/>
      <dgm:spPr/>
      <dgm:t>
        <a:bodyPr/>
        <a:lstStyle/>
        <a:p>
          <a:endParaRPr lang="en-US"/>
        </a:p>
      </dgm:t>
    </dgm:pt>
    <dgm:pt modelId="{DB4396B9-B132-4A16-ABAB-AEC084E54F3B}">
      <dgm:prSet/>
      <dgm:spPr/>
      <dgm:t>
        <a:bodyPr/>
        <a:lstStyle/>
        <a:p>
          <a:r>
            <a:rPr lang="en-US" b="1" dirty="0"/>
            <a:t>Shuts off SNS activates PNS</a:t>
          </a:r>
        </a:p>
      </dgm:t>
    </dgm:pt>
    <dgm:pt modelId="{93E37EF2-BD26-4684-B043-C64BCD8B7AF8}" type="parTrans" cxnId="{796AB29E-494F-4F9C-A642-0F62306AE9D1}">
      <dgm:prSet/>
      <dgm:spPr/>
      <dgm:t>
        <a:bodyPr/>
        <a:lstStyle/>
        <a:p>
          <a:endParaRPr lang="en-US"/>
        </a:p>
      </dgm:t>
    </dgm:pt>
    <dgm:pt modelId="{F2CF2A25-8437-4ED3-B06F-061AED73CC70}" type="sibTrans" cxnId="{796AB29E-494F-4F9C-A642-0F62306AE9D1}">
      <dgm:prSet/>
      <dgm:spPr/>
      <dgm:t>
        <a:bodyPr/>
        <a:lstStyle/>
        <a:p>
          <a:endParaRPr lang="en-US"/>
        </a:p>
      </dgm:t>
    </dgm:pt>
    <dgm:pt modelId="{5D738CEC-53F6-4FEC-919B-F97B21C69B95}">
      <dgm:prSet/>
      <dgm:spPr/>
      <dgm:t>
        <a:bodyPr/>
        <a:lstStyle/>
        <a:p>
          <a:r>
            <a:rPr lang="en-US" b="1" dirty="0"/>
            <a:t>Decrease CO (   HR and SV causes vasodilation (   TPR))</a:t>
          </a:r>
        </a:p>
      </dgm:t>
    </dgm:pt>
    <dgm:pt modelId="{8F6FB135-D7B5-40F0-A1F6-B6517513D9E0}" type="parTrans" cxnId="{516A38C5-000A-41E3-8DCF-43FF493E8B6C}">
      <dgm:prSet/>
      <dgm:spPr/>
      <dgm:t>
        <a:bodyPr/>
        <a:lstStyle/>
        <a:p>
          <a:endParaRPr lang="en-US"/>
        </a:p>
      </dgm:t>
    </dgm:pt>
    <dgm:pt modelId="{70C37BBC-C1C6-4AAB-8812-B5230A45F567}" type="sibTrans" cxnId="{516A38C5-000A-41E3-8DCF-43FF493E8B6C}">
      <dgm:prSet/>
      <dgm:spPr/>
      <dgm:t>
        <a:bodyPr/>
        <a:lstStyle/>
        <a:p>
          <a:endParaRPr lang="en-US"/>
        </a:p>
      </dgm:t>
    </dgm:pt>
    <dgm:pt modelId="{5D2D04F3-A338-4779-BE14-D7929BC95D8C}">
      <dgm:prSet/>
      <dgm:spPr/>
      <dgm:t>
        <a:bodyPr/>
        <a:lstStyle/>
        <a:p>
          <a:r>
            <a:rPr lang="en-US" b="1" dirty="0"/>
            <a:t>APs sent to CV center in medulla</a:t>
          </a:r>
          <a:endParaRPr lang="en-US" dirty="0"/>
        </a:p>
      </dgm:t>
    </dgm:pt>
    <dgm:pt modelId="{A9D561D5-A387-44B6-A659-DE1F09DE3480}" type="parTrans" cxnId="{EB72574A-3870-4EA2-931F-2D3C1C872FBF}">
      <dgm:prSet/>
      <dgm:spPr/>
      <dgm:t>
        <a:bodyPr/>
        <a:lstStyle/>
        <a:p>
          <a:endParaRPr lang="en-US"/>
        </a:p>
      </dgm:t>
    </dgm:pt>
    <dgm:pt modelId="{00C151D9-C3C5-4271-99D3-3D7F8E3D14C4}" type="sibTrans" cxnId="{EB72574A-3870-4EA2-931F-2D3C1C872FBF}">
      <dgm:prSet/>
      <dgm:spPr/>
      <dgm:t>
        <a:bodyPr/>
        <a:lstStyle/>
        <a:p>
          <a:endParaRPr lang="en-US"/>
        </a:p>
      </dgm:t>
    </dgm:pt>
    <dgm:pt modelId="{D3C3CFAA-F635-43DD-950D-D3810DA336DF}">
      <dgm:prSet/>
      <dgm:spPr/>
      <dgm:t>
        <a:bodyPr/>
        <a:lstStyle/>
        <a:p>
          <a:r>
            <a:rPr lang="en-US" b="1" dirty="0"/>
            <a:t>Activates baroreceptors</a:t>
          </a:r>
          <a:endParaRPr lang="en-US" dirty="0"/>
        </a:p>
      </dgm:t>
    </dgm:pt>
    <dgm:pt modelId="{8514D835-12C0-4686-85E8-90A3159112F5}" type="parTrans" cxnId="{7C376F2B-0701-4722-B934-B3A970BA28C2}">
      <dgm:prSet/>
      <dgm:spPr/>
      <dgm:t>
        <a:bodyPr/>
        <a:lstStyle/>
        <a:p>
          <a:endParaRPr lang="en-US"/>
        </a:p>
      </dgm:t>
    </dgm:pt>
    <dgm:pt modelId="{FA861578-67B8-40D9-A6F5-DE31ACD7AEE9}" type="sibTrans" cxnId="{7C376F2B-0701-4722-B934-B3A970BA28C2}">
      <dgm:prSet/>
      <dgm:spPr/>
      <dgm:t>
        <a:bodyPr/>
        <a:lstStyle/>
        <a:p>
          <a:endParaRPr lang="en-US"/>
        </a:p>
      </dgm:t>
    </dgm:pt>
    <dgm:pt modelId="{8C7B5C90-696F-4455-A072-072C8FD9BC1C}">
      <dgm:prSet/>
      <dgm:spPr/>
      <dgm:t>
        <a:bodyPr/>
        <a:lstStyle/>
        <a:p>
          <a:r>
            <a:rPr lang="en-US" b="1" dirty="0"/>
            <a:t>Decreases MAP</a:t>
          </a:r>
        </a:p>
      </dgm:t>
    </dgm:pt>
    <dgm:pt modelId="{7B621404-5BE2-44BC-854E-AA68ED861CD2}" type="parTrans" cxnId="{DFF64533-4213-4D6E-8C9D-3ED9103BFE5E}">
      <dgm:prSet/>
      <dgm:spPr/>
      <dgm:t>
        <a:bodyPr/>
        <a:lstStyle/>
        <a:p>
          <a:endParaRPr lang="en-US"/>
        </a:p>
      </dgm:t>
    </dgm:pt>
    <dgm:pt modelId="{CA7B6237-5582-4881-B424-CC1FA731DF98}" type="sibTrans" cxnId="{DFF64533-4213-4D6E-8C9D-3ED9103BFE5E}">
      <dgm:prSet/>
      <dgm:spPr/>
      <dgm:t>
        <a:bodyPr/>
        <a:lstStyle/>
        <a:p>
          <a:endParaRPr lang="en-US"/>
        </a:p>
      </dgm:t>
    </dgm:pt>
    <dgm:pt modelId="{ABD0BEB6-C071-4BFD-B39E-754DB3BA7447}" type="pres">
      <dgm:prSet presAssocID="{D5E81E82-9CE3-4A03-9734-A16EF59CF675}" presName="linearFlow" presStyleCnt="0">
        <dgm:presLayoutVars>
          <dgm:resizeHandles val="exact"/>
        </dgm:presLayoutVars>
      </dgm:prSet>
      <dgm:spPr/>
    </dgm:pt>
    <dgm:pt modelId="{994CE745-EA9A-4B5A-AD69-7787F8EF1D3E}" type="pres">
      <dgm:prSet presAssocID="{86DE175A-B356-45EF-ACBC-8E95518E5F27}" presName="node" presStyleLbl="node1" presStyleIdx="0" presStyleCnt="8" custScaleX="333333">
        <dgm:presLayoutVars>
          <dgm:bulletEnabled val="1"/>
        </dgm:presLayoutVars>
      </dgm:prSet>
      <dgm:spPr/>
    </dgm:pt>
    <dgm:pt modelId="{9546184D-FCC6-41C6-9EE3-1C4A9DDC57EE}" type="pres">
      <dgm:prSet presAssocID="{4CCC741A-A7E2-471C-B2F1-256B1D6FD409}" presName="sibTrans" presStyleLbl="sibTrans2D1" presStyleIdx="0" presStyleCnt="7"/>
      <dgm:spPr/>
    </dgm:pt>
    <dgm:pt modelId="{D298A725-A7E1-459F-854E-AD9D34644F6A}" type="pres">
      <dgm:prSet presAssocID="{4CCC741A-A7E2-471C-B2F1-256B1D6FD409}" presName="connectorText" presStyleLbl="sibTrans2D1" presStyleIdx="0" presStyleCnt="7"/>
      <dgm:spPr/>
    </dgm:pt>
    <dgm:pt modelId="{0ED23535-2A9E-419C-B52B-2B5CAA337C59}" type="pres">
      <dgm:prSet presAssocID="{73AE8798-16D6-4B18-9481-8E7BD17C20F3}" presName="node" presStyleLbl="node1" presStyleIdx="1" presStyleCnt="8" custScaleX="333333">
        <dgm:presLayoutVars>
          <dgm:bulletEnabled val="1"/>
        </dgm:presLayoutVars>
      </dgm:prSet>
      <dgm:spPr/>
    </dgm:pt>
    <dgm:pt modelId="{A6A207D3-92B1-4347-9843-91F46564124E}" type="pres">
      <dgm:prSet presAssocID="{F38D5BC0-AFB1-49C9-989E-81837938EF1A}" presName="sibTrans" presStyleLbl="sibTrans2D1" presStyleIdx="1" presStyleCnt="7"/>
      <dgm:spPr/>
    </dgm:pt>
    <dgm:pt modelId="{55199643-EFFB-40C6-8C26-9FCC55CCBBBE}" type="pres">
      <dgm:prSet presAssocID="{F38D5BC0-AFB1-49C9-989E-81837938EF1A}" presName="connectorText" presStyleLbl="sibTrans2D1" presStyleIdx="1" presStyleCnt="7"/>
      <dgm:spPr/>
    </dgm:pt>
    <dgm:pt modelId="{0B17551B-B74F-4BB3-AE5C-0420FF711605}" type="pres">
      <dgm:prSet presAssocID="{D3C3CFAA-F635-43DD-950D-D3810DA336DF}" presName="node" presStyleLbl="node1" presStyleIdx="2" presStyleCnt="8" custScaleX="333427">
        <dgm:presLayoutVars>
          <dgm:bulletEnabled val="1"/>
        </dgm:presLayoutVars>
      </dgm:prSet>
      <dgm:spPr/>
    </dgm:pt>
    <dgm:pt modelId="{3D338120-AAE0-489F-A1F6-CFF78B11024D}" type="pres">
      <dgm:prSet presAssocID="{FA861578-67B8-40D9-A6F5-DE31ACD7AEE9}" presName="sibTrans" presStyleLbl="sibTrans2D1" presStyleIdx="2" presStyleCnt="7"/>
      <dgm:spPr/>
    </dgm:pt>
    <dgm:pt modelId="{48882BA6-1827-4E18-B43A-2A1659FABABF}" type="pres">
      <dgm:prSet presAssocID="{FA861578-67B8-40D9-A6F5-DE31ACD7AEE9}" presName="connectorText" presStyleLbl="sibTrans2D1" presStyleIdx="2" presStyleCnt="7"/>
      <dgm:spPr/>
    </dgm:pt>
    <dgm:pt modelId="{35F0D903-18EC-4A6B-AC1C-A5A3BDF4E0E0}" type="pres">
      <dgm:prSet presAssocID="{5D2D04F3-A338-4779-BE14-D7929BC95D8C}" presName="node" presStyleLbl="node1" presStyleIdx="3" presStyleCnt="8" custScaleX="333427">
        <dgm:presLayoutVars>
          <dgm:bulletEnabled val="1"/>
        </dgm:presLayoutVars>
      </dgm:prSet>
      <dgm:spPr/>
    </dgm:pt>
    <dgm:pt modelId="{9513DDA2-2EE0-4ACF-86E8-72F10585A26D}" type="pres">
      <dgm:prSet presAssocID="{00C151D9-C3C5-4271-99D3-3D7F8E3D14C4}" presName="sibTrans" presStyleLbl="sibTrans2D1" presStyleIdx="3" presStyleCnt="7"/>
      <dgm:spPr/>
    </dgm:pt>
    <dgm:pt modelId="{C52BCB38-91D8-4F16-80DA-751ACEDD67C6}" type="pres">
      <dgm:prSet presAssocID="{00C151D9-C3C5-4271-99D3-3D7F8E3D14C4}" presName="connectorText" presStyleLbl="sibTrans2D1" presStyleIdx="3" presStyleCnt="7"/>
      <dgm:spPr/>
    </dgm:pt>
    <dgm:pt modelId="{8B9BA2D5-B65E-4721-9DA6-E6795EE0257A}" type="pres">
      <dgm:prSet presAssocID="{AB46FFFD-8DD5-477C-8837-FDFFBC96BBFA}" presName="node" presStyleLbl="node1" presStyleIdx="4" presStyleCnt="8" custScaleX="333333">
        <dgm:presLayoutVars>
          <dgm:bulletEnabled val="1"/>
        </dgm:presLayoutVars>
      </dgm:prSet>
      <dgm:spPr/>
    </dgm:pt>
    <dgm:pt modelId="{9785C9B1-68AD-4F46-B810-78E55EC72ACF}" type="pres">
      <dgm:prSet presAssocID="{912673DE-60E0-4B3F-8C71-CDF140272DC6}" presName="sibTrans" presStyleLbl="sibTrans2D1" presStyleIdx="4" presStyleCnt="7"/>
      <dgm:spPr/>
    </dgm:pt>
    <dgm:pt modelId="{CCB61430-D1F3-4EDF-8C43-1C9B52C15CA2}" type="pres">
      <dgm:prSet presAssocID="{912673DE-60E0-4B3F-8C71-CDF140272DC6}" presName="connectorText" presStyleLbl="sibTrans2D1" presStyleIdx="4" presStyleCnt="7"/>
      <dgm:spPr/>
    </dgm:pt>
    <dgm:pt modelId="{3191191A-92AF-4B49-8D0F-00696681FDAF}" type="pres">
      <dgm:prSet presAssocID="{DB4396B9-B132-4A16-ABAB-AEC084E54F3B}" presName="node" presStyleLbl="node1" presStyleIdx="5" presStyleCnt="8" custScaleX="332409">
        <dgm:presLayoutVars>
          <dgm:bulletEnabled val="1"/>
        </dgm:presLayoutVars>
      </dgm:prSet>
      <dgm:spPr/>
    </dgm:pt>
    <dgm:pt modelId="{A9B34852-809E-4FC7-871C-D9E8C677BEA7}" type="pres">
      <dgm:prSet presAssocID="{F2CF2A25-8437-4ED3-B06F-061AED73CC70}" presName="sibTrans" presStyleLbl="sibTrans2D1" presStyleIdx="5" presStyleCnt="7"/>
      <dgm:spPr/>
    </dgm:pt>
    <dgm:pt modelId="{6454B590-7856-4A55-AE4F-CB5EA249FDC1}" type="pres">
      <dgm:prSet presAssocID="{F2CF2A25-8437-4ED3-B06F-061AED73CC70}" presName="connectorText" presStyleLbl="sibTrans2D1" presStyleIdx="5" presStyleCnt="7"/>
      <dgm:spPr/>
    </dgm:pt>
    <dgm:pt modelId="{F269B9A8-4EBB-4A85-9CFC-DB73D7BF3074}" type="pres">
      <dgm:prSet presAssocID="{5D738CEC-53F6-4FEC-919B-F97B21C69B95}" presName="node" presStyleLbl="node1" presStyleIdx="6" presStyleCnt="8" custScaleX="329715">
        <dgm:presLayoutVars>
          <dgm:bulletEnabled val="1"/>
        </dgm:presLayoutVars>
      </dgm:prSet>
      <dgm:spPr/>
    </dgm:pt>
    <dgm:pt modelId="{693B02F4-83E4-4A4A-A826-579F29AC6FF2}" type="pres">
      <dgm:prSet presAssocID="{70C37BBC-C1C6-4AAB-8812-B5230A45F567}" presName="sibTrans" presStyleLbl="sibTrans2D1" presStyleIdx="6" presStyleCnt="7"/>
      <dgm:spPr/>
    </dgm:pt>
    <dgm:pt modelId="{57B02C02-E840-41B7-A272-2308496DD4B5}" type="pres">
      <dgm:prSet presAssocID="{70C37BBC-C1C6-4AAB-8812-B5230A45F567}" presName="connectorText" presStyleLbl="sibTrans2D1" presStyleIdx="6" presStyleCnt="7"/>
      <dgm:spPr/>
    </dgm:pt>
    <dgm:pt modelId="{044B341D-EE9E-4F7E-AC2E-176C79353395}" type="pres">
      <dgm:prSet presAssocID="{8C7B5C90-696F-4455-A072-072C8FD9BC1C}" presName="node" presStyleLbl="node1" presStyleIdx="7" presStyleCnt="8" custScaleX="330931">
        <dgm:presLayoutVars>
          <dgm:bulletEnabled val="1"/>
        </dgm:presLayoutVars>
      </dgm:prSet>
      <dgm:spPr/>
    </dgm:pt>
  </dgm:ptLst>
  <dgm:cxnLst>
    <dgm:cxn modelId="{EA8B8C20-03A4-47DC-BBDC-80BC2B4712B4}" type="presOf" srcId="{F2CF2A25-8437-4ED3-B06F-061AED73CC70}" destId="{6454B590-7856-4A55-AE4F-CB5EA249FDC1}" srcOrd="1" destOrd="0" presId="urn:microsoft.com/office/officeart/2005/8/layout/process2"/>
    <dgm:cxn modelId="{7C376F2B-0701-4722-B934-B3A970BA28C2}" srcId="{D5E81E82-9CE3-4A03-9734-A16EF59CF675}" destId="{D3C3CFAA-F635-43DD-950D-D3810DA336DF}" srcOrd="2" destOrd="0" parTransId="{8514D835-12C0-4686-85E8-90A3159112F5}" sibTransId="{FA861578-67B8-40D9-A6F5-DE31ACD7AEE9}"/>
    <dgm:cxn modelId="{DFF64533-4213-4D6E-8C9D-3ED9103BFE5E}" srcId="{D5E81E82-9CE3-4A03-9734-A16EF59CF675}" destId="{8C7B5C90-696F-4455-A072-072C8FD9BC1C}" srcOrd="7" destOrd="0" parTransId="{7B621404-5BE2-44BC-854E-AA68ED861CD2}" sibTransId="{CA7B6237-5582-4881-B424-CC1FA731DF98}"/>
    <dgm:cxn modelId="{9B497D36-F3C3-4055-8FA8-A0D463B9BBD7}" type="presOf" srcId="{912673DE-60E0-4B3F-8C71-CDF140272DC6}" destId="{CCB61430-D1F3-4EDF-8C43-1C9B52C15CA2}" srcOrd="1" destOrd="0" presId="urn:microsoft.com/office/officeart/2005/8/layout/process2"/>
    <dgm:cxn modelId="{DAF55A3C-5586-486D-8C61-D7E5A447DE59}" srcId="{D5E81E82-9CE3-4A03-9734-A16EF59CF675}" destId="{86DE175A-B356-45EF-ACBC-8E95518E5F27}" srcOrd="0" destOrd="0" parTransId="{60687A0D-BCBD-4165-8F71-B63FFBA469F1}" sibTransId="{4CCC741A-A7E2-471C-B2F1-256B1D6FD409}"/>
    <dgm:cxn modelId="{FB5ED13D-A130-422B-9418-79D65375A01D}" type="presOf" srcId="{00C151D9-C3C5-4271-99D3-3D7F8E3D14C4}" destId="{9513DDA2-2EE0-4ACF-86E8-72F10585A26D}" srcOrd="0" destOrd="0" presId="urn:microsoft.com/office/officeart/2005/8/layout/process2"/>
    <dgm:cxn modelId="{BAC18A45-5FCF-4430-A50E-FF6FF2E0400C}" type="presOf" srcId="{00C151D9-C3C5-4271-99D3-3D7F8E3D14C4}" destId="{C52BCB38-91D8-4F16-80DA-751ACEDD67C6}" srcOrd="1" destOrd="0" presId="urn:microsoft.com/office/officeart/2005/8/layout/process2"/>
    <dgm:cxn modelId="{A6AAFE46-A675-4203-B6D0-633247358B87}" type="presOf" srcId="{F2CF2A25-8437-4ED3-B06F-061AED73CC70}" destId="{A9B34852-809E-4FC7-871C-D9E8C677BEA7}" srcOrd="0" destOrd="0" presId="urn:microsoft.com/office/officeart/2005/8/layout/process2"/>
    <dgm:cxn modelId="{85E4106A-547E-4509-9D4D-9F7395934DD5}" type="presOf" srcId="{FA861578-67B8-40D9-A6F5-DE31ACD7AEE9}" destId="{3D338120-AAE0-489F-A1F6-CFF78B11024D}" srcOrd="0" destOrd="0" presId="urn:microsoft.com/office/officeart/2005/8/layout/process2"/>
    <dgm:cxn modelId="{EB72574A-3870-4EA2-931F-2D3C1C872FBF}" srcId="{D5E81E82-9CE3-4A03-9734-A16EF59CF675}" destId="{5D2D04F3-A338-4779-BE14-D7929BC95D8C}" srcOrd="3" destOrd="0" parTransId="{A9D561D5-A387-44B6-A659-DE1F09DE3480}" sibTransId="{00C151D9-C3C5-4271-99D3-3D7F8E3D14C4}"/>
    <dgm:cxn modelId="{67BF034D-AF3F-4BCD-A659-FF2A57286BF9}" type="presOf" srcId="{5D2D04F3-A338-4779-BE14-D7929BC95D8C}" destId="{35F0D903-18EC-4A6B-AC1C-A5A3BDF4E0E0}" srcOrd="0" destOrd="0" presId="urn:microsoft.com/office/officeart/2005/8/layout/process2"/>
    <dgm:cxn modelId="{3E3C216D-739D-4A33-9FC1-A0204F6DA021}" type="presOf" srcId="{912673DE-60E0-4B3F-8C71-CDF140272DC6}" destId="{9785C9B1-68AD-4F46-B810-78E55EC72ACF}" srcOrd="0" destOrd="0" presId="urn:microsoft.com/office/officeart/2005/8/layout/process2"/>
    <dgm:cxn modelId="{161AAC6F-2CFD-4BD6-9586-3D275892BB5A}" type="presOf" srcId="{73AE8798-16D6-4B18-9481-8E7BD17C20F3}" destId="{0ED23535-2A9E-419C-B52B-2B5CAA337C59}" srcOrd="0" destOrd="0" presId="urn:microsoft.com/office/officeart/2005/8/layout/process2"/>
    <dgm:cxn modelId="{D9E11759-F8F2-4CB8-83F2-5651595E1F25}" type="presOf" srcId="{D5E81E82-9CE3-4A03-9734-A16EF59CF675}" destId="{ABD0BEB6-C071-4BFD-B39E-754DB3BA7447}" srcOrd="0" destOrd="0" presId="urn:microsoft.com/office/officeart/2005/8/layout/process2"/>
    <dgm:cxn modelId="{46211B80-6C4A-4F8A-BD17-553BA435DA5C}" type="presOf" srcId="{70C37BBC-C1C6-4AAB-8812-B5230A45F567}" destId="{57B02C02-E840-41B7-A272-2308496DD4B5}" srcOrd="1" destOrd="0" presId="urn:microsoft.com/office/officeart/2005/8/layout/process2"/>
    <dgm:cxn modelId="{14D16989-9337-4AA0-B3C0-0D3E2806ED20}" type="presOf" srcId="{4CCC741A-A7E2-471C-B2F1-256B1D6FD409}" destId="{D298A725-A7E1-459F-854E-AD9D34644F6A}" srcOrd="1" destOrd="0" presId="urn:microsoft.com/office/officeart/2005/8/layout/process2"/>
    <dgm:cxn modelId="{796AB29E-494F-4F9C-A642-0F62306AE9D1}" srcId="{D5E81E82-9CE3-4A03-9734-A16EF59CF675}" destId="{DB4396B9-B132-4A16-ABAB-AEC084E54F3B}" srcOrd="5" destOrd="0" parTransId="{93E37EF2-BD26-4684-B043-C64BCD8B7AF8}" sibTransId="{F2CF2A25-8437-4ED3-B06F-061AED73CC70}"/>
    <dgm:cxn modelId="{839AA2A4-9CE6-4A7B-B735-5C6DDE7B1426}" type="presOf" srcId="{70C37BBC-C1C6-4AAB-8812-B5230A45F567}" destId="{693B02F4-83E4-4A4A-A826-579F29AC6FF2}" srcOrd="0" destOrd="0" presId="urn:microsoft.com/office/officeart/2005/8/layout/process2"/>
    <dgm:cxn modelId="{73CB0AAA-AE0C-420A-9535-E5F5A854A6DA}" type="presOf" srcId="{4CCC741A-A7E2-471C-B2F1-256B1D6FD409}" destId="{9546184D-FCC6-41C6-9EE3-1C4A9DDC57EE}" srcOrd="0" destOrd="0" presId="urn:microsoft.com/office/officeart/2005/8/layout/process2"/>
    <dgm:cxn modelId="{293183AF-F0F4-463D-937E-F46B62C37139}" type="presOf" srcId="{8C7B5C90-696F-4455-A072-072C8FD9BC1C}" destId="{044B341D-EE9E-4F7E-AC2E-176C79353395}" srcOrd="0" destOrd="0" presId="urn:microsoft.com/office/officeart/2005/8/layout/process2"/>
    <dgm:cxn modelId="{56FB1EB1-0445-44DA-B4A6-CFF96295F950}" type="presOf" srcId="{F38D5BC0-AFB1-49C9-989E-81837938EF1A}" destId="{55199643-EFFB-40C6-8C26-9FCC55CCBBBE}" srcOrd="1" destOrd="0" presId="urn:microsoft.com/office/officeart/2005/8/layout/process2"/>
    <dgm:cxn modelId="{45718FBC-8A60-426C-B00D-3085EDACF6FB}" type="presOf" srcId="{F38D5BC0-AFB1-49C9-989E-81837938EF1A}" destId="{A6A207D3-92B1-4347-9843-91F46564124E}" srcOrd="0" destOrd="0" presId="urn:microsoft.com/office/officeart/2005/8/layout/process2"/>
    <dgm:cxn modelId="{197DEDC0-92B7-4702-9D2F-0C3B3FFC7C98}" type="presOf" srcId="{5D738CEC-53F6-4FEC-919B-F97B21C69B95}" destId="{F269B9A8-4EBB-4A85-9CFC-DB73D7BF3074}" srcOrd="0" destOrd="0" presId="urn:microsoft.com/office/officeart/2005/8/layout/process2"/>
    <dgm:cxn modelId="{516A38C5-000A-41E3-8DCF-43FF493E8B6C}" srcId="{D5E81E82-9CE3-4A03-9734-A16EF59CF675}" destId="{5D738CEC-53F6-4FEC-919B-F97B21C69B95}" srcOrd="6" destOrd="0" parTransId="{8F6FB135-D7B5-40F0-A1F6-B6517513D9E0}" sibTransId="{70C37BBC-C1C6-4AAB-8812-B5230A45F567}"/>
    <dgm:cxn modelId="{C68BADC5-B1E7-48C8-B13E-319F87426036}" type="presOf" srcId="{D3C3CFAA-F635-43DD-950D-D3810DA336DF}" destId="{0B17551B-B74F-4BB3-AE5C-0420FF711605}" srcOrd="0" destOrd="0" presId="urn:microsoft.com/office/officeart/2005/8/layout/process2"/>
    <dgm:cxn modelId="{7760BCC6-D557-4D9E-8DEA-2DEBED2C774D}" type="presOf" srcId="{DB4396B9-B132-4A16-ABAB-AEC084E54F3B}" destId="{3191191A-92AF-4B49-8D0F-00696681FDAF}" srcOrd="0" destOrd="0" presId="urn:microsoft.com/office/officeart/2005/8/layout/process2"/>
    <dgm:cxn modelId="{8BA5ECD0-FDC2-4EDB-A104-46FAA032BB03}" type="presOf" srcId="{FA861578-67B8-40D9-A6F5-DE31ACD7AEE9}" destId="{48882BA6-1827-4E18-B43A-2A1659FABABF}" srcOrd="1" destOrd="0" presId="urn:microsoft.com/office/officeart/2005/8/layout/process2"/>
    <dgm:cxn modelId="{306DF8E1-654D-49FA-9B52-F09FC6465794}" srcId="{D5E81E82-9CE3-4A03-9734-A16EF59CF675}" destId="{AB46FFFD-8DD5-477C-8837-FDFFBC96BBFA}" srcOrd="4" destOrd="0" parTransId="{796C527D-1A84-4C25-9925-6F9340587DFE}" sibTransId="{912673DE-60E0-4B3F-8C71-CDF140272DC6}"/>
    <dgm:cxn modelId="{037EE1E3-291D-425F-9BDF-2E727D9BEBA2}" srcId="{D5E81E82-9CE3-4A03-9734-A16EF59CF675}" destId="{73AE8798-16D6-4B18-9481-8E7BD17C20F3}" srcOrd="1" destOrd="0" parTransId="{B39581FE-10DC-4C36-B62E-723A9B684C45}" sibTransId="{F38D5BC0-AFB1-49C9-989E-81837938EF1A}"/>
    <dgm:cxn modelId="{6C7012F6-D3D3-4006-8B74-FAE5737E2177}" type="presOf" srcId="{AB46FFFD-8DD5-477C-8837-FDFFBC96BBFA}" destId="{8B9BA2D5-B65E-4721-9DA6-E6795EE0257A}" srcOrd="0" destOrd="0" presId="urn:microsoft.com/office/officeart/2005/8/layout/process2"/>
    <dgm:cxn modelId="{36FB69FD-D00B-45DB-A850-753E76739D0A}" type="presOf" srcId="{86DE175A-B356-45EF-ACBC-8E95518E5F27}" destId="{994CE745-EA9A-4B5A-AD69-7787F8EF1D3E}" srcOrd="0" destOrd="0" presId="urn:microsoft.com/office/officeart/2005/8/layout/process2"/>
    <dgm:cxn modelId="{FF85BEC4-99B8-4131-A4D9-D25DAC33DEC2}" type="presParOf" srcId="{ABD0BEB6-C071-4BFD-B39E-754DB3BA7447}" destId="{994CE745-EA9A-4B5A-AD69-7787F8EF1D3E}" srcOrd="0" destOrd="0" presId="urn:microsoft.com/office/officeart/2005/8/layout/process2"/>
    <dgm:cxn modelId="{FD095F49-59DF-42C7-9321-7D8421D11853}" type="presParOf" srcId="{ABD0BEB6-C071-4BFD-B39E-754DB3BA7447}" destId="{9546184D-FCC6-41C6-9EE3-1C4A9DDC57EE}" srcOrd="1" destOrd="0" presId="urn:microsoft.com/office/officeart/2005/8/layout/process2"/>
    <dgm:cxn modelId="{47683F6C-B6EC-425D-AEB0-8C8B4066FA4A}" type="presParOf" srcId="{9546184D-FCC6-41C6-9EE3-1C4A9DDC57EE}" destId="{D298A725-A7E1-459F-854E-AD9D34644F6A}" srcOrd="0" destOrd="0" presId="urn:microsoft.com/office/officeart/2005/8/layout/process2"/>
    <dgm:cxn modelId="{3340D22E-AC96-44D2-A4F8-EB0F4B1FF377}" type="presParOf" srcId="{ABD0BEB6-C071-4BFD-B39E-754DB3BA7447}" destId="{0ED23535-2A9E-419C-B52B-2B5CAA337C59}" srcOrd="2" destOrd="0" presId="urn:microsoft.com/office/officeart/2005/8/layout/process2"/>
    <dgm:cxn modelId="{EBDC0E57-9C4C-40EC-B5D0-E202FA1216B2}" type="presParOf" srcId="{ABD0BEB6-C071-4BFD-B39E-754DB3BA7447}" destId="{A6A207D3-92B1-4347-9843-91F46564124E}" srcOrd="3" destOrd="0" presId="urn:microsoft.com/office/officeart/2005/8/layout/process2"/>
    <dgm:cxn modelId="{97FDA564-762B-4A73-A01F-C3CF456D9CE4}" type="presParOf" srcId="{A6A207D3-92B1-4347-9843-91F46564124E}" destId="{55199643-EFFB-40C6-8C26-9FCC55CCBBBE}" srcOrd="0" destOrd="0" presId="urn:microsoft.com/office/officeart/2005/8/layout/process2"/>
    <dgm:cxn modelId="{F05F751C-D9DD-41B6-9E76-32175AAD60C6}" type="presParOf" srcId="{ABD0BEB6-C071-4BFD-B39E-754DB3BA7447}" destId="{0B17551B-B74F-4BB3-AE5C-0420FF711605}" srcOrd="4" destOrd="0" presId="urn:microsoft.com/office/officeart/2005/8/layout/process2"/>
    <dgm:cxn modelId="{43DC5593-4D26-4377-B6F6-AF2766BFA0FC}" type="presParOf" srcId="{ABD0BEB6-C071-4BFD-B39E-754DB3BA7447}" destId="{3D338120-AAE0-489F-A1F6-CFF78B11024D}" srcOrd="5" destOrd="0" presId="urn:microsoft.com/office/officeart/2005/8/layout/process2"/>
    <dgm:cxn modelId="{54B1005E-F66B-4F8D-96DB-B6286864ADE5}" type="presParOf" srcId="{3D338120-AAE0-489F-A1F6-CFF78B11024D}" destId="{48882BA6-1827-4E18-B43A-2A1659FABABF}" srcOrd="0" destOrd="0" presId="urn:microsoft.com/office/officeart/2005/8/layout/process2"/>
    <dgm:cxn modelId="{11E87B41-7B00-43B2-ADEE-1FECDCE5E359}" type="presParOf" srcId="{ABD0BEB6-C071-4BFD-B39E-754DB3BA7447}" destId="{35F0D903-18EC-4A6B-AC1C-A5A3BDF4E0E0}" srcOrd="6" destOrd="0" presId="urn:microsoft.com/office/officeart/2005/8/layout/process2"/>
    <dgm:cxn modelId="{609C40ED-BB37-45B8-8926-6A140DA8FE8E}" type="presParOf" srcId="{ABD0BEB6-C071-4BFD-B39E-754DB3BA7447}" destId="{9513DDA2-2EE0-4ACF-86E8-72F10585A26D}" srcOrd="7" destOrd="0" presId="urn:microsoft.com/office/officeart/2005/8/layout/process2"/>
    <dgm:cxn modelId="{76650229-9338-43DE-BA24-A2D8F386C266}" type="presParOf" srcId="{9513DDA2-2EE0-4ACF-86E8-72F10585A26D}" destId="{C52BCB38-91D8-4F16-80DA-751ACEDD67C6}" srcOrd="0" destOrd="0" presId="urn:microsoft.com/office/officeart/2005/8/layout/process2"/>
    <dgm:cxn modelId="{C6F6C4E7-8A7B-4520-AB1F-7C116856D3FA}" type="presParOf" srcId="{ABD0BEB6-C071-4BFD-B39E-754DB3BA7447}" destId="{8B9BA2D5-B65E-4721-9DA6-E6795EE0257A}" srcOrd="8" destOrd="0" presId="urn:microsoft.com/office/officeart/2005/8/layout/process2"/>
    <dgm:cxn modelId="{939CCD4F-2F7F-4261-AB46-DF37EEDBC140}" type="presParOf" srcId="{ABD0BEB6-C071-4BFD-B39E-754DB3BA7447}" destId="{9785C9B1-68AD-4F46-B810-78E55EC72ACF}" srcOrd="9" destOrd="0" presId="urn:microsoft.com/office/officeart/2005/8/layout/process2"/>
    <dgm:cxn modelId="{0385FF7F-6613-4055-8F0A-5A12880903B3}" type="presParOf" srcId="{9785C9B1-68AD-4F46-B810-78E55EC72ACF}" destId="{CCB61430-D1F3-4EDF-8C43-1C9B52C15CA2}" srcOrd="0" destOrd="0" presId="urn:microsoft.com/office/officeart/2005/8/layout/process2"/>
    <dgm:cxn modelId="{F2661362-C4A1-49DB-8915-3A94267F5110}" type="presParOf" srcId="{ABD0BEB6-C071-4BFD-B39E-754DB3BA7447}" destId="{3191191A-92AF-4B49-8D0F-00696681FDAF}" srcOrd="10" destOrd="0" presId="urn:microsoft.com/office/officeart/2005/8/layout/process2"/>
    <dgm:cxn modelId="{3A4FD8D6-6BB4-4B90-AB4A-D255D0B45F37}" type="presParOf" srcId="{ABD0BEB6-C071-4BFD-B39E-754DB3BA7447}" destId="{A9B34852-809E-4FC7-871C-D9E8C677BEA7}" srcOrd="11" destOrd="0" presId="urn:microsoft.com/office/officeart/2005/8/layout/process2"/>
    <dgm:cxn modelId="{99CD0A93-73F3-4EF9-AB37-BA98CAD7D9DA}" type="presParOf" srcId="{A9B34852-809E-4FC7-871C-D9E8C677BEA7}" destId="{6454B590-7856-4A55-AE4F-CB5EA249FDC1}" srcOrd="0" destOrd="0" presId="urn:microsoft.com/office/officeart/2005/8/layout/process2"/>
    <dgm:cxn modelId="{A4674B4E-1F0C-45FB-8F05-3AF713123C5A}" type="presParOf" srcId="{ABD0BEB6-C071-4BFD-B39E-754DB3BA7447}" destId="{F269B9A8-4EBB-4A85-9CFC-DB73D7BF3074}" srcOrd="12" destOrd="0" presId="urn:microsoft.com/office/officeart/2005/8/layout/process2"/>
    <dgm:cxn modelId="{4C701B62-AFB7-4861-B95A-166F8E0708C1}" type="presParOf" srcId="{ABD0BEB6-C071-4BFD-B39E-754DB3BA7447}" destId="{693B02F4-83E4-4A4A-A826-579F29AC6FF2}" srcOrd="13" destOrd="0" presId="urn:microsoft.com/office/officeart/2005/8/layout/process2"/>
    <dgm:cxn modelId="{5C74C6C7-30C8-49D9-A494-53B9683E4E84}" type="presParOf" srcId="{693B02F4-83E4-4A4A-A826-579F29AC6FF2}" destId="{57B02C02-E840-41B7-A272-2308496DD4B5}" srcOrd="0" destOrd="0" presId="urn:microsoft.com/office/officeart/2005/8/layout/process2"/>
    <dgm:cxn modelId="{1377FE1C-3E0C-4451-BB9C-E8D9EEC11097}" type="presParOf" srcId="{ABD0BEB6-C071-4BFD-B39E-754DB3BA7447}" destId="{044B341D-EE9E-4F7E-AC2E-176C79353395}" srcOrd="14" destOrd="0" presId="urn:microsoft.com/office/officeart/2005/8/layout/process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6A44C28-C967-4E86-9B75-B7B1CB7AAF44}" type="doc">
      <dgm:prSet loTypeId="urn:microsoft.com/office/officeart/2005/8/layout/orgChart1" loCatId="hierarchy" qsTypeId="urn:microsoft.com/office/officeart/2005/8/quickstyle/simple1" qsCatId="simple" csTypeId="urn:microsoft.com/office/officeart/2005/8/colors/accent1_2" csCatId="accent1" phldr="1"/>
      <dgm:spPr/>
      <dgm:t>
        <a:bodyPr/>
        <a:lstStyle/>
        <a:p>
          <a:endParaRPr lang="en-US"/>
        </a:p>
      </dgm:t>
    </dgm:pt>
    <dgm:pt modelId="{5D09C8FD-CECD-4520-815C-39F87DFFFC53}">
      <dgm:prSet phldrT="[Text]" custT="1"/>
      <dgm:spPr/>
      <dgm:t>
        <a:bodyPr/>
        <a:lstStyle/>
        <a:p>
          <a:r>
            <a:rPr lang="en-US" sz="2000" dirty="0"/>
            <a:t>Cortisol</a:t>
          </a:r>
          <a:endParaRPr lang="en-US" sz="1600" dirty="0"/>
        </a:p>
      </dgm:t>
    </dgm:pt>
    <dgm:pt modelId="{40EFA895-CA8D-48A9-BFFF-2C800DCD431E}" type="parTrans" cxnId="{186725BC-5802-42F7-977D-EFC154491E6F}">
      <dgm:prSet/>
      <dgm:spPr/>
      <dgm:t>
        <a:bodyPr/>
        <a:lstStyle/>
        <a:p>
          <a:endParaRPr lang="en-US"/>
        </a:p>
      </dgm:t>
    </dgm:pt>
    <dgm:pt modelId="{9F606993-0CAA-434C-A469-BAE4055AC73F}" type="sibTrans" cxnId="{186725BC-5802-42F7-977D-EFC154491E6F}">
      <dgm:prSet/>
      <dgm:spPr/>
      <dgm:t>
        <a:bodyPr/>
        <a:lstStyle/>
        <a:p>
          <a:endParaRPr lang="en-US"/>
        </a:p>
      </dgm:t>
    </dgm:pt>
    <dgm:pt modelId="{5D6D5799-63C8-41D6-9943-798E66A74FBB}">
      <dgm:prSet phldrT="[Text]" custT="1"/>
      <dgm:spPr/>
      <dgm:t>
        <a:bodyPr/>
        <a:lstStyle/>
        <a:p>
          <a:r>
            <a:rPr lang="en-US" sz="2000" dirty="0"/>
            <a:t>Muscle</a:t>
          </a:r>
          <a:endParaRPr lang="en-US" sz="1600" dirty="0"/>
        </a:p>
      </dgm:t>
    </dgm:pt>
    <dgm:pt modelId="{45FF18A6-C020-4FBD-B440-A91106F2163A}" type="parTrans" cxnId="{4F8F617D-6732-4D11-AF50-22503E70CB5B}">
      <dgm:prSet/>
      <dgm:spPr/>
      <dgm:t>
        <a:bodyPr/>
        <a:lstStyle/>
        <a:p>
          <a:endParaRPr lang="en-US"/>
        </a:p>
      </dgm:t>
    </dgm:pt>
    <dgm:pt modelId="{39CC32B3-4D30-4EF8-A055-A61EF90A9BCD}" type="sibTrans" cxnId="{4F8F617D-6732-4D11-AF50-22503E70CB5B}">
      <dgm:prSet/>
      <dgm:spPr/>
      <dgm:t>
        <a:bodyPr/>
        <a:lstStyle/>
        <a:p>
          <a:endParaRPr lang="en-US"/>
        </a:p>
      </dgm:t>
    </dgm:pt>
    <dgm:pt modelId="{1BBEA937-0A96-4822-BBC2-76AA2769F3F1}">
      <dgm:prSet phldrT="[Text]" custT="1"/>
      <dgm:spPr/>
      <dgm:t>
        <a:bodyPr/>
        <a:lstStyle/>
        <a:p>
          <a:r>
            <a:rPr lang="en-US" sz="2000" dirty="0"/>
            <a:t>Liver</a:t>
          </a:r>
          <a:endParaRPr lang="en-US" sz="1600" dirty="0"/>
        </a:p>
      </dgm:t>
    </dgm:pt>
    <dgm:pt modelId="{3DD46D66-1E30-4F30-B12C-AFEB491D98A0}" type="parTrans" cxnId="{F14C3345-44D5-4762-B4E6-F610B6FE39A6}">
      <dgm:prSet/>
      <dgm:spPr/>
      <dgm:t>
        <a:bodyPr/>
        <a:lstStyle/>
        <a:p>
          <a:endParaRPr lang="en-US"/>
        </a:p>
      </dgm:t>
    </dgm:pt>
    <dgm:pt modelId="{A3071503-9B3F-42BB-A9B0-102A56C722D2}" type="sibTrans" cxnId="{F14C3345-44D5-4762-B4E6-F610B6FE39A6}">
      <dgm:prSet/>
      <dgm:spPr/>
      <dgm:t>
        <a:bodyPr/>
        <a:lstStyle/>
        <a:p>
          <a:endParaRPr lang="en-US"/>
        </a:p>
      </dgm:t>
    </dgm:pt>
    <dgm:pt modelId="{E4741D75-9339-4B44-879C-CB10FDE3D254}">
      <dgm:prSet phldrT="[Text]" custT="1"/>
      <dgm:spPr/>
      <dgm:t>
        <a:bodyPr/>
        <a:lstStyle/>
        <a:p>
          <a:r>
            <a:rPr lang="en-US" sz="2000" dirty="0"/>
            <a:t>Adipose</a:t>
          </a:r>
          <a:endParaRPr lang="en-US" sz="1600" dirty="0"/>
        </a:p>
      </dgm:t>
    </dgm:pt>
    <dgm:pt modelId="{B9E1DAB7-6267-4881-A2B0-F6C94609CC66}" type="parTrans" cxnId="{00F1C657-F2E9-4D05-BD8A-D077F7188BDA}">
      <dgm:prSet/>
      <dgm:spPr/>
      <dgm:t>
        <a:bodyPr/>
        <a:lstStyle/>
        <a:p>
          <a:endParaRPr lang="en-US"/>
        </a:p>
      </dgm:t>
    </dgm:pt>
    <dgm:pt modelId="{4FA05D1C-3A43-489A-8AA7-5779EC1B1DDD}" type="sibTrans" cxnId="{00F1C657-F2E9-4D05-BD8A-D077F7188BDA}">
      <dgm:prSet/>
      <dgm:spPr/>
      <dgm:t>
        <a:bodyPr/>
        <a:lstStyle/>
        <a:p>
          <a:endParaRPr lang="en-US"/>
        </a:p>
      </dgm:t>
    </dgm:pt>
    <dgm:pt modelId="{4A9B438B-DDFF-4DC3-B942-87A035602A0F}">
      <dgm:prSet custT="1"/>
      <dgm:spPr/>
      <dgm:t>
        <a:bodyPr/>
        <a:lstStyle/>
        <a:p>
          <a:r>
            <a:rPr lang="en-US" sz="2000" dirty="0"/>
            <a:t>Protein</a:t>
          </a:r>
          <a:r>
            <a:rPr lang="en-US" sz="1600" dirty="0"/>
            <a:t> </a:t>
          </a:r>
          <a:r>
            <a:rPr lang="en-US" sz="2000" dirty="0"/>
            <a:t>catabolism</a:t>
          </a:r>
          <a:endParaRPr lang="en-US" sz="1600" dirty="0"/>
        </a:p>
      </dgm:t>
    </dgm:pt>
    <dgm:pt modelId="{AB1E9084-7771-4BAA-A58F-F31B7B825A45}" type="parTrans" cxnId="{FC320418-114C-4C77-9F44-163FBD284330}">
      <dgm:prSet/>
      <dgm:spPr/>
      <dgm:t>
        <a:bodyPr/>
        <a:lstStyle/>
        <a:p>
          <a:endParaRPr lang="en-US"/>
        </a:p>
      </dgm:t>
    </dgm:pt>
    <dgm:pt modelId="{E5631E07-FD14-42FC-8298-0255D3FC49C7}" type="sibTrans" cxnId="{FC320418-114C-4C77-9F44-163FBD284330}">
      <dgm:prSet/>
      <dgm:spPr/>
      <dgm:t>
        <a:bodyPr/>
        <a:lstStyle/>
        <a:p>
          <a:endParaRPr lang="en-US"/>
        </a:p>
      </dgm:t>
    </dgm:pt>
    <dgm:pt modelId="{A1943255-09CE-4E73-8C92-735324D12C64}">
      <dgm:prSet/>
      <dgm:spPr/>
      <dgm:t>
        <a:bodyPr/>
        <a:lstStyle/>
        <a:p>
          <a:r>
            <a:rPr lang="en-US" dirty="0"/>
            <a:t>Gluconeogenesis</a:t>
          </a:r>
        </a:p>
      </dgm:t>
    </dgm:pt>
    <dgm:pt modelId="{82ECD47D-B04F-403C-B5BB-9C58A52B4746}" type="parTrans" cxnId="{6A896485-D26A-45F7-AD3E-C8E4C8EDD30A}">
      <dgm:prSet/>
      <dgm:spPr/>
      <dgm:t>
        <a:bodyPr/>
        <a:lstStyle/>
        <a:p>
          <a:endParaRPr lang="en-US"/>
        </a:p>
      </dgm:t>
    </dgm:pt>
    <dgm:pt modelId="{4AD96AC9-CD02-41A4-9C6A-4519E47D9CE4}" type="sibTrans" cxnId="{6A896485-D26A-45F7-AD3E-C8E4C8EDD30A}">
      <dgm:prSet/>
      <dgm:spPr/>
      <dgm:t>
        <a:bodyPr/>
        <a:lstStyle/>
        <a:p>
          <a:endParaRPr lang="en-US"/>
        </a:p>
      </dgm:t>
    </dgm:pt>
    <dgm:pt modelId="{6E850DBA-946D-4AB3-8E49-BB0BA5FBF73F}">
      <dgm:prSet custT="1"/>
      <dgm:spPr/>
      <dgm:t>
        <a:bodyPr/>
        <a:lstStyle/>
        <a:p>
          <a:r>
            <a:rPr lang="en-US" sz="2000" dirty="0"/>
            <a:t>Lipolysis</a:t>
          </a:r>
          <a:endParaRPr lang="en-US" sz="1600" dirty="0"/>
        </a:p>
      </dgm:t>
    </dgm:pt>
    <dgm:pt modelId="{E42237E7-F963-42D6-9BAE-4CEE951A9D75}" type="parTrans" cxnId="{D81D451E-E2FC-4206-B853-49DC7A8E4C27}">
      <dgm:prSet/>
      <dgm:spPr/>
      <dgm:t>
        <a:bodyPr/>
        <a:lstStyle/>
        <a:p>
          <a:endParaRPr lang="en-US"/>
        </a:p>
      </dgm:t>
    </dgm:pt>
    <dgm:pt modelId="{9808CFD2-B8B3-4A44-B6C1-C82F6D264820}" type="sibTrans" cxnId="{D81D451E-E2FC-4206-B853-49DC7A8E4C27}">
      <dgm:prSet/>
      <dgm:spPr/>
      <dgm:t>
        <a:bodyPr/>
        <a:lstStyle/>
        <a:p>
          <a:endParaRPr lang="en-US"/>
        </a:p>
      </dgm:t>
    </dgm:pt>
    <dgm:pt modelId="{CBEB2917-822E-4DBA-B51E-902EA895CAA7}">
      <dgm:prSet custT="1"/>
      <dgm:spPr/>
      <dgm:t>
        <a:bodyPr/>
        <a:lstStyle/>
        <a:p>
          <a:r>
            <a:rPr lang="en-US" sz="2000" dirty="0"/>
            <a:t>Immune</a:t>
          </a:r>
          <a:r>
            <a:rPr lang="en-US" sz="1600" dirty="0"/>
            <a:t> </a:t>
          </a:r>
          <a:r>
            <a:rPr lang="en-US" sz="2000" dirty="0"/>
            <a:t>system</a:t>
          </a:r>
          <a:endParaRPr lang="en-US" sz="1600" dirty="0"/>
        </a:p>
      </dgm:t>
    </dgm:pt>
    <dgm:pt modelId="{D607A198-9F2A-44EF-8436-2F4ABD9EA5EF}" type="parTrans" cxnId="{B5F1E555-E95E-4E9E-97BE-97FD895441AB}">
      <dgm:prSet/>
      <dgm:spPr/>
      <dgm:t>
        <a:bodyPr/>
        <a:lstStyle/>
        <a:p>
          <a:endParaRPr lang="en-US"/>
        </a:p>
      </dgm:t>
    </dgm:pt>
    <dgm:pt modelId="{2CB273C5-CA19-443D-B1DE-D5A1C7B9258D}" type="sibTrans" cxnId="{B5F1E555-E95E-4E9E-97BE-97FD895441AB}">
      <dgm:prSet/>
      <dgm:spPr/>
      <dgm:t>
        <a:bodyPr/>
        <a:lstStyle/>
        <a:p>
          <a:endParaRPr lang="en-US"/>
        </a:p>
      </dgm:t>
    </dgm:pt>
    <dgm:pt modelId="{650DCAEA-9754-4707-8829-9B9BA26655C3}">
      <dgm:prSet custT="1"/>
      <dgm:spPr/>
      <dgm:t>
        <a:bodyPr/>
        <a:lstStyle/>
        <a:p>
          <a:r>
            <a:rPr lang="en-US" sz="2000" dirty="0"/>
            <a:t>Immune</a:t>
          </a:r>
          <a:r>
            <a:rPr lang="en-US" sz="1600" dirty="0"/>
            <a:t> </a:t>
          </a:r>
          <a:r>
            <a:rPr lang="en-US" sz="2000" dirty="0"/>
            <a:t>suppression</a:t>
          </a:r>
          <a:endParaRPr lang="en-US" sz="1600" dirty="0"/>
        </a:p>
      </dgm:t>
    </dgm:pt>
    <dgm:pt modelId="{99CCD639-72B9-45C9-96D5-BBA13CBEAD72}" type="parTrans" cxnId="{D2201DBB-CDA8-4845-A3A0-522AAB8C70D5}">
      <dgm:prSet/>
      <dgm:spPr/>
      <dgm:t>
        <a:bodyPr/>
        <a:lstStyle/>
        <a:p>
          <a:endParaRPr lang="en-US"/>
        </a:p>
      </dgm:t>
    </dgm:pt>
    <dgm:pt modelId="{3EA7D25A-5E1D-45A0-B52A-6CFF483CC6C8}" type="sibTrans" cxnId="{D2201DBB-CDA8-4845-A3A0-522AAB8C70D5}">
      <dgm:prSet/>
      <dgm:spPr/>
      <dgm:t>
        <a:bodyPr/>
        <a:lstStyle/>
        <a:p>
          <a:endParaRPr lang="en-US"/>
        </a:p>
      </dgm:t>
    </dgm:pt>
    <dgm:pt modelId="{19B7F1AD-A5A4-4E6B-A32A-3E8071BACABC}" type="pres">
      <dgm:prSet presAssocID="{06A44C28-C967-4E86-9B75-B7B1CB7AAF44}" presName="hierChild1" presStyleCnt="0">
        <dgm:presLayoutVars>
          <dgm:orgChart val="1"/>
          <dgm:chPref val="1"/>
          <dgm:dir/>
          <dgm:animOne val="branch"/>
          <dgm:animLvl val="lvl"/>
          <dgm:resizeHandles/>
        </dgm:presLayoutVars>
      </dgm:prSet>
      <dgm:spPr/>
    </dgm:pt>
    <dgm:pt modelId="{46E3D9BD-A1EF-4522-BC05-4B02A17FFC33}" type="pres">
      <dgm:prSet presAssocID="{5D09C8FD-CECD-4520-815C-39F87DFFFC53}" presName="hierRoot1" presStyleCnt="0">
        <dgm:presLayoutVars>
          <dgm:hierBranch val="init"/>
        </dgm:presLayoutVars>
      </dgm:prSet>
      <dgm:spPr/>
    </dgm:pt>
    <dgm:pt modelId="{4640C07A-0192-42F8-AE29-D571972A0518}" type="pres">
      <dgm:prSet presAssocID="{5D09C8FD-CECD-4520-815C-39F87DFFFC53}" presName="rootComposite1" presStyleCnt="0"/>
      <dgm:spPr/>
    </dgm:pt>
    <dgm:pt modelId="{53EEB0A5-236E-4E22-BFD8-B7BCB7E601A5}" type="pres">
      <dgm:prSet presAssocID="{5D09C8FD-CECD-4520-815C-39F87DFFFC53}" presName="rootText1" presStyleLbl="node0" presStyleIdx="0" presStyleCnt="1">
        <dgm:presLayoutVars>
          <dgm:chPref val="3"/>
        </dgm:presLayoutVars>
      </dgm:prSet>
      <dgm:spPr/>
    </dgm:pt>
    <dgm:pt modelId="{87AB0277-F980-43F7-B811-D0BB3BB4A1C1}" type="pres">
      <dgm:prSet presAssocID="{5D09C8FD-CECD-4520-815C-39F87DFFFC53}" presName="rootConnector1" presStyleLbl="node1" presStyleIdx="0" presStyleCnt="0"/>
      <dgm:spPr/>
    </dgm:pt>
    <dgm:pt modelId="{82339187-397B-4C24-A73E-CE5875314DBA}" type="pres">
      <dgm:prSet presAssocID="{5D09C8FD-CECD-4520-815C-39F87DFFFC53}" presName="hierChild2" presStyleCnt="0"/>
      <dgm:spPr/>
    </dgm:pt>
    <dgm:pt modelId="{9C858794-C885-4AD6-8978-9476492110A4}" type="pres">
      <dgm:prSet presAssocID="{45FF18A6-C020-4FBD-B440-A91106F2163A}" presName="Name37" presStyleLbl="parChTrans1D2" presStyleIdx="0" presStyleCnt="4"/>
      <dgm:spPr/>
    </dgm:pt>
    <dgm:pt modelId="{3650572F-AB46-473B-BBD3-0F29F48497E0}" type="pres">
      <dgm:prSet presAssocID="{5D6D5799-63C8-41D6-9943-798E66A74FBB}" presName="hierRoot2" presStyleCnt="0">
        <dgm:presLayoutVars>
          <dgm:hierBranch val="init"/>
        </dgm:presLayoutVars>
      </dgm:prSet>
      <dgm:spPr/>
    </dgm:pt>
    <dgm:pt modelId="{008F818C-7559-423A-A1EE-02070F0D38C9}" type="pres">
      <dgm:prSet presAssocID="{5D6D5799-63C8-41D6-9943-798E66A74FBB}" presName="rootComposite" presStyleCnt="0"/>
      <dgm:spPr/>
    </dgm:pt>
    <dgm:pt modelId="{74674089-4CE4-4DEA-90ED-20106C6181E2}" type="pres">
      <dgm:prSet presAssocID="{5D6D5799-63C8-41D6-9943-798E66A74FBB}" presName="rootText" presStyleLbl="node2" presStyleIdx="0" presStyleCnt="4">
        <dgm:presLayoutVars>
          <dgm:chPref val="3"/>
        </dgm:presLayoutVars>
      </dgm:prSet>
      <dgm:spPr/>
    </dgm:pt>
    <dgm:pt modelId="{CB8BC8F2-3329-4D79-B37B-E7C6B8B3C777}" type="pres">
      <dgm:prSet presAssocID="{5D6D5799-63C8-41D6-9943-798E66A74FBB}" presName="rootConnector" presStyleLbl="node2" presStyleIdx="0" presStyleCnt="4"/>
      <dgm:spPr/>
    </dgm:pt>
    <dgm:pt modelId="{EEBE891C-153E-4C8C-BEE5-A9AD1CAF212A}" type="pres">
      <dgm:prSet presAssocID="{5D6D5799-63C8-41D6-9943-798E66A74FBB}" presName="hierChild4" presStyleCnt="0"/>
      <dgm:spPr/>
    </dgm:pt>
    <dgm:pt modelId="{F52393D2-285A-4EC2-ABC0-2268EB1DCC96}" type="pres">
      <dgm:prSet presAssocID="{AB1E9084-7771-4BAA-A58F-F31B7B825A45}" presName="Name37" presStyleLbl="parChTrans1D3" presStyleIdx="0" presStyleCnt="4"/>
      <dgm:spPr/>
    </dgm:pt>
    <dgm:pt modelId="{1161EC37-E3F7-48F8-88EA-7CB18D0FFB55}" type="pres">
      <dgm:prSet presAssocID="{4A9B438B-DDFF-4DC3-B942-87A035602A0F}" presName="hierRoot2" presStyleCnt="0">
        <dgm:presLayoutVars>
          <dgm:hierBranch val="l"/>
        </dgm:presLayoutVars>
      </dgm:prSet>
      <dgm:spPr/>
    </dgm:pt>
    <dgm:pt modelId="{931A76D7-E9DF-4E77-8979-22A79FC826E3}" type="pres">
      <dgm:prSet presAssocID="{4A9B438B-DDFF-4DC3-B942-87A035602A0F}" presName="rootComposite" presStyleCnt="0"/>
      <dgm:spPr/>
    </dgm:pt>
    <dgm:pt modelId="{2DC7CCB1-3601-48EF-8610-3B47C98C59B5}" type="pres">
      <dgm:prSet presAssocID="{4A9B438B-DDFF-4DC3-B942-87A035602A0F}" presName="rootText" presStyleLbl="node3" presStyleIdx="0" presStyleCnt="4">
        <dgm:presLayoutVars>
          <dgm:chPref val="3"/>
        </dgm:presLayoutVars>
      </dgm:prSet>
      <dgm:spPr/>
    </dgm:pt>
    <dgm:pt modelId="{722FA53C-9CEE-4207-8021-35D0ED78443A}" type="pres">
      <dgm:prSet presAssocID="{4A9B438B-DDFF-4DC3-B942-87A035602A0F}" presName="rootConnector" presStyleLbl="node3" presStyleIdx="0" presStyleCnt="4"/>
      <dgm:spPr/>
    </dgm:pt>
    <dgm:pt modelId="{9B9DB1DA-5384-4E3E-958C-2EE5E20671DF}" type="pres">
      <dgm:prSet presAssocID="{4A9B438B-DDFF-4DC3-B942-87A035602A0F}" presName="hierChild4" presStyleCnt="0"/>
      <dgm:spPr/>
    </dgm:pt>
    <dgm:pt modelId="{20904CB6-D040-4B7B-AD80-F1B5D3BE05CF}" type="pres">
      <dgm:prSet presAssocID="{4A9B438B-DDFF-4DC3-B942-87A035602A0F}" presName="hierChild5" presStyleCnt="0"/>
      <dgm:spPr/>
    </dgm:pt>
    <dgm:pt modelId="{A4701EF9-F400-4079-9536-46DB8E54DE1F}" type="pres">
      <dgm:prSet presAssocID="{5D6D5799-63C8-41D6-9943-798E66A74FBB}" presName="hierChild5" presStyleCnt="0"/>
      <dgm:spPr/>
    </dgm:pt>
    <dgm:pt modelId="{31A83C1D-0C67-4DDB-8A1C-D360694A7B78}" type="pres">
      <dgm:prSet presAssocID="{3DD46D66-1E30-4F30-B12C-AFEB491D98A0}" presName="Name37" presStyleLbl="parChTrans1D2" presStyleIdx="1" presStyleCnt="4"/>
      <dgm:spPr/>
    </dgm:pt>
    <dgm:pt modelId="{493DA25D-8887-4CED-AF39-666D6C6AF099}" type="pres">
      <dgm:prSet presAssocID="{1BBEA937-0A96-4822-BBC2-76AA2769F3F1}" presName="hierRoot2" presStyleCnt="0">
        <dgm:presLayoutVars>
          <dgm:hierBranch val="init"/>
        </dgm:presLayoutVars>
      </dgm:prSet>
      <dgm:spPr/>
    </dgm:pt>
    <dgm:pt modelId="{6274D30F-43D7-4922-A9FB-A39A21AA6A77}" type="pres">
      <dgm:prSet presAssocID="{1BBEA937-0A96-4822-BBC2-76AA2769F3F1}" presName="rootComposite" presStyleCnt="0"/>
      <dgm:spPr/>
    </dgm:pt>
    <dgm:pt modelId="{3DA243D6-CC11-4078-AED1-1716CAE16096}" type="pres">
      <dgm:prSet presAssocID="{1BBEA937-0A96-4822-BBC2-76AA2769F3F1}" presName="rootText" presStyleLbl="node2" presStyleIdx="1" presStyleCnt="4">
        <dgm:presLayoutVars>
          <dgm:chPref val="3"/>
        </dgm:presLayoutVars>
      </dgm:prSet>
      <dgm:spPr/>
    </dgm:pt>
    <dgm:pt modelId="{060091B7-A697-4DAC-925B-F0035F7993A3}" type="pres">
      <dgm:prSet presAssocID="{1BBEA937-0A96-4822-BBC2-76AA2769F3F1}" presName="rootConnector" presStyleLbl="node2" presStyleIdx="1" presStyleCnt="4"/>
      <dgm:spPr/>
    </dgm:pt>
    <dgm:pt modelId="{03AC9287-993F-4345-BBED-CB91FA70FD07}" type="pres">
      <dgm:prSet presAssocID="{1BBEA937-0A96-4822-BBC2-76AA2769F3F1}" presName="hierChild4" presStyleCnt="0"/>
      <dgm:spPr/>
    </dgm:pt>
    <dgm:pt modelId="{33B95426-EBC6-4866-BBC3-53F1CC5EDF3F}" type="pres">
      <dgm:prSet presAssocID="{82ECD47D-B04F-403C-B5BB-9C58A52B4746}" presName="Name37" presStyleLbl="parChTrans1D3" presStyleIdx="1" presStyleCnt="4"/>
      <dgm:spPr/>
    </dgm:pt>
    <dgm:pt modelId="{70180BB8-69E2-4748-9986-5BEFD460A55F}" type="pres">
      <dgm:prSet presAssocID="{A1943255-09CE-4E73-8C92-735324D12C64}" presName="hierRoot2" presStyleCnt="0">
        <dgm:presLayoutVars>
          <dgm:hierBranch val="init"/>
        </dgm:presLayoutVars>
      </dgm:prSet>
      <dgm:spPr/>
    </dgm:pt>
    <dgm:pt modelId="{5B77D302-7DD6-4EFD-AE95-9E16C04D9B28}" type="pres">
      <dgm:prSet presAssocID="{A1943255-09CE-4E73-8C92-735324D12C64}" presName="rootComposite" presStyleCnt="0"/>
      <dgm:spPr/>
    </dgm:pt>
    <dgm:pt modelId="{DBBEA8FE-F617-4F96-8EC0-C665CB8222E4}" type="pres">
      <dgm:prSet presAssocID="{A1943255-09CE-4E73-8C92-735324D12C64}" presName="rootText" presStyleLbl="node3" presStyleIdx="1" presStyleCnt="4">
        <dgm:presLayoutVars>
          <dgm:chPref val="3"/>
        </dgm:presLayoutVars>
      </dgm:prSet>
      <dgm:spPr/>
    </dgm:pt>
    <dgm:pt modelId="{AE467A81-7A68-4FF3-9953-01545A780A3F}" type="pres">
      <dgm:prSet presAssocID="{A1943255-09CE-4E73-8C92-735324D12C64}" presName="rootConnector" presStyleLbl="node3" presStyleIdx="1" presStyleCnt="4"/>
      <dgm:spPr/>
    </dgm:pt>
    <dgm:pt modelId="{7621C91C-7569-4895-9A15-3345FF0D99DE}" type="pres">
      <dgm:prSet presAssocID="{A1943255-09CE-4E73-8C92-735324D12C64}" presName="hierChild4" presStyleCnt="0"/>
      <dgm:spPr/>
    </dgm:pt>
    <dgm:pt modelId="{C40068C7-F20D-4648-B535-D266B5A0F9A9}" type="pres">
      <dgm:prSet presAssocID="{A1943255-09CE-4E73-8C92-735324D12C64}" presName="hierChild5" presStyleCnt="0"/>
      <dgm:spPr/>
    </dgm:pt>
    <dgm:pt modelId="{B824E207-AE97-4718-836B-54508798A236}" type="pres">
      <dgm:prSet presAssocID="{1BBEA937-0A96-4822-BBC2-76AA2769F3F1}" presName="hierChild5" presStyleCnt="0"/>
      <dgm:spPr/>
    </dgm:pt>
    <dgm:pt modelId="{123237A2-4789-4552-B346-C45C4577FE1C}" type="pres">
      <dgm:prSet presAssocID="{B9E1DAB7-6267-4881-A2B0-F6C94609CC66}" presName="Name37" presStyleLbl="parChTrans1D2" presStyleIdx="2" presStyleCnt="4"/>
      <dgm:spPr/>
    </dgm:pt>
    <dgm:pt modelId="{F2FD686D-8060-4480-B599-3F07BFC4BA8D}" type="pres">
      <dgm:prSet presAssocID="{E4741D75-9339-4B44-879C-CB10FDE3D254}" presName="hierRoot2" presStyleCnt="0">
        <dgm:presLayoutVars>
          <dgm:hierBranch val="init"/>
        </dgm:presLayoutVars>
      </dgm:prSet>
      <dgm:spPr/>
    </dgm:pt>
    <dgm:pt modelId="{84F509C9-3A57-4A51-9E84-96288A27A2C0}" type="pres">
      <dgm:prSet presAssocID="{E4741D75-9339-4B44-879C-CB10FDE3D254}" presName="rootComposite" presStyleCnt="0"/>
      <dgm:spPr/>
    </dgm:pt>
    <dgm:pt modelId="{1CE51404-2EBE-4AC2-9D3D-644156996FCD}" type="pres">
      <dgm:prSet presAssocID="{E4741D75-9339-4B44-879C-CB10FDE3D254}" presName="rootText" presStyleLbl="node2" presStyleIdx="2" presStyleCnt="4">
        <dgm:presLayoutVars>
          <dgm:chPref val="3"/>
        </dgm:presLayoutVars>
      </dgm:prSet>
      <dgm:spPr/>
    </dgm:pt>
    <dgm:pt modelId="{44B2C4E0-B74A-4366-91C7-DA1AFFF5AEB1}" type="pres">
      <dgm:prSet presAssocID="{E4741D75-9339-4B44-879C-CB10FDE3D254}" presName="rootConnector" presStyleLbl="node2" presStyleIdx="2" presStyleCnt="4"/>
      <dgm:spPr/>
    </dgm:pt>
    <dgm:pt modelId="{706C69EE-0446-4E89-AA29-17194236EA15}" type="pres">
      <dgm:prSet presAssocID="{E4741D75-9339-4B44-879C-CB10FDE3D254}" presName="hierChild4" presStyleCnt="0"/>
      <dgm:spPr/>
    </dgm:pt>
    <dgm:pt modelId="{1586605D-4F43-443F-9CD5-1EDE67D87C11}" type="pres">
      <dgm:prSet presAssocID="{E42237E7-F963-42D6-9BAE-4CEE951A9D75}" presName="Name37" presStyleLbl="parChTrans1D3" presStyleIdx="2" presStyleCnt="4"/>
      <dgm:spPr/>
    </dgm:pt>
    <dgm:pt modelId="{37F2F80F-732B-4D1E-98E0-3249942C79DB}" type="pres">
      <dgm:prSet presAssocID="{6E850DBA-946D-4AB3-8E49-BB0BA5FBF73F}" presName="hierRoot2" presStyleCnt="0">
        <dgm:presLayoutVars>
          <dgm:hierBranch val="init"/>
        </dgm:presLayoutVars>
      </dgm:prSet>
      <dgm:spPr/>
    </dgm:pt>
    <dgm:pt modelId="{873C2EEB-141B-4349-96D3-B28402678404}" type="pres">
      <dgm:prSet presAssocID="{6E850DBA-946D-4AB3-8E49-BB0BA5FBF73F}" presName="rootComposite" presStyleCnt="0"/>
      <dgm:spPr/>
    </dgm:pt>
    <dgm:pt modelId="{E5FCEB46-8987-4A98-BA2A-079366C53775}" type="pres">
      <dgm:prSet presAssocID="{6E850DBA-946D-4AB3-8E49-BB0BA5FBF73F}" presName="rootText" presStyleLbl="node3" presStyleIdx="2" presStyleCnt="4">
        <dgm:presLayoutVars>
          <dgm:chPref val="3"/>
        </dgm:presLayoutVars>
      </dgm:prSet>
      <dgm:spPr/>
    </dgm:pt>
    <dgm:pt modelId="{9087B143-9DF4-4E77-AFD7-F006DC16E7EA}" type="pres">
      <dgm:prSet presAssocID="{6E850DBA-946D-4AB3-8E49-BB0BA5FBF73F}" presName="rootConnector" presStyleLbl="node3" presStyleIdx="2" presStyleCnt="4"/>
      <dgm:spPr/>
    </dgm:pt>
    <dgm:pt modelId="{C57B5B45-FC78-4B69-9672-C38A25964A2C}" type="pres">
      <dgm:prSet presAssocID="{6E850DBA-946D-4AB3-8E49-BB0BA5FBF73F}" presName="hierChild4" presStyleCnt="0"/>
      <dgm:spPr/>
    </dgm:pt>
    <dgm:pt modelId="{C6BD455B-2864-440D-B2CB-DDD489BE2D07}" type="pres">
      <dgm:prSet presAssocID="{6E850DBA-946D-4AB3-8E49-BB0BA5FBF73F}" presName="hierChild5" presStyleCnt="0"/>
      <dgm:spPr/>
    </dgm:pt>
    <dgm:pt modelId="{523C989E-19EA-4EE0-A2EF-D9888657285F}" type="pres">
      <dgm:prSet presAssocID="{E4741D75-9339-4B44-879C-CB10FDE3D254}" presName="hierChild5" presStyleCnt="0"/>
      <dgm:spPr/>
    </dgm:pt>
    <dgm:pt modelId="{1EA4E24C-09DD-4E94-9E81-35E12013C45E}" type="pres">
      <dgm:prSet presAssocID="{D607A198-9F2A-44EF-8436-2F4ABD9EA5EF}" presName="Name37" presStyleLbl="parChTrans1D2" presStyleIdx="3" presStyleCnt="4"/>
      <dgm:spPr/>
    </dgm:pt>
    <dgm:pt modelId="{45B7F86F-C7F8-425C-BAE1-5782FBA9ED52}" type="pres">
      <dgm:prSet presAssocID="{CBEB2917-822E-4DBA-B51E-902EA895CAA7}" presName="hierRoot2" presStyleCnt="0">
        <dgm:presLayoutVars>
          <dgm:hierBranch val="init"/>
        </dgm:presLayoutVars>
      </dgm:prSet>
      <dgm:spPr/>
    </dgm:pt>
    <dgm:pt modelId="{714D83EC-F0E0-4A73-9E86-62E3CE20B6A4}" type="pres">
      <dgm:prSet presAssocID="{CBEB2917-822E-4DBA-B51E-902EA895CAA7}" presName="rootComposite" presStyleCnt="0"/>
      <dgm:spPr/>
    </dgm:pt>
    <dgm:pt modelId="{94C175D8-A502-4B0D-89F5-94605135E55A}" type="pres">
      <dgm:prSet presAssocID="{CBEB2917-822E-4DBA-B51E-902EA895CAA7}" presName="rootText" presStyleLbl="node2" presStyleIdx="3" presStyleCnt="4">
        <dgm:presLayoutVars>
          <dgm:chPref val="3"/>
        </dgm:presLayoutVars>
      </dgm:prSet>
      <dgm:spPr/>
    </dgm:pt>
    <dgm:pt modelId="{F77CFAEE-681A-41FE-B90D-5B7998CFF145}" type="pres">
      <dgm:prSet presAssocID="{CBEB2917-822E-4DBA-B51E-902EA895CAA7}" presName="rootConnector" presStyleLbl="node2" presStyleIdx="3" presStyleCnt="4"/>
      <dgm:spPr/>
    </dgm:pt>
    <dgm:pt modelId="{1CC853A4-AA57-45DF-A04F-4297AF91B5B5}" type="pres">
      <dgm:prSet presAssocID="{CBEB2917-822E-4DBA-B51E-902EA895CAA7}" presName="hierChild4" presStyleCnt="0"/>
      <dgm:spPr/>
    </dgm:pt>
    <dgm:pt modelId="{7EE65B0D-A9E5-48FE-A042-3D68B833406A}" type="pres">
      <dgm:prSet presAssocID="{99CCD639-72B9-45C9-96D5-BBA13CBEAD72}" presName="Name37" presStyleLbl="parChTrans1D3" presStyleIdx="3" presStyleCnt="4"/>
      <dgm:spPr/>
    </dgm:pt>
    <dgm:pt modelId="{26F4C2A1-CD4D-4CA8-81C6-8114F4A286CB}" type="pres">
      <dgm:prSet presAssocID="{650DCAEA-9754-4707-8829-9B9BA26655C3}" presName="hierRoot2" presStyleCnt="0">
        <dgm:presLayoutVars>
          <dgm:hierBranch val="init"/>
        </dgm:presLayoutVars>
      </dgm:prSet>
      <dgm:spPr/>
    </dgm:pt>
    <dgm:pt modelId="{4A0FE9D0-07D2-48D7-8E9D-438719BC93A1}" type="pres">
      <dgm:prSet presAssocID="{650DCAEA-9754-4707-8829-9B9BA26655C3}" presName="rootComposite" presStyleCnt="0"/>
      <dgm:spPr/>
    </dgm:pt>
    <dgm:pt modelId="{C32A8520-D279-4047-AEDA-A120AA0BD600}" type="pres">
      <dgm:prSet presAssocID="{650DCAEA-9754-4707-8829-9B9BA26655C3}" presName="rootText" presStyleLbl="node3" presStyleIdx="3" presStyleCnt="4">
        <dgm:presLayoutVars>
          <dgm:chPref val="3"/>
        </dgm:presLayoutVars>
      </dgm:prSet>
      <dgm:spPr/>
    </dgm:pt>
    <dgm:pt modelId="{8C5AA388-C655-4F9E-9AF3-1153A15F25B3}" type="pres">
      <dgm:prSet presAssocID="{650DCAEA-9754-4707-8829-9B9BA26655C3}" presName="rootConnector" presStyleLbl="node3" presStyleIdx="3" presStyleCnt="4"/>
      <dgm:spPr/>
    </dgm:pt>
    <dgm:pt modelId="{35E7A163-0900-4E2F-B3CE-731560DE9305}" type="pres">
      <dgm:prSet presAssocID="{650DCAEA-9754-4707-8829-9B9BA26655C3}" presName="hierChild4" presStyleCnt="0"/>
      <dgm:spPr/>
    </dgm:pt>
    <dgm:pt modelId="{B4AF9D7B-76AE-4427-86C5-E8FC0618587D}" type="pres">
      <dgm:prSet presAssocID="{650DCAEA-9754-4707-8829-9B9BA26655C3}" presName="hierChild5" presStyleCnt="0"/>
      <dgm:spPr/>
    </dgm:pt>
    <dgm:pt modelId="{FD8B52BC-849C-491E-886F-01954E8E4ABE}" type="pres">
      <dgm:prSet presAssocID="{CBEB2917-822E-4DBA-B51E-902EA895CAA7}" presName="hierChild5" presStyleCnt="0"/>
      <dgm:spPr/>
    </dgm:pt>
    <dgm:pt modelId="{92F1243B-3628-4140-974A-5E9B4E4CC4A9}" type="pres">
      <dgm:prSet presAssocID="{5D09C8FD-CECD-4520-815C-39F87DFFFC53}" presName="hierChild3" presStyleCnt="0"/>
      <dgm:spPr/>
    </dgm:pt>
  </dgm:ptLst>
  <dgm:cxnLst>
    <dgm:cxn modelId="{88C76508-E13E-4689-94CF-71C501DCE7B4}" type="presOf" srcId="{6E850DBA-946D-4AB3-8E49-BB0BA5FBF73F}" destId="{E5FCEB46-8987-4A98-BA2A-079366C53775}" srcOrd="0" destOrd="0" presId="urn:microsoft.com/office/officeart/2005/8/layout/orgChart1"/>
    <dgm:cxn modelId="{BB9CB00A-4BDC-46BF-87AA-44956A28EE3C}" type="presOf" srcId="{CBEB2917-822E-4DBA-B51E-902EA895CAA7}" destId="{94C175D8-A502-4B0D-89F5-94605135E55A}" srcOrd="0" destOrd="0" presId="urn:microsoft.com/office/officeart/2005/8/layout/orgChart1"/>
    <dgm:cxn modelId="{CB500513-59A4-4435-ACD2-D78EE53E4AF3}" type="presOf" srcId="{E4741D75-9339-4B44-879C-CB10FDE3D254}" destId="{1CE51404-2EBE-4AC2-9D3D-644156996FCD}" srcOrd="0" destOrd="0" presId="urn:microsoft.com/office/officeart/2005/8/layout/orgChart1"/>
    <dgm:cxn modelId="{FC320418-114C-4C77-9F44-163FBD284330}" srcId="{5D6D5799-63C8-41D6-9943-798E66A74FBB}" destId="{4A9B438B-DDFF-4DC3-B942-87A035602A0F}" srcOrd="0" destOrd="0" parTransId="{AB1E9084-7771-4BAA-A58F-F31B7B825A45}" sibTransId="{E5631E07-FD14-42FC-8298-0255D3FC49C7}"/>
    <dgm:cxn modelId="{D81D451E-E2FC-4206-B853-49DC7A8E4C27}" srcId="{E4741D75-9339-4B44-879C-CB10FDE3D254}" destId="{6E850DBA-946D-4AB3-8E49-BB0BA5FBF73F}" srcOrd="0" destOrd="0" parTransId="{E42237E7-F963-42D6-9BAE-4CEE951A9D75}" sibTransId="{9808CFD2-B8B3-4A44-B6C1-C82F6D264820}"/>
    <dgm:cxn modelId="{01AA9825-F895-4562-AD00-0ACF83CE40DA}" type="presOf" srcId="{D607A198-9F2A-44EF-8436-2F4ABD9EA5EF}" destId="{1EA4E24C-09DD-4E94-9E81-35E12013C45E}" srcOrd="0" destOrd="0" presId="urn:microsoft.com/office/officeart/2005/8/layout/orgChart1"/>
    <dgm:cxn modelId="{F14C3345-44D5-4762-B4E6-F610B6FE39A6}" srcId="{5D09C8FD-CECD-4520-815C-39F87DFFFC53}" destId="{1BBEA937-0A96-4822-BBC2-76AA2769F3F1}" srcOrd="1" destOrd="0" parTransId="{3DD46D66-1E30-4F30-B12C-AFEB491D98A0}" sibTransId="{A3071503-9B3F-42BB-A9B0-102A56C722D2}"/>
    <dgm:cxn modelId="{B29EB068-0921-4BEF-AD51-45E3D39677EB}" type="presOf" srcId="{5D6D5799-63C8-41D6-9943-798E66A74FBB}" destId="{74674089-4CE4-4DEA-90ED-20106C6181E2}" srcOrd="0" destOrd="0" presId="urn:microsoft.com/office/officeart/2005/8/layout/orgChart1"/>
    <dgm:cxn modelId="{1527EA6B-05FC-4BEC-BC5D-DB82A5F12390}" type="presOf" srcId="{5D6D5799-63C8-41D6-9943-798E66A74FBB}" destId="{CB8BC8F2-3329-4D79-B37B-E7C6B8B3C777}" srcOrd="1" destOrd="0" presId="urn:microsoft.com/office/officeart/2005/8/layout/orgChart1"/>
    <dgm:cxn modelId="{FB84A873-2E72-42E1-9010-BF31DEEE4753}" type="presOf" srcId="{99CCD639-72B9-45C9-96D5-BBA13CBEAD72}" destId="{7EE65B0D-A9E5-48FE-A042-3D68B833406A}" srcOrd="0" destOrd="0" presId="urn:microsoft.com/office/officeart/2005/8/layout/orgChart1"/>
    <dgm:cxn modelId="{B5F1E555-E95E-4E9E-97BE-97FD895441AB}" srcId="{5D09C8FD-CECD-4520-815C-39F87DFFFC53}" destId="{CBEB2917-822E-4DBA-B51E-902EA895CAA7}" srcOrd="3" destOrd="0" parTransId="{D607A198-9F2A-44EF-8436-2F4ABD9EA5EF}" sibTransId="{2CB273C5-CA19-443D-B1DE-D5A1C7B9258D}"/>
    <dgm:cxn modelId="{B6A17B76-26B9-402E-8F61-1903CA3C538F}" type="presOf" srcId="{4A9B438B-DDFF-4DC3-B942-87A035602A0F}" destId="{722FA53C-9CEE-4207-8021-35D0ED78443A}" srcOrd="1" destOrd="0" presId="urn:microsoft.com/office/officeart/2005/8/layout/orgChart1"/>
    <dgm:cxn modelId="{00F1C657-F2E9-4D05-BD8A-D077F7188BDA}" srcId="{5D09C8FD-CECD-4520-815C-39F87DFFFC53}" destId="{E4741D75-9339-4B44-879C-CB10FDE3D254}" srcOrd="2" destOrd="0" parTransId="{B9E1DAB7-6267-4881-A2B0-F6C94609CC66}" sibTransId="{4FA05D1C-3A43-489A-8AA7-5779EC1B1DDD}"/>
    <dgm:cxn modelId="{728BC977-FBA5-4F98-B888-D43D5F519EAD}" type="presOf" srcId="{CBEB2917-822E-4DBA-B51E-902EA895CAA7}" destId="{F77CFAEE-681A-41FE-B90D-5B7998CFF145}" srcOrd="1" destOrd="0" presId="urn:microsoft.com/office/officeart/2005/8/layout/orgChart1"/>
    <dgm:cxn modelId="{1FFE7458-BF99-482B-8101-C1477D954726}" type="presOf" srcId="{1BBEA937-0A96-4822-BBC2-76AA2769F3F1}" destId="{060091B7-A697-4DAC-925B-F0035F7993A3}" srcOrd="1" destOrd="0" presId="urn:microsoft.com/office/officeart/2005/8/layout/orgChart1"/>
    <dgm:cxn modelId="{5DD9DD58-E79A-4A34-B23F-AAEEA5BB07AE}" type="presOf" srcId="{650DCAEA-9754-4707-8829-9B9BA26655C3}" destId="{8C5AA388-C655-4F9E-9AF3-1153A15F25B3}" srcOrd="1" destOrd="0" presId="urn:microsoft.com/office/officeart/2005/8/layout/orgChart1"/>
    <dgm:cxn modelId="{FD7E325A-9401-496B-8AD6-CCF3FA41449A}" type="presOf" srcId="{AB1E9084-7771-4BAA-A58F-F31B7B825A45}" destId="{F52393D2-285A-4EC2-ABC0-2268EB1DCC96}" srcOrd="0" destOrd="0" presId="urn:microsoft.com/office/officeart/2005/8/layout/orgChart1"/>
    <dgm:cxn modelId="{21453D7D-511B-45CA-808D-24FDC8F05098}" type="presOf" srcId="{5D09C8FD-CECD-4520-815C-39F87DFFFC53}" destId="{53EEB0A5-236E-4E22-BFD8-B7BCB7E601A5}" srcOrd="0" destOrd="0" presId="urn:microsoft.com/office/officeart/2005/8/layout/orgChart1"/>
    <dgm:cxn modelId="{4F8F617D-6732-4D11-AF50-22503E70CB5B}" srcId="{5D09C8FD-CECD-4520-815C-39F87DFFFC53}" destId="{5D6D5799-63C8-41D6-9943-798E66A74FBB}" srcOrd="0" destOrd="0" parTransId="{45FF18A6-C020-4FBD-B440-A91106F2163A}" sibTransId="{39CC32B3-4D30-4EF8-A055-A61EF90A9BCD}"/>
    <dgm:cxn modelId="{A4797B81-5F15-4634-B709-73D94543592B}" type="presOf" srcId="{1BBEA937-0A96-4822-BBC2-76AA2769F3F1}" destId="{3DA243D6-CC11-4078-AED1-1716CAE16096}" srcOrd="0" destOrd="0" presId="urn:microsoft.com/office/officeart/2005/8/layout/orgChart1"/>
    <dgm:cxn modelId="{6A896485-D26A-45F7-AD3E-C8E4C8EDD30A}" srcId="{1BBEA937-0A96-4822-BBC2-76AA2769F3F1}" destId="{A1943255-09CE-4E73-8C92-735324D12C64}" srcOrd="0" destOrd="0" parTransId="{82ECD47D-B04F-403C-B5BB-9C58A52B4746}" sibTransId="{4AD96AC9-CD02-41A4-9C6A-4519E47D9CE4}"/>
    <dgm:cxn modelId="{B50EF78B-99A5-426F-A6FC-6325383C00FC}" type="presOf" srcId="{5D09C8FD-CECD-4520-815C-39F87DFFFC53}" destId="{87AB0277-F980-43F7-B811-D0BB3BB4A1C1}" srcOrd="1" destOrd="0" presId="urn:microsoft.com/office/officeart/2005/8/layout/orgChart1"/>
    <dgm:cxn modelId="{E706298E-66A6-4B59-A347-02CF6A8B944A}" type="presOf" srcId="{4A9B438B-DDFF-4DC3-B942-87A035602A0F}" destId="{2DC7CCB1-3601-48EF-8610-3B47C98C59B5}" srcOrd="0" destOrd="0" presId="urn:microsoft.com/office/officeart/2005/8/layout/orgChart1"/>
    <dgm:cxn modelId="{B63EDE8F-4978-4D5D-BA1F-A8203C14C18E}" type="presOf" srcId="{82ECD47D-B04F-403C-B5BB-9C58A52B4746}" destId="{33B95426-EBC6-4866-BBC3-53F1CC5EDF3F}" srcOrd="0" destOrd="0" presId="urn:microsoft.com/office/officeart/2005/8/layout/orgChart1"/>
    <dgm:cxn modelId="{01E1929C-6FAE-4FE4-A64E-9F0CF4C548A3}" type="presOf" srcId="{6E850DBA-946D-4AB3-8E49-BB0BA5FBF73F}" destId="{9087B143-9DF4-4E77-AFD7-F006DC16E7EA}" srcOrd="1" destOrd="0" presId="urn:microsoft.com/office/officeart/2005/8/layout/orgChart1"/>
    <dgm:cxn modelId="{849B0FA1-6FF0-4469-BEC0-AA13E53DE723}" type="presOf" srcId="{45FF18A6-C020-4FBD-B440-A91106F2163A}" destId="{9C858794-C885-4AD6-8978-9476492110A4}" srcOrd="0" destOrd="0" presId="urn:microsoft.com/office/officeart/2005/8/layout/orgChart1"/>
    <dgm:cxn modelId="{9655CFA1-03CE-40DB-BCCA-6F3139148D85}" type="presOf" srcId="{650DCAEA-9754-4707-8829-9B9BA26655C3}" destId="{C32A8520-D279-4047-AEDA-A120AA0BD600}" srcOrd="0" destOrd="0" presId="urn:microsoft.com/office/officeart/2005/8/layout/orgChart1"/>
    <dgm:cxn modelId="{B18783A6-35D6-4632-87E2-87297CF521A1}" type="presOf" srcId="{A1943255-09CE-4E73-8C92-735324D12C64}" destId="{AE467A81-7A68-4FF3-9953-01545A780A3F}" srcOrd="1" destOrd="0" presId="urn:microsoft.com/office/officeart/2005/8/layout/orgChart1"/>
    <dgm:cxn modelId="{D2201DBB-CDA8-4845-A3A0-522AAB8C70D5}" srcId="{CBEB2917-822E-4DBA-B51E-902EA895CAA7}" destId="{650DCAEA-9754-4707-8829-9B9BA26655C3}" srcOrd="0" destOrd="0" parTransId="{99CCD639-72B9-45C9-96D5-BBA13CBEAD72}" sibTransId="{3EA7D25A-5E1D-45A0-B52A-6CFF483CC6C8}"/>
    <dgm:cxn modelId="{186725BC-5802-42F7-977D-EFC154491E6F}" srcId="{06A44C28-C967-4E86-9B75-B7B1CB7AAF44}" destId="{5D09C8FD-CECD-4520-815C-39F87DFFFC53}" srcOrd="0" destOrd="0" parTransId="{40EFA895-CA8D-48A9-BFFF-2C800DCD431E}" sibTransId="{9F606993-0CAA-434C-A469-BAE4055AC73F}"/>
    <dgm:cxn modelId="{B59AAEC6-DA6D-4FCF-BD00-2285D2E5D7C9}" type="presOf" srcId="{A1943255-09CE-4E73-8C92-735324D12C64}" destId="{DBBEA8FE-F617-4F96-8EC0-C665CB8222E4}" srcOrd="0" destOrd="0" presId="urn:microsoft.com/office/officeart/2005/8/layout/orgChart1"/>
    <dgm:cxn modelId="{C74585CF-59AC-44A8-B2D1-FFD007ADB054}" type="presOf" srcId="{06A44C28-C967-4E86-9B75-B7B1CB7AAF44}" destId="{19B7F1AD-A5A4-4E6B-A32A-3E8071BACABC}" srcOrd="0" destOrd="0" presId="urn:microsoft.com/office/officeart/2005/8/layout/orgChart1"/>
    <dgm:cxn modelId="{941008D0-1C20-4DD2-8037-F329228EB0FE}" type="presOf" srcId="{3DD46D66-1E30-4F30-B12C-AFEB491D98A0}" destId="{31A83C1D-0C67-4DDB-8A1C-D360694A7B78}" srcOrd="0" destOrd="0" presId="urn:microsoft.com/office/officeart/2005/8/layout/orgChart1"/>
    <dgm:cxn modelId="{E80BC4D8-2B01-42C1-8301-CC07824D9816}" type="presOf" srcId="{E4741D75-9339-4B44-879C-CB10FDE3D254}" destId="{44B2C4E0-B74A-4366-91C7-DA1AFFF5AEB1}" srcOrd="1" destOrd="0" presId="urn:microsoft.com/office/officeart/2005/8/layout/orgChart1"/>
    <dgm:cxn modelId="{A0DE7EED-725C-4D0A-A579-5FC4C23AE1F9}" type="presOf" srcId="{B9E1DAB7-6267-4881-A2B0-F6C94609CC66}" destId="{123237A2-4789-4552-B346-C45C4577FE1C}" srcOrd="0" destOrd="0" presId="urn:microsoft.com/office/officeart/2005/8/layout/orgChart1"/>
    <dgm:cxn modelId="{6B2128F1-DC7B-4CC1-BE09-B90B7967F860}" type="presOf" srcId="{E42237E7-F963-42D6-9BAE-4CEE951A9D75}" destId="{1586605D-4F43-443F-9CD5-1EDE67D87C11}" srcOrd="0" destOrd="0" presId="urn:microsoft.com/office/officeart/2005/8/layout/orgChart1"/>
    <dgm:cxn modelId="{52477778-CD4E-4C1F-9739-F4EC963A5CD6}" type="presParOf" srcId="{19B7F1AD-A5A4-4E6B-A32A-3E8071BACABC}" destId="{46E3D9BD-A1EF-4522-BC05-4B02A17FFC33}" srcOrd="0" destOrd="0" presId="urn:microsoft.com/office/officeart/2005/8/layout/orgChart1"/>
    <dgm:cxn modelId="{715A0C80-D7B2-41CF-9FED-C9EE161CFD73}" type="presParOf" srcId="{46E3D9BD-A1EF-4522-BC05-4B02A17FFC33}" destId="{4640C07A-0192-42F8-AE29-D571972A0518}" srcOrd="0" destOrd="0" presId="urn:microsoft.com/office/officeart/2005/8/layout/orgChart1"/>
    <dgm:cxn modelId="{20DCA19C-814C-46AB-AEF2-A8A122C250A2}" type="presParOf" srcId="{4640C07A-0192-42F8-AE29-D571972A0518}" destId="{53EEB0A5-236E-4E22-BFD8-B7BCB7E601A5}" srcOrd="0" destOrd="0" presId="urn:microsoft.com/office/officeart/2005/8/layout/orgChart1"/>
    <dgm:cxn modelId="{0737B264-B4BA-4342-B0D7-80CC940219A2}" type="presParOf" srcId="{4640C07A-0192-42F8-AE29-D571972A0518}" destId="{87AB0277-F980-43F7-B811-D0BB3BB4A1C1}" srcOrd="1" destOrd="0" presId="urn:microsoft.com/office/officeart/2005/8/layout/orgChart1"/>
    <dgm:cxn modelId="{841162F6-39F7-4FAD-A116-8DE53462A9A2}" type="presParOf" srcId="{46E3D9BD-A1EF-4522-BC05-4B02A17FFC33}" destId="{82339187-397B-4C24-A73E-CE5875314DBA}" srcOrd="1" destOrd="0" presId="urn:microsoft.com/office/officeart/2005/8/layout/orgChart1"/>
    <dgm:cxn modelId="{2C1EE5B7-9F8C-40F4-90CC-9040C466395B}" type="presParOf" srcId="{82339187-397B-4C24-A73E-CE5875314DBA}" destId="{9C858794-C885-4AD6-8978-9476492110A4}" srcOrd="0" destOrd="0" presId="urn:microsoft.com/office/officeart/2005/8/layout/orgChart1"/>
    <dgm:cxn modelId="{829D44BF-B8D5-41BA-A1FF-B78EDF96B45B}" type="presParOf" srcId="{82339187-397B-4C24-A73E-CE5875314DBA}" destId="{3650572F-AB46-473B-BBD3-0F29F48497E0}" srcOrd="1" destOrd="0" presId="urn:microsoft.com/office/officeart/2005/8/layout/orgChart1"/>
    <dgm:cxn modelId="{A4257DF6-23B1-4DA3-BF33-160DE01B909B}" type="presParOf" srcId="{3650572F-AB46-473B-BBD3-0F29F48497E0}" destId="{008F818C-7559-423A-A1EE-02070F0D38C9}" srcOrd="0" destOrd="0" presId="urn:microsoft.com/office/officeart/2005/8/layout/orgChart1"/>
    <dgm:cxn modelId="{601126AE-1758-49C5-A061-22608B1CA133}" type="presParOf" srcId="{008F818C-7559-423A-A1EE-02070F0D38C9}" destId="{74674089-4CE4-4DEA-90ED-20106C6181E2}" srcOrd="0" destOrd="0" presId="urn:microsoft.com/office/officeart/2005/8/layout/orgChart1"/>
    <dgm:cxn modelId="{679AAC63-95CB-4444-A200-B899AD64503C}" type="presParOf" srcId="{008F818C-7559-423A-A1EE-02070F0D38C9}" destId="{CB8BC8F2-3329-4D79-B37B-E7C6B8B3C777}" srcOrd="1" destOrd="0" presId="urn:microsoft.com/office/officeart/2005/8/layout/orgChart1"/>
    <dgm:cxn modelId="{BA2D7B38-E93A-48AA-AE4F-9AC62665DC51}" type="presParOf" srcId="{3650572F-AB46-473B-BBD3-0F29F48497E0}" destId="{EEBE891C-153E-4C8C-BEE5-A9AD1CAF212A}" srcOrd="1" destOrd="0" presId="urn:microsoft.com/office/officeart/2005/8/layout/orgChart1"/>
    <dgm:cxn modelId="{DA681D74-E34D-468C-8EC8-7A220C4B2F06}" type="presParOf" srcId="{EEBE891C-153E-4C8C-BEE5-A9AD1CAF212A}" destId="{F52393D2-285A-4EC2-ABC0-2268EB1DCC96}" srcOrd="0" destOrd="0" presId="urn:microsoft.com/office/officeart/2005/8/layout/orgChart1"/>
    <dgm:cxn modelId="{818A48BA-35C6-4373-835A-E45AC9ADFB6D}" type="presParOf" srcId="{EEBE891C-153E-4C8C-BEE5-A9AD1CAF212A}" destId="{1161EC37-E3F7-48F8-88EA-7CB18D0FFB55}" srcOrd="1" destOrd="0" presId="urn:microsoft.com/office/officeart/2005/8/layout/orgChart1"/>
    <dgm:cxn modelId="{38F16213-7823-4E21-9A9F-8C92779682F9}" type="presParOf" srcId="{1161EC37-E3F7-48F8-88EA-7CB18D0FFB55}" destId="{931A76D7-E9DF-4E77-8979-22A79FC826E3}" srcOrd="0" destOrd="0" presId="urn:microsoft.com/office/officeart/2005/8/layout/orgChart1"/>
    <dgm:cxn modelId="{7935D802-3495-4BD1-B1A0-ACE0B82F2EFE}" type="presParOf" srcId="{931A76D7-E9DF-4E77-8979-22A79FC826E3}" destId="{2DC7CCB1-3601-48EF-8610-3B47C98C59B5}" srcOrd="0" destOrd="0" presId="urn:microsoft.com/office/officeart/2005/8/layout/orgChart1"/>
    <dgm:cxn modelId="{D5929ADB-3C6B-4D8B-86FD-B05924B75B40}" type="presParOf" srcId="{931A76D7-E9DF-4E77-8979-22A79FC826E3}" destId="{722FA53C-9CEE-4207-8021-35D0ED78443A}" srcOrd="1" destOrd="0" presId="urn:microsoft.com/office/officeart/2005/8/layout/orgChart1"/>
    <dgm:cxn modelId="{63D25C54-91F9-4D90-9FF2-AF9EA0814E4A}" type="presParOf" srcId="{1161EC37-E3F7-48F8-88EA-7CB18D0FFB55}" destId="{9B9DB1DA-5384-4E3E-958C-2EE5E20671DF}" srcOrd="1" destOrd="0" presId="urn:microsoft.com/office/officeart/2005/8/layout/orgChart1"/>
    <dgm:cxn modelId="{23670C13-012F-4B33-8C2C-CCB0D490AA2E}" type="presParOf" srcId="{1161EC37-E3F7-48F8-88EA-7CB18D0FFB55}" destId="{20904CB6-D040-4B7B-AD80-F1B5D3BE05CF}" srcOrd="2" destOrd="0" presId="urn:microsoft.com/office/officeart/2005/8/layout/orgChart1"/>
    <dgm:cxn modelId="{7AF3BF82-0793-4C74-9FBD-AA587DACEF26}" type="presParOf" srcId="{3650572F-AB46-473B-BBD3-0F29F48497E0}" destId="{A4701EF9-F400-4079-9536-46DB8E54DE1F}" srcOrd="2" destOrd="0" presId="urn:microsoft.com/office/officeart/2005/8/layout/orgChart1"/>
    <dgm:cxn modelId="{5899B4D0-9D06-4591-92B7-CD1C61D611BD}" type="presParOf" srcId="{82339187-397B-4C24-A73E-CE5875314DBA}" destId="{31A83C1D-0C67-4DDB-8A1C-D360694A7B78}" srcOrd="2" destOrd="0" presId="urn:microsoft.com/office/officeart/2005/8/layout/orgChart1"/>
    <dgm:cxn modelId="{2ED350BF-0D06-4228-A101-07FF4D238FA2}" type="presParOf" srcId="{82339187-397B-4C24-A73E-CE5875314DBA}" destId="{493DA25D-8887-4CED-AF39-666D6C6AF099}" srcOrd="3" destOrd="0" presId="urn:microsoft.com/office/officeart/2005/8/layout/orgChart1"/>
    <dgm:cxn modelId="{73E98BF7-D7B4-4AE0-8EEF-6B8D196F847C}" type="presParOf" srcId="{493DA25D-8887-4CED-AF39-666D6C6AF099}" destId="{6274D30F-43D7-4922-A9FB-A39A21AA6A77}" srcOrd="0" destOrd="0" presId="urn:microsoft.com/office/officeart/2005/8/layout/orgChart1"/>
    <dgm:cxn modelId="{ADE0800D-B196-4FE4-BB9E-8E7007301667}" type="presParOf" srcId="{6274D30F-43D7-4922-A9FB-A39A21AA6A77}" destId="{3DA243D6-CC11-4078-AED1-1716CAE16096}" srcOrd="0" destOrd="0" presId="urn:microsoft.com/office/officeart/2005/8/layout/orgChart1"/>
    <dgm:cxn modelId="{5B3B5FC9-4E2F-4D8D-892A-1D8CFCFB138C}" type="presParOf" srcId="{6274D30F-43D7-4922-A9FB-A39A21AA6A77}" destId="{060091B7-A697-4DAC-925B-F0035F7993A3}" srcOrd="1" destOrd="0" presId="urn:microsoft.com/office/officeart/2005/8/layout/orgChart1"/>
    <dgm:cxn modelId="{2DD07B8F-30FE-4092-99CB-9731E604B187}" type="presParOf" srcId="{493DA25D-8887-4CED-AF39-666D6C6AF099}" destId="{03AC9287-993F-4345-BBED-CB91FA70FD07}" srcOrd="1" destOrd="0" presId="urn:microsoft.com/office/officeart/2005/8/layout/orgChart1"/>
    <dgm:cxn modelId="{88749869-865C-4B5F-A1A2-108BFC8A8169}" type="presParOf" srcId="{03AC9287-993F-4345-BBED-CB91FA70FD07}" destId="{33B95426-EBC6-4866-BBC3-53F1CC5EDF3F}" srcOrd="0" destOrd="0" presId="urn:microsoft.com/office/officeart/2005/8/layout/orgChart1"/>
    <dgm:cxn modelId="{596B5DEA-9C3D-4B64-BC4F-BF8E52B549E9}" type="presParOf" srcId="{03AC9287-993F-4345-BBED-CB91FA70FD07}" destId="{70180BB8-69E2-4748-9986-5BEFD460A55F}" srcOrd="1" destOrd="0" presId="urn:microsoft.com/office/officeart/2005/8/layout/orgChart1"/>
    <dgm:cxn modelId="{258A9E9C-DA17-4E7F-A562-CD85FA0BD006}" type="presParOf" srcId="{70180BB8-69E2-4748-9986-5BEFD460A55F}" destId="{5B77D302-7DD6-4EFD-AE95-9E16C04D9B28}" srcOrd="0" destOrd="0" presId="urn:microsoft.com/office/officeart/2005/8/layout/orgChart1"/>
    <dgm:cxn modelId="{D806BBE4-F276-438C-8C55-3911DA485094}" type="presParOf" srcId="{5B77D302-7DD6-4EFD-AE95-9E16C04D9B28}" destId="{DBBEA8FE-F617-4F96-8EC0-C665CB8222E4}" srcOrd="0" destOrd="0" presId="urn:microsoft.com/office/officeart/2005/8/layout/orgChart1"/>
    <dgm:cxn modelId="{A884DCC0-D469-479B-BC3A-8396DB8C5C13}" type="presParOf" srcId="{5B77D302-7DD6-4EFD-AE95-9E16C04D9B28}" destId="{AE467A81-7A68-4FF3-9953-01545A780A3F}" srcOrd="1" destOrd="0" presId="urn:microsoft.com/office/officeart/2005/8/layout/orgChart1"/>
    <dgm:cxn modelId="{D7F89E89-C4DE-4DBA-B579-EFB0D122A477}" type="presParOf" srcId="{70180BB8-69E2-4748-9986-5BEFD460A55F}" destId="{7621C91C-7569-4895-9A15-3345FF0D99DE}" srcOrd="1" destOrd="0" presId="urn:microsoft.com/office/officeart/2005/8/layout/orgChart1"/>
    <dgm:cxn modelId="{5F826A21-353E-4B0A-B31B-3B370D16F683}" type="presParOf" srcId="{70180BB8-69E2-4748-9986-5BEFD460A55F}" destId="{C40068C7-F20D-4648-B535-D266B5A0F9A9}" srcOrd="2" destOrd="0" presId="urn:microsoft.com/office/officeart/2005/8/layout/orgChart1"/>
    <dgm:cxn modelId="{B8DCDD24-F495-4B7D-B8C9-6A486B71EFFA}" type="presParOf" srcId="{493DA25D-8887-4CED-AF39-666D6C6AF099}" destId="{B824E207-AE97-4718-836B-54508798A236}" srcOrd="2" destOrd="0" presId="urn:microsoft.com/office/officeart/2005/8/layout/orgChart1"/>
    <dgm:cxn modelId="{FF63B547-C954-4FAA-B4F7-7691AF625AE1}" type="presParOf" srcId="{82339187-397B-4C24-A73E-CE5875314DBA}" destId="{123237A2-4789-4552-B346-C45C4577FE1C}" srcOrd="4" destOrd="0" presId="urn:microsoft.com/office/officeart/2005/8/layout/orgChart1"/>
    <dgm:cxn modelId="{CC8B87B6-91B9-4B8E-AEDD-C09C2C46254D}" type="presParOf" srcId="{82339187-397B-4C24-A73E-CE5875314DBA}" destId="{F2FD686D-8060-4480-B599-3F07BFC4BA8D}" srcOrd="5" destOrd="0" presId="urn:microsoft.com/office/officeart/2005/8/layout/orgChart1"/>
    <dgm:cxn modelId="{26960918-8544-4369-80B8-2622962FAB3B}" type="presParOf" srcId="{F2FD686D-8060-4480-B599-3F07BFC4BA8D}" destId="{84F509C9-3A57-4A51-9E84-96288A27A2C0}" srcOrd="0" destOrd="0" presId="urn:microsoft.com/office/officeart/2005/8/layout/orgChart1"/>
    <dgm:cxn modelId="{E06AC97A-B213-47F5-9353-E8A38098FFCD}" type="presParOf" srcId="{84F509C9-3A57-4A51-9E84-96288A27A2C0}" destId="{1CE51404-2EBE-4AC2-9D3D-644156996FCD}" srcOrd="0" destOrd="0" presId="urn:microsoft.com/office/officeart/2005/8/layout/orgChart1"/>
    <dgm:cxn modelId="{5A564C61-5663-4FB5-A5C7-DAD14F113BBC}" type="presParOf" srcId="{84F509C9-3A57-4A51-9E84-96288A27A2C0}" destId="{44B2C4E0-B74A-4366-91C7-DA1AFFF5AEB1}" srcOrd="1" destOrd="0" presId="urn:microsoft.com/office/officeart/2005/8/layout/orgChart1"/>
    <dgm:cxn modelId="{3059985A-0888-417F-B9BB-0185FE527029}" type="presParOf" srcId="{F2FD686D-8060-4480-B599-3F07BFC4BA8D}" destId="{706C69EE-0446-4E89-AA29-17194236EA15}" srcOrd="1" destOrd="0" presId="urn:microsoft.com/office/officeart/2005/8/layout/orgChart1"/>
    <dgm:cxn modelId="{506B1356-F59B-43D5-8FCF-4AC731395294}" type="presParOf" srcId="{706C69EE-0446-4E89-AA29-17194236EA15}" destId="{1586605D-4F43-443F-9CD5-1EDE67D87C11}" srcOrd="0" destOrd="0" presId="urn:microsoft.com/office/officeart/2005/8/layout/orgChart1"/>
    <dgm:cxn modelId="{9CC617EB-73AE-4A04-867C-666F4372BEAC}" type="presParOf" srcId="{706C69EE-0446-4E89-AA29-17194236EA15}" destId="{37F2F80F-732B-4D1E-98E0-3249942C79DB}" srcOrd="1" destOrd="0" presId="urn:microsoft.com/office/officeart/2005/8/layout/orgChart1"/>
    <dgm:cxn modelId="{D0896D9E-F382-4E64-987C-7F3F8CDFEA33}" type="presParOf" srcId="{37F2F80F-732B-4D1E-98E0-3249942C79DB}" destId="{873C2EEB-141B-4349-96D3-B28402678404}" srcOrd="0" destOrd="0" presId="urn:microsoft.com/office/officeart/2005/8/layout/orgChart1"/>
    <dgm:cxn modelId="{AF44D884-E02C-4214-A2F9-9D07CB02F19D}" type="presParOf" srcId="{873C2EEB-141B-4349-96D3-B28402678404}" destId="{E5FCEB46-8987-4A98-BA2A-079366C53775}" srcOrd="0" destOrd="0" presId="urn:microsoft.com/office/officeart/2005/8/layout/orgChart1"/>
    <dgm:cxn modelId="{DA8C9558-2A4F-4408-87AE-110001A2AF52}" type="presParOf" srcId="{873C2EEB-141B-4349-96D3-B28402678404}" destId="{9087B143-9DF4-4E77-AFD7-F006DC16E7EA}" srcOrd="1" destOrd="0" presId="urn:microsoft.com/office/officeart/2005/8/layout/orgChart1"/>
    <dgm:cxn modelId="{F1A69DF2-45D2-4E25-BA76-33512BE0ED8D}" type="presParOf" srcId="{37F2F80F-732B-4D1E-98E0-3249942C79DB}" destId="{C57B5B45-FC78-4B69-9672-C38A25964A2C}" srcOrd="1" destOrd="0" presId="urn:microsoft.com/office/officeart/2005/8/layout/orgChart1"/>
    <dgm:cxn modelId="{945DD805-98F6-4FEA-9180-3340EA419502}" type="presParOf" srcId="{37F2F80F-732B-4D1E-98E0-3249942C79DB}" destId="{C6BD455B-2864-440D-B2CB-DDD489BE2D07}" srcOrd="2" destOrd="0" presId="urn:microsoft.com/office/officeart/2005/8/layout/orgChart1"/>
    <dgm:cxn modelId="{0CB2C766-9FFB-451B-B45A-08CA950E3081}" type="presParOf" srcId="{F2FD686D-8060-4480-B599-3F07BFC4BA8D}" destId="{523C989E-19EA-4EE0-A2EF-D9888657285F}" srcOrd="2" destOrd="0" presId="urn:microsoft.com/office/officeart/2005/8/layout/orgChart1"/>
    <dgm:cxn modelId="{ABFBA241-402B-4F58-B7EB-5BFA7AF46C70}" type="presParOf" srcId="{82339187-397B-4C24-A73E-CE5875314DBA}" destId="{1EA4E24C-09DD-4E94-9E81-35E12013C45E}" srcOrd="6" destOrd="0" presId="urn:microsoft.com/office/officeart/2005/8/layout/orgChart1"/>
    <dgm:cxn modelId="{AEA32C68-6406-45A5-84C6-0DA0EB82A55B}" type="presParOf" srcId="{82339187-397B-4C24-A73E-CE5875314DBA}" destId="{45B7F86F-C7F8-425C-BAE1-5782FBA9ED52}" srcOrd="7" destOrd="0" presId="urn:microsoft.com/office/officeart/2005/8/layout/orgChart1"/>
    <dgm:cxn modelId="{0832CAF3-2A74-498D-852D-7B3BFED19D64}" type="presParOf" srcId="{45B7F86F-C7F8-425C-BAE1-5782FBA9ED52}" destId="{714D83EC-F0E0-4A73-9E86-62E3CE20B6A4}" srcOrd="0" destOrd="0" presId="urn:microsoft.com/office/officeart/2005/8/layout/orgChart1"/>
    <dgm:cxn modelId="{AB7C6134-B93F-4FEF-8532-31527B374F43}" type="presParOf" srcId="{714D83EC-F0E0-4A73-9E86-62E3CE20B6A4}" destId="{94C175D8-A502-4B0D-89F5-94605135E55A}" srcOrd="0" destOrd="0" presId="urn:microsoft.com/office/officeart/2005/8/layout/orgChart1"/>
    <dgm:cxn modelId="{AD47695E-14D1-4D80-B5D1-A6F37DD48DD8}" type="presParOf" srcId="{714D83EC-F0E0-4A73-9E86-62E3CE20B6A4}" destId="{F77CFAEE-681A-41FE-B90D-5B7998CFF145}" srcOrd="1" destOrd="0" presId="urn:microsoft.com/office/officeart/2005/8/layout/orgChart1"/>
    <dgm:cxn modelId="{D3990116-2DEE-45A8-B7C1-FD01C9BAF6C6}" type="presParOf" srcId="{45B7F86F-C7F8-425C-BAE1-5782FBA9ED52}" destId="{1CC853A4-AA57-45DF-A04F-4297AF91B5B5}" srcOrd="1" destOrd="0" presId="urn:microsoft.com/office/officeart/2005/8/layout/orgChart1"/>
    <dgm:cxn modelId="{FC036A1D-AA92-41DD-A869-C839FDA895A4}" type="presParOf" srcId="{1CC853A4-AA57-45DF-A04F-4297AF91B5B5}" destId="{7EE65B0D-A9E5-48FE-A042-3D68B833406A}" srcOrd="0" destOrd="0" presId="urn:microsoft.com/office/officeart/2005/8/layout/orgChart1"/>
    <dgm:cxn modelId="{15A2990A-E27F-4524-B316-4763D3382680}" type="presParOf" srcId="{1CC853A4-AA57-45DF-A04F-4297AF91B5B5}" destId="{26F4C2A1-CD4D-4CA8-81C6-8114F4A286CB}" srcOrd="1" destOrd="0" presId="urn:microsoft.com/office/officeart/2005/8/layout/orgChart1"/>
    <dgm:cxn modelId="{4A29DA25-342D-4D44-8646-C1E9F10300DD}" type="presParOf" srcId="{26F4C2A1-CD4D-4CA8-81C6-8114F4A286CB}" destId="{4A0FE9D0-07D2-48D7-8E9D-438719BC93A1}" srcOrd="0" destOrd="0" presId="urn:microsoft.com/office/officeart/2005/8/layout/orgChart1"/>
    <dgm:cxn modelId="{69E10FB3-12E5-478C-80E3-34FB77FC831E}" type="presParOf" srcId="{4A0FE9D0-07D2-48D7-8E9D-438719BC93A1}" destId="{C32A8520-D279-4047-AEDA-A120AA0BD600}" srcOrd="0" destOrd="0" presId="urn:microsoft.com/office/officeart/2005/8/layout/orgChart1"/>
    <dgm:cxn modelId="{753B459C-4465-4974-AB91-57648BCA8FF3}" type="presParOf" srcId="{4A0FE9D0-07D2-48D7-8E9D-438719BC93A1}" destId="{8C5AA388-C655-4F9E-9AF3-1153A15F25B3}" srcOrd="1" destOrd="0" presId="urn:microsoft.com/office/officeart/2005/8/layout/orgChart1"/>
    <dgm:cxn modelId="{EC7E1600-EF2D-41B8-9E98-ADFF95932FFF}" type="presParOf" srcId="{26F4C2A1-CD4D-4CA8-81C6-8114F4A286CB}" destId="{35E7A163-0900-4E2F-B3CE-731560DE9305}" srcOrd="1" destOrd="0" presId="urn:microsoft.com/office/officeart/2005/8/layout/orgChart1"/>
    <dgm:cxn modelId="{6BAE0841-CB8E-442F-977C-470E9967C921}" type="presParOf" srcId="{26F4C2A1-CD4D-4CA8-81C6-8114F4A286CB}" destId="{B4AF9D7B-76AE-4427-86C5-E8FC0618587D}" srcOrd="2" destOrd="0" presId="urn:microsoft.com/office/officeart/2005/8/layout/orgChart1"/>
    <dgm:cxn modelId="{92C6C11A-A180-4AD1-A5E0-6D4CB527BAC0}" type="presParOf" srcId="{45B7F86F-C7F8-425C-BAE1-5782FBA9ED52}" destId="{FD8B52BC-849C-491E-886F-01954E8E4ABE}" srcOrd="2" destOrd="0" presId="urn:microsoft.com/office/officeart/2005/8/layout/orgChart1"/>
    <dgm:cxn modelId="{1DF9E402-CCAB-4F3D-A2E3-248263B43BB8}" type="presParOf" srcId="{46E3D9BD-A1EF-4522-BC05-4B02A17FFC33}" destId="{92F1243B-3628-4140-974A-5E9B4E4CC4A9}"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5E81E82-9CE3-4A03-9734-A16EF59CF675}" type="doc">
      <dgm:prSet loTypeId="urn:microsoft.com/office/officeart/2005/8/layout/process2" loCatId="process" qsTypeId="urn:microsoft.com/office/officeart/2005/8/quickstyle/simple1" qsCatId="simple" csTypeId="urn:microsoft.com/office/officeart/2005/8/colors/accent1_2" csCatId="accent1" phldr="1"/>
      <dgm:spPr/>
    </dgm:pt>
    <dgm:pt modelId="{86DE175A-B356-45EF-ACBC-8E95518E5F27}">
      <dgm:prSet phldrT="[Text]"/>
      <dgm:spPr/>
      <dgm:t>
        <a:bodyPr/>
        <a:lstStyle/>
        <a:p>
          <a:r>
            <a:rPr lang="en-US" b="1" dirty="0"/>
            <a:t>An increase in EDV = An increase in preload</a:t>
          </a:r>
          <a:endParaRPr lang="en-US" dirty="0"/>
        </a:p>
      </dgm:t>
    </dgm:pt>
    <dgm:pt modelId="{60687A0D-BCBD-4165-8F71-B63FFBA469F1}" type="parTrans" cxnId="{DAF55A3C-5586-486D-8C61-D7E5A447DE59}">
      <dgm:prSet/>
      <dgm:spPr/>
      <dgm:t>
        <a:bodyPr/>
        <a:lstStyle/>
        <a:p>
          <a:endParaRPr lang="en-US"/>
        </a:p>
      </dgm:t>
    </dgm:pt>
    <dgm:pt modelId="{4CCC741A-A7E2-471C-B2F1-256B1D6FD409}" type="sibTrans" cxnId="{DAF55A3C-5586-486D-8C61-D7E5A447DE59}">
      <dgm:prSet/>
      <dgm:spPr/>
      <dgm:t>
        <a:bodyPr/>
        <a:lstStyle/>
        <a:p>
          <a:endParaRPr lang="en-US"/>
        </a:p>
      </dgm:t>
    </dgm:pt>
    <dgm:pt modelId="{73AE8798-16D6-4B18-9481-8E7BD17C20F3}">
      <dgm:prSet phldrT="[Text]"/>
      <dgm:spPr/>
      <dgm:t>
        <a:bodyPr/>
        <a:lstStyle/>
        <a:p>
          <a:r>
            <a:rPr lang="en-US" b="1" dirty="0"/>
            <a:t>Increases the stretch of myocardial cells</a:t>
          </a:r>
          <a:endParaRPr lang="en-US" dirty="0"/>
        </a:p>
      </dgm:t>
    </dgm:pt>
    <dgm:pt modelId="{B39581FE-10DC-4C36-B62E-723A9B684C45}" type="parTrans" cxnId="{037EE1E3-291D-425F-9BDF-2E727D9BEBA2}">
      <dgm:prSet/>
      <dgm:spPr/>
      <dgm:t>
        <a:bodyPr/>
        <a:lstStyle/>
        <a:p>
          <a:endParaRPr lang="en-US"/>
        </a:p>
      </dgm:t>
    </dgm:pt>
    <dgm:pt modelId="{F38D5BC0-AFB1-49C9-989E-81837938EF1A}" type="sibTrans" cxnId="{037EE1E3-291D-425F-9BDF-2E727D9BEBA2}">
      <dgm:prSet/>
      <dgm:spPr/>
      <dgm:t>
        <a:bodyPr/>
        <a:lstStyle/>
        <a:p>
          <a:endParaRPr lang="en-US"/>
        </a:p>
      </dgm:t>
    </dgm:pt>
    <dgm:pt modelId="{AB46FFFD-8DD5-477C-8837-FDFFBC96BBFA}">
      <dgm:prSet phldrT="[Text]"/>
      <dgm:spPr/>
      <dgm:t>
        <a:bodyPr/>
        <a:lstStyle/>
        <a:p>
          <a:r>
            <a:rPr lang="en-US" b="1" dirty="0"/>
            <a:t>Increases the force of contraction of these cells when the heart contracts</a:t>
          </a:r>
          <a:endParaRPr lang="en-US" dirty="0"/>
        </a:p>
      </dgm:t>
    </dgm:pt>
    <dgm:pt modelId="{796C527D-1A84-4C25-9925-6F9340587DFE}" type="parTrans" cxnId="{306DF8E1-654D-49FA-9B52-F09FC6465794}">
      <dgm:prSet/>
      <dgm:spPr/>
      <dgm:t>
        <a:bodyPr/>
        <a:lstStyle/>
        <a:p>
          <a:endParaRPr lang="en-US"/>
        </a:p>
      </dgm:t>
    </dgm:pt>
    <dgm:pt modelId="{912673DE-60E0-4B3F-8C71-CDF140272DC6}" type="sibTrans" cxnId="{306DF8E1-654D-49FA-9B52-F09FC6465794}">
      <dgm:prSet/>
      <dgm:spPr/>
      <dgm:t>
        <a:bodyPr/>
        <a:lstStyle/>
        <a:p>
          <a:endParaRPr lang="en-US"/>
        </a:p>
      </dgm:t>
    </dgm:pt>
    <dgm:pt modelId="{DB4396B9-B132-4A16-ABAB-AEC084E54F3B}">
      <dgm:prSet/>
      <dgm:spPr/>
      <dgm:t>
        <a:bodyPr/>
        <a:lstStyle/>
        <a:p>
          <a:r>
            <a:rPr lang="en-US" b="1" dirty="0"/>
            <a:t>Increases the amount of blood ejected</a:t>
          </a:r>
        </a:p>
      </dgm:t>
    </dgm:pt>
    <dgm:pt modelId="{93E37EF2-BD26-4684-B043-C64BCD8B7AF8}" type="parTrans" cxnId="{796AB29E-494F-4F9C-A642-0F62306AE9D1}">
      <dgm:prSet/>
      <dgm:spPr/>
      <dgm:t>
        <a:bodyPr/>
        <a:lstStyle/>
        <a:p>
          <a:endParaRPr lang="en-US"/>
        </a:p>
      </dgm:t>
    </dgm:pt>
    <dgm:pt modelId="{F2CF2A25-8437-4ED3-B06F-061AED73CC70}" type="sibTrans" cxnId="{796AB29E-494F-4F9C-A642-0F62306AE9D1}">
      <dgm:prSet/>
      <dgm:spPr/>
      <dgm:t>
        <a:bodyPr/>
        <a:lstStyle/>
        <a:p>
          <a:endParaRPr lang="en-US"/>
        </a:p>
      </dgm:t>
    </dgm:pt>
    <dgm:pt modelId="{5D738CEC-53F6-4FEC-919B-F97B21C69B95}">
      <dgm:prSet/>
      <dgm:spPr/>
      <dgm:t>
        <a:bodyPr/>
        <a:lstStyle/>
        <a:p>
          <a:r>
            <a:rPr lang="en-US" b="1" dirty="0"/>
            <a:t>Increases Stroke Volume (Increases Cardiac Output)</a:t>
          </a:r>
        </a:p>
      </dgm:t>
    </dgm:pt>
    <dgm:pt modelId="{8F6FB135-D7B5-40F0-A1F6-B6517513D9E0}" type="parTrans" cxnId="{516A38C5-000A-41E3-8DCF-43FF493E8B6C}">
      <dgm:prSet/>
      <dgm:spPr/>
      <dgm:t>
        <a:bodyPr/>
        <a:lstStyle/>
        <a:p>
          <a:endParaRPr lang="en-US"/>
        </a:p>
      </dgm:t>
    </dgm:pt>
    <dgm:pt modelId="{70C37BBC-C1C6-4AAB-8812-B5230A45F567}" type="sibTrans" cxnId="{516A38C5-000A-41E3-8DCF-43FF493E8B6C}">
      <dgm:prSet/>
      <dgm:spPr/>
      <dgm:t>
        <a:bodyPr/>
        <a:lstStyle/>
        <a:p>
          <a:endParaRPr lang="en-US"/>
        </a:p>
      </dgm:t>
    </dgm:pt>
    <dgm:pt modelId="{ABD0BEB6-C071-4BFD-B39E-754DB3BA7447}" type="pres">
      <dgm:prSet presAssocID="{D5E81E82-9CE3-4A03-9734-A16EF59CF675}" presName="linearFlow" presStyleCnt="0">
        <dgm:presLayoutVars>
          <dgm:resizeHandles val="exact"/>
        </dgm:presLayoutVars>
      </dgm:prSet>
      <dgm:spPr/>
    </dgm:pt>
    <dgm:pt modelId="{994CE745-EA9A-4B5A-AD69-7787F8EF1D3E}" type="pres">
      <dgm:prSet presAssocID="{86DE175A-B356-45EF-ACBC-8E95518E5F27}" presName="node" presStyleLbl="node1" presStyleIdx="0" presStyleCnt="5" custScaleX="333333">
        <dgm:presLayoutVars>
          <dgm:bulletEnabled val="1"/>
        </dgm:presLayoutVars>
      </dgm:prSet>
      <dgm:spPr/>
    </dgm:pt>
    <dgm:pt modelId="{9546184D-FCC6-41C6-9EE3-1C4A9DDC57EE}" type="pres">
      <dgm:prSet presAssocID="{4CCC741A-A7E2-471C-B2F1-256B1D6FD409}" presName="sibTrans" presStyleLbl="sibTrans2D1" presStyleIdx="0" presStyleCnt="4"/>
      <dgm:spPr/>
    </dgm:pt>
    <dgm:pt modelId="{D298A725-A7E1-459F-854E-AD9D34644F6A}" type="pres">
      <dgm:prSet presAssocID="{4CCC741A-A7E2-471C-B2F1-256B1D6FD409}" presName="connectorText" presStyleLbl="sibTrans2D1" presStyleIdx="0" presStyleCnt="4"/>
      <dgm:spPr/>
    </dgm:pt>
    <dgm:pt modelId="{0ED23535-2A9E-419C-B52B-2B5CAA337C59}" type="pres">
      <dgm:prSet presAssocID="{73AE8798-16D6-4B18-9481-8E7BD17C20F3}" presName="node" presStyleLbl="node1" presStyleIdx="1" presStyleCnt="5" custScaleX="333333">
        <dgm:presLayoutVars>
          <dgm:bulletEnabled val="1"/>
        </dgm:presLayoutVars>
      </dgm:prSet>
      <dgm:spPr/>
    </dgm:pt>
    <dgm:pt modelId="{A6A207D3-92B1-4347-9843-91F46564124E}" type="pres">
      <dgm:prSet presAssocID="{F38D5BC0-AFB1-49C9-989E-81837938EF1A}" presName="sibTrans" presStyleLbl="sibTrans2D1" presStyleIdx="1" presStyleCnt="4"/>
      <dgm:spPr/>
    </dgm:pt>
    <dgm:pt modelId="{55199643-EFFB-40C6-8C26-9FCC55CCBBBE}" type="pres">
      <dgm:prSet presAssocID="{F38D5BC0-AFB1-49C9-989E-81837938EF1A}" presName="connectorText" presStyleLbl="sibTrans2D1" presStyleIdx="1" presStyleCnt="4"/>
      <dgm:spPr/>
    </dgm:pt>
    <dgm:pt modelId="{8B9BA2D5-B65E-4721-9DA6-E6795EE0257A}" type="pres">
      <dgm:prSet presAssocID="{AB46FFFD-8DD5-477C-8837-FDFFBC96BBFA}" presName="node" presStyleLbl="node1" presStyleIdx="2" presStyleCnt="5" custScaleX="333333">
        <dgm:presLayoutVars>
          <dgm:bulletEnabled val="1"/>
        </dgm:presLayoutVars>
      </dgm:prSet>
      <dgm:spPr/>
    </dgm:pt>
    <dgm:pt modelId="{9785C9B1-68AD-4F46-B810-78E55EC72ACF}" type="pres">
      <dgm:prSet presAssocID="{912673DE-60E0-4B3F-8C71-CDF140272DC6}" presName="sibTrans" presStyleLbl="sibTrans2D1" presStyleIdx="2" presStyleCnt="4"/>
      <dgm:spPr/>
    </dgm:pt>
    <dgm:pt modelId="{CCB61430-D1F3-4EDF-8C43-1C9B52C15CA2}" type="pres">
      <dgm:prSet presAssocID="{912673DE-60E0-4B3F-8C71-CDF140272DC6}" presName="connectorText" presStyleLbl="sibTrans2D1" presStyleIdx="2" presStyleCnt="4"/>
      <dgm:spPr/>
    </dgm:pt>
    <dgm:pt modelId="{3191191A-92AF-4B49-8D0F-00696681FDAF}" type="pres">
      <dgm:prSet presAssocID="{DB4396B9-B132-4A16-ABAB-AEC084E54F3B}" presName="node" presStyleLbl="node1" presStyleIdx="3" presStyleCnt="5" custScaleX="332409">
        <dgm:presLayoutVars>
          <dgm:bulletEnabled val="1"/>
        </dgm:presLayoutVars>
      </dgm:prSet>
      <dgm:spPr/>
    </dgm:pt>
    <dgm:pt modelId="{A9B34852-809E-4FC7-871C-D9E8C677BEA7}" type="pres">
      <dgm:prSet presAssocID="{F2CF2A25-8437-4ED3-B06F-061AED73CC70}" presName="sibTrans" presStyleLbl="sibTrans2D1" presStyleIdx="3" presStyleCnt="4"/>
      <dgm:spPr/>
    </dgm:pt>
    <dgm:pt modelId="{6454B590-7856-4A55-AE4F-CB5EA249FDC1}" type="pres">
      <dgm:prSet presAssocID="{F2CF2A25-8437-4ED3-B06F-061AED73CC70}" presName="connectorText" presStyleLbl="sibTrans2D1" presStyleIdx="3" presStyleCnt="4"/>
      <dgm:spPr/>
    </dgm:pt>
    <dgm:pt modelId="{F269B9A8-4EBB-4A85-9CFC-DB73D7BF3074}" type="pres">
      <dgm:prSet presAssocID="{5D738CEC-53F6-4FEC-919B-F97B21C69B95}" presName="node" presStyleLbl="node1" presStyleIdx="4" presStyleCnt="5" custScaleX="327295">
        <dgm:presLayoutVars>
          <dgm:bulletEnabled val="1"/>
        </dgm:presLayoutVars>
      </dgm:prSet>
      <dgm:spPr/>
    </dgm:pt>
  </dgm:ptLst>
  <dgm:cxnLst>
    <dgm:cxn modelId="{EA8B8C20-03A4-47DC-BBDC-80BC2B4712B4}" type="presOf" srcId="{F2CF2A25-8437-4ED3-B06F-061AED73CC70}" destId="{6454B590-7856-4A55-AE4F-CB5EA249FDC1}" srcOrd="1" destOrd="0" presId="urn:microsoft.com/office/officeart/2005/8/layout/process2"/>
    <dgm:cxn modelId="{9B497D36-F3C3-4055-8FA8-A0D463B9BBD7}" type="presOf" srcId="{912673DE-60E0-4B3F-8C71-CDF140272DC6}" destId="{CCB61430-D1F3-4EDF-8C43-1C9B52C15CA2}" srcOrd="1" destOrd="0" presId="urn:microsoft.com/office/officeart/2005/8/layout/process2"/>
    <dgm:cxn modelId="{DAF55A3C-5586-486D-8C61-D7E5A447DE59}" srcId="{D5E81E82-9CE3-4A03-9734-A16EF59CF675}" destId="{86DE175A-B356-45EF-ACBC-8E95518E5F27}" srcOrd="0" destOrd="0" parTransId="{60687A0D-BCBD-4165-8F71-B63FFBA469F1}" sibTransId="{4CCC741A-A7E2-471C-B2F1-256B1D6FD409}"/>
    <dgm:cxn modelId="{A6AAFE46-A675-4203-B6D0-633247358B87}" type="presOf" srcId="{F2CF2A25-8437-4ED3-B06F-061AED73CC70}" destId="{A9B34852-809E-4FC7-871C-D9E8C677BEA7}" srcOrd="0" destOrd="0" presId="urn:microsoft.com/office/officeart/2005/8/layout/process2"/>
    <dgm:cxn modelId="{3E3C216D-739D-4A33-9FC1-A0204F6DA021}" type="presOf" srcId="{912673DE-60E0-4B3F-8C71-CDF140272DC6}" destId="{9785C9B1-68AD-4F46-B810-78E55EC72ACF}" srcOrd="0" destOrd="0" presId="urn:microsoft.com/office/officeart/2005/8/layout/process2"/>
    <dgm:cxn modelId="{161AAC6F-2CFD-4BD6-9586-3D275892BB5A}" type="presOf" srcId="{73AE8798-16D6-4B18-9481-8E7BD17C20F3}" destId="{0ED23535-2A9E-419C-B52B-2B5CAA337C59}" srcOrd="0" destOrd="0" presId="urn:microsoft.com/office/officeart/2005/8/layout/process2"/>
    <dgm:cxn modelId="{D9E11759-F8F2-4CB8-83F2-5651595E1F25}" type="presOf" srcId="{D5E81E82-9CE3-4A03-9734-A16EF59CF675}" destId="{ABD0BEB6-C071-4BFD-B39E-754DB3BA7447}" srcOrd="0" destOrd="0" presId="urn:microsoft.com/office/officeart/2005/8/layout/process2"/>
    <dgm:cxn modelId="{14D16989-9337-4AA0-B3C0-0D3E2806ED20}" type="presOf" srcId="{4CCC741A-A7E2-471C-B2F1-256B1D6FD409}" destId="{D298A725-A7E1-459F-854E-AD9D34644F6A}" srcOrd="1" destOrd="0" presId="urn:microsoft.com/office/officeart/2005/8/layout/process2"/>
    <dgm:cxn modelId="{796AB29E-494F-4F9C-A642-0F62306AE9D1}" srcId="{D5E81E82-9CE3-4A03-9734-A16EF59CF675}" destId="{DB4396B9-B132-4A16-ABAB-AEC084E54F3B}" srcOrd="3" destOrd="0" parTransId="{93E37EF2-BD26-4684-B043-C64BCD8B7AF8}" sibTransId="{F2CF2A25-8437-4ED3-B06F-061AED73CC70}"/>
    <dgm:cxn modelId="{73CB0AAA-AE0C-420A-9535-E5F5A854A6DA}" type="presOf" srcId="{4CCC741A-A7E2-471C-B2F1-256B1D6FD409}" destId="{9546184D-FCC6-41C6-9EE3-1C4A9DDC57EE}" srcOrd="0" destOrd="0" presId="urn:microsoft.com/office/officeart/2005/8/layout/process2"/>
    <dgm:cxn modelId="{56FB1EB1-0445-44DA-B4A6-CFF96295F950}" type="presOf" srcId="{F38D5BC0-AFB1-49C9-989E-81837938EF1A}" destId="{55199643-EFFB-40C6-8C26-9FCC55CCBBBE}" srcOrd="1" destOrd="0" presId="urn:microsoft.com/office/officeart/2005/8/layout/process2"/>
    <dgm:cxn modelId="{45718FBC-8A60-426C-B00D-3085EDACF6FB}" type="presOf" srcId="{F38D5BC0-AFB1-49C9-989E-81837938EF1A}" destId="{A6A207D3-92B1-4347-9843-91F46564124E}" srcOrd="0" destOrd="0" presId="urn:microsoft.com/office/officeart/2005/8/layout/process2"/>
    <dgm:cxn modelId="{197DEDC0-92B7-4702-9D2F-0C3B3FFC7C98}" type="presOf" srcId="{5D738CEC-53F6-4FEC-919B-F97B21C69B95}" destId="{F269B9A8-4EBB-4A85-9CFC-DB73D7BF3074}" srcOrd="0" destOrd="0" presId="urn:microsoft.com/office/officeart/2005/8/layout/process2"/>
    <dgm:cxn modelId="{516A38C5-000A-41E3-8DCF-43FF493E8B6C}" srcId="{D5E81E82-9CE3-4A03-9734-A16EF59CF675}" destId="{5D738CEC-53F6-4FEC-919B-F97B21C69B95}" srcOrd="4" destOrd="0" parTransId="{8F6FB135-D7B5-40F0-A1F6-B6517513D9E0}" sibTransId="{70C37BBC-C1C6-4AAB-8812-B5230A45F567}"/>
    <dgm:cxn modelId="{7760BCC6-D557-4D9E-8DEA-2DEBED2C774D}" type="presOf" srcId="{DB4396B9-B132-4A16-ABAB-AEC084E54F3B}" destId="{3191191A-92AF-4B49-8D0F-00696681FDAF}" srcOrd="0" destOrd="0" presId="urn:microsoft.com/office/officeart/2005/8/layout/process2"/>
    <dgm:cxn modelId="{306DF8E1-654D-49FA-9B52-F09FC6465794}" srcId="{D5E81E82-9CE3-4A03-9734-A16EF59CF675}" destId="{AB46FFFD-8DD5-477C-8837-FDFFBC96BBFA}" srcOrd="2" destOrd="0" parTransId="{796C527D-1A84-4C25-9925-6F9340587DFE}" sibTransId="{912673DE-60E0-4B3F-8C71-CDF140272DC6}"/>
    <dgm:cxn modelId="{037EE1E3-291D-425F-9BDF-2E727D9BEBA2}" srcId="{D5E81E82-9CE3-4A03-9734-A16EF59CF675}" destId="{73AE8798-16D6-4B18-9481-8E7BD17C20F3}" srcOrd="1" destOrd="0" parTransId="{B39581FE-10DC-4C36-B62E-723A9B684C45}" sibTransId="{F38D5BC0-AFB1-49C9-989E-81837938EF1A}"/>
    <dgm:cxn modelId="{6C7012F6-D3D3-4006-8B74-FAE5737E2177}" type="presOf" srcId="{AB46FFFD-8DD5-477C-8837-FDFFBC96BBFA}" destId="{8B9BA2D5-B65E-4721-9DA6-E6795EE0257A}" srcOrd="0" destOrd="0" presId="urn:microsoft.com/office/officeart/2005/8/layout/process2"/>
    <dgm:cxn modelId="{36FB69FD-D00B-45DB-A850-753E76739D0A}" type="presOf" srcId="{86DE175A-B356-45EF-ACBC-8E95518E5F27}" destId="{994CE745-EA9A-4B5A-AD69-7787F8EF1D3E}" srcOrd="0" destOrd="0" presId="urn:microsoft.com/office/officeart/2005/8/layout/process2"/>
    <dgm:cxn modelId="{FF85BEC4-99B8-4131-A4D9-D25DAC33DEC2}" type="presParOf" srcId="{ABD0BEB6-C071-4BFD-B39E-754DB3BA7447}" destId="{994CE745-EA9A-4B5A-AD69-7787F8EF1D3E}" srcOrd="0" destOrd="0" presId="urn:microsoft.com/office/officeart/2005/8/layout/process2"/>
    <dgm:cxn modelId="{FD095F49-59DF-42C7-9321-7D8421D11853}" type="presParOf" srcId="{ABD0BEB6-C071-4BFD-B39E-754DB3BA7447}" destId="{9546184D-FCC6-41C6-9EE3-1C4A9DDC57EE}" srcOrd="1" destOrd="0" presId="urn:microsoft.com/office/officeart/2005/8/layout/process2"/>
    <dgm:cxn modelId="{47683F6C-B6EC-425D-AEB0-8C8B4066FA4A}" type="presParOf" srcId="{9546184D-FCC6-41C6-9EE3-1C4A9DDC57EE}" destId="{D298A725-A7E1-459F-854E-AD9D34644F6A}" srcOrd="0" destOrd="0" presId="urn:microsoft.com/office/officeart/2005/8/layout/process2"/>
    <dgm:cxn modelId="{3340D22E-AC96-44D2-A4F8-EB0F4B1FF377}" type="presParOf" srcId="{ABD0BEB6-C071-4BFD-B39E-754DB3BA7447}" destId="{0ED23535-2A9E-419C-B52B-2B5CAA337C59}" srcOrd="2" destOrd="0" presId="urn:microsoft.com/office/officeart/2005/8/layout/process2"/>
    <dgm:cxn modelId="{EBDC0E57-9C4C-40EC-B5D0-E202FA1216B2}" type="presParOf" srcId="{ABD0BEB6-C071-4BFD-B39E-754DB3BA7447}" destId="{A6A207D3-92B1-4347-9843-91F46564124E}" srcOrd="3" destOrd="0" presId="urn:microsoft.com/office/officeart/2005/8/layout/process2"/>
    <dgm:cxn modelId="{97FDA564-762B-4A73-A01F-C3CF456D9CE4}" type="presParOf" srcId="{A6A207D3-92B1-4347-9843-91F46564124E}" destId="{55199643-EFFB-40C6-8C26-9FCC55CCBBBE}" srcOrd="0" destOrd="0" presId="urn:microsoft.com/office/officeart/2005/8/layout/process2"/>
    <dgm:cxn modelId="{C6F6C4E7-8A7B-4520-AB1F-7C116856D3FA}" type="presParOf" srcId="{ABD0BEB6-C071-4BFD-B39E-754DB3BA7447}" destId="{8B9BA2D5-B65E-4721-9DA6-E6795EE0257A}" srcOrd="4" destOrd="0" presId="urn:microsoft.com/office/officeart/2005/8/layout/process2"/>
    <dgm:cxn modelId="{939CCD4F-2F7F-4261-AB46-DF37EEDBC140}" type="presParOf" srcId="{ABD0BEB6-C071-4BFD-B39E-754DB3BA7447}" destId="{9785C9B1-68AD-4F46-B810-78E55EC72ACF}" srcOrd="5" destOrd="0" presId="urn:microsoft.com/office/officeart/2005/8/layout/process2"/>
    <dgm:cxn modelId="{0385FF7F-6613-4055-8F0A-5A12880903B3}" type="presParOf" srcId="{9785C9B1-68AD-4F46-B810-78E55EC72ACF}" destId="{CCB61430-D1F3-4EDF-8C43-1C9B52C15CA2}" srcOrd="0" destOrd="0" presId="urn:microsoft.com/office/officeart/2005/8/layout/process2"/>
    <dgm:cxn modelId="{F2661362-C4A1-49DB-8915-3A94267F5110}" type="presParOf" srcId="{ABD0BEB6-C071-4BFD-B39E-754DB3BA7447}" destId="{3191191A-92AF-4B49-8D0F-00696681FDAF}" srcOrd="6" destOrd="0" presId="urn:microsoft.com/office/officeart/2005/8/layout/process2"/>
    <dgm:cxn modelId="{3A4FD8D6-6BB4-4B90-AB4A-D255D0B45F37}" type="presParOf" srcId="{ABD0BEB6-C071-4BFD-B39E-754DB3BA7447}" destId="{A9B34852-809E-4FC7-871C-D9E8C677BEA7}" srcOrd="7" destOrd="0" presId="urn:microsoft.com/office/officeart/2005/8/layout/process2"/>
    <dgm:cxn modelId="{99CD0A93-73F3-4EF9-AB37-BA98CAD7D9DA}" type="presParOf" srcId="{A9B34852-809E-4FC7-871C-D9E8C677BEA7}" destId="{6454B590-7856-4A55-AE4F-CB5EA249FDC1}" srcOrd="0" destOrd="0" presId="urn:microsoft.com/office/officeart/2005/8/layout/process2"/>
    <dgm:cxn modelId="{A4674B4E-1F0C-45FB-8F05-3AF713123C5A}" type="presParOf" srcId="{ABD0BEB6-C071-4BFD-B39E-754DB3BA7447}" destId="{F269B9A8-4EBB-4A85-9CFC-DB73D7BF3074}"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5E81E82-9CE3-4A03-9734-A16EF59CF675}" type="doc">
      <dgm:prSet loTypeId="urn:microsoft.com/office/officeart/2005/8/layout/process2" loCatId="process" qsTypeId="urn:microsoft.com/office/officeart/2005/8/quickstyle/simple1" qsCatId="simple" csTypeId="urn:microsoft.com/office/officeart/2005/8/colors/accent1_2" csCatId="accent1" phldr="1"/>
      <dgm:spPr/>
    </dgm:pt>
    <dgm:pt modelId="{86DE175A-B356-45EF-ACBC-8E95518E5F27}">
      <dgm:prSet phldrT="[Text]"/>
      <dgm:spPr/>
      <dgm:t>
        <a:bodyPr/>
        <a:lstStyle/>
        <a:p>
          <a:r>
            <a:rPr lang="en-US" b="1" dirty="0"/>
            <a:t>Increase in blood pressure</a:t>
          </a:r>
          <a:endParaRPr lang="en-US" dirty="0"/>
        </a:p>
      </dgm:t>
    </dgm:pt>
    <dgm:pt modelId="{60687A0D-BCBD-4165-8F71-B63FFBA469F1}" type="parTrans" cxnId="{DAF55A3C-5586-486D-8C61-D7E5A447DE59}">
      <dgm:prSet/>
      <dgm:spPr/>
      <dgm:t>
        <a:bodyPr/>
        <a:lstStyle/>
        <a:p>
          <a:endParaRPr lang="en-US"/>
        </a:p>
      </dgm:t>
    </dgm:pt>
    <dgm:pt modelId="{4CCC741A-A7E2-471C-B2F1-256B1D6FD409}" type="sibTrans" cxnId="{DAF55A3C-5586-486D-8C61-D7E5A447DE59}">
      <dgm:prSet/>
      <dgm:spPr/>
      <dgm:t>
        <a:bodyPr/>
        <a:lstStyle/>
        <a:p>
          <a:endParaRPr lang="en-US"/>
        </a:p>
      </dgm:t>
    </dgm:pt>
    <dgm:pt modelId="{73AE8798-16D6-4B18-9481-8E7BD17C20F3}">
      <dgm:prSet phldrT="[Text]"/>
      <dgm:spPr/>
      <dgm:t>
        <a:bodyPr/>
        <a:lstStyle/>
        <a:p>
          <a:r>
            <a:rPr lang="en-US" b="1" dirty="0"/>
            <a:t>Stretches walls of arterioles</a:t>
          </a:r>
          <a:endParaRPr lang="en-US" dirty="0"/>
        </a:p>
      </dgm:t>
    </dgm:pt>
    <dgm:pt modelId="{B39581FE-10DC-4C36-B62E-723A9B684C45}" type="parTrans" cxnId="{037EE1E3-291D-425F-9BDF-2E727D9BEBA2}">
      <dgm:prSet/>
      <dgm:spPr/>
      <dgm:t>
        <a:bodyPr/>
        <a:lstStyle/>
        <a:p>
          <a:endParaRPr lang="en-US"/>
        </a:p>
      </dgm:t>
    </dgm:pt>
    <dgm:pt modelId="{F38D5BC0-AFB1-49C9-989E-81837938EF1A}" type="sibTrans" cxnId="{037EE1E3-291D-425F-9BDF-2E727D9BEBA2}">
      <dgm:prSet/>
      <dgm:spPr/>
      <dgm:t>
        <a:bodyPr/>
        <a:lstStyle/>
        <a:p>
          <a:endParaRPr lang="en-US"/>
        </a:p>
      </dgm:t>
    </dgm:pt>
    <dgm:pt modelId="{AB46FFFD-8DD5-477C-8837-FDFFBC96BBFA}">
      <dgm:prSet phldrT="[Text]"/>
      <dgm:spPr/>
      <dgm:t>
        <a:bodyPr/>
        <a:lstStyle/>
        <a:p>
          <a:r>
            <a:rPr lang="en-US" b="1" dirty="0"/>
            <a:t>Smooth muscles in walls contract</a:t>
          </a:r>
          <a:endParaRPr lang="en-US" dirty="0"/>
        </a:p>
      </dgm:t>
    </dgm:pt>
    <dgm:pt modelId="{796C527D-1A84-4C25-9925-6F9340587DFE}" type="parTrans" cxnId="{306DF8E1-654D-49FA-9B52-F09FC6465794}">
      <dgm:prSet/>
      <dgm:spPr/>
      <dgm:t>
        <a:bodyPr/>
        <a:lstStyle/>
        <a:p>
          <a:endParaRPr lang="en-US"/>
        </a:p>
      </dgm:t>
    </dgm:pt>
    <dgm:pt modelId="{912673DE-60E0-4B3F-8C71-CDF140272DC6}" type="sibTrans" cxnId="{306DF8E1-654D-49FA-9B52-F09FC6465794}">
      <dgm:prSet/>
      <dgm:spPr/>
      <dgm:t>
        <a:bodyPr/>
        <a:lstStyle/>
        <a:p>
          <a:endParaRPr lang="en-US"/>
        </a:p>
      </dgm:t>
    </dgm:pt>
    <dgm:pt modelId="{DB4396B9-B132-4A16-ABAB-AEC084E54F3B}">
      <dgm:prSet/>
      <dgm:spPr/>
      <dgm:t>
        <a:bodyPr/>
        <a:lstStyle/>
        <a:p>
          <a:r>
            <a:rPr lang="en-US" b="1" dirty="0"/>
            <a:t>Vasoconstriction</a:t>
          </a:r>
        </a:p>
      </dgm:t>
    </dgm:pt>
    <dgm:pt modelId="{93E37EF2-BD26-4684-B043-C64BCD8B7AF8}" type="parTrans" cxnId="{796AB29E-494F-4F9C-A642-0F62306AE9D1}">
      <dgm:prSet/>
      <dgm:spPr/>
      <dgm:t>
        <a:bodyPr/>
        <a:lstStyle/>
        <a:p>
          <a:endParaRPr lang="en-US"/>
        </a:p>
      </dgm:t>
    </dgm:pt>
    <dgm:pt modelId="{F2CF2A25-8437-4ED3-B06F-061AED73CC70}" type="sibTrans" cxnId="{796AB29E-494F-4F9C-A642-0F62306AE9D1}">
      <dgm:prSet/>
      <dgm:spPr/>
      <dgm:t>
        <a:bodyPr/>
        <a:lstStyle/>
        <a:p>
          <a:endParaRPr lang="en-US"/>
        </a:p>
      </dgm:t>
    </dgm:pt>
    <dgm:pt modelId="{5D738CEC-53F6-4FEC-919B-F97B21C69B95}">
      <dgm:prSet/>
      <dgm:spPr/>
      <dgm:t>
        <a:bodyPr/>
        <a:lstStyle/>
        <a:p>
          <a:r>
            <a:rPr lang="en-US" b="1" dirty="0"/>
            <a:t>Decrease blood flow/pressure</a:t>
          </a:r>
        </a:p>
      </dgm:t>
    </dgm:pt>
    <dgm:pt modelId="{8F6FB135-D7B5-40F0-A1F6-B6517513D9E0}" type="parTrans" cxnId="{516A38C5-000A-41E3-8DCF-43FF493E8B6C}">
      <dgm:prSet/>
      <dgm:spPr/>
      <dgm:t>
        <a:bodyPr/>
        <a:lstStyle/>
        <a:p>
          <a:endParaRPr lang="en-US"/>
        </a:p>
      </dgm:t>
    </dgm:pt>
    <dgm:pt modelId="{70C37BBC-C1C6-4AAB-8812-B5230A45F567}" type="sibTrans" cxnId="{516A38C5-000A-41E3-8DCF-43FF493E8B6C}">
      <dgm:prSet/>
      <dgm:spPr/>
      <dgm:t>
        <a:bodyPr/>
        <a:lstStyle/>
        <a:p>
          <a:endParaRPr lang="en-US"/>
        </a:p>
      </dgm:t>
    </dgm:pt>
    <dgm:pt modelId="{ABD0BEB6-C071-4BFD-B39E-754DB3BA7447}" type="pres">
      <dgm:prSet presAssocID="{D5E81E82-9CE3-4A03-9734-A16EF59CF675}" presName="linearFlow" presStyleCnt="0">
        <dgm:presLayoutVars>
          <dgm:resizeHandles val="exact"/>
        </dgm:presLayoutVars>
      </dgm:prSet>
      <dgm:spPr/>
    </dgm:pt>
    <dgm:pt modelId="{994CE745-EA9A-4B5A-AD69-7787F8EF1D3E}" type="pres">
      <dgm:prSet presAssocID="{86DE175A-B356-45EF-ACBC-8E95518E5F27}" presName="node" presStyleLbl="node1" presStyleIdx="0" presStyleCnt="5" custScaleX="333333">
        <dgm:presLayoutVars>
          <dgm:bulletEnabled val="1"/>
        </dgm:presLayoutVars>
      </dgm:prSet>
      <dgm:spPr/>
    </dgm:pt>
    <dgm:pt modelId="{9546184D-FCC6-41C6-9EE3-1C4A9DDC57EE}" type="pres">
      <dgm:prSet presAssocID="{4CCC741A-A7E2-471C-B2F1-256B1D6FD409}" presName="sibTrans" presStyleLbl="sibTrans2D1" presStyleIdx="0" presStyleCnt="4"/>
      <dgm:spPr/>
    </dgm:pt>
    <dgm:pt modelId="{D298A725-A7E1-459F-854E-AD9D34644F6A}" type="pres">
      <dgm:prSet presAssocID="{4CCC741A-A7E2-471C-B2F1-256B1D6FD409}" presName="connectorText" presStyleLbl="sibTrans2D1" presStyleIdx="0" presStyleCnt="4"/>
      <dgm:spPr/>
    </dgm:pt>
    <dgm:pt modelId="{0ED23535-2A9E-419C-B52B-2B5CAA337C59}" type="pres">
      <dgm:prSet presAssocID="{73AE8798-16D6-4B18-9481-8E7BD17C20F3}" presName="node" presStyleLbl="node1" presStyleIdx="1" presStyleCnt="5" custScaleX="333333">
        <dgm:presLayoutVars>
          <dgm:bulletEnabled val="1"/>
        </dgm:presLayoutVars>
      </dgm:prSet>
      <dgm:spPr/>
    </dgm:pt>
    <dgm:pt modelId="{A6A207D3-92B1-4347-9843-91F46564124E}" type="pres">
      <dgm:prSet presAssocID="{F38D5BC0-AFB1-49C9-989E-81837938EF1A}" presName="sibTrans" presStyleLbl="sibTrans2D1" presStyleIdx="1" presStyleCnt="4"/>
      <dgm:spPr/>
    </dgm:pt>
    <dgm:pt modelId="{55199643-EFFB-40C6-8C26-9FCC55CCBBBE}" type="pres">
      <dgm:prSet presAssocID="{F38D5BC0-AFB1-49C9-989E-81837938EF1A}" presName="connectorText" presStyleLbl="sibTrans2D1" presStyleIdx="1" presStyleCnt="4"/>
      <dgm:spPr/>
    </dgm:pt>
    <dgm:pt modelId="{8B9BA2D5-B65E-4721-9DA6-E6795EE0257A}" type="pres">
      <dgm:prSet presAssocID="{AB46FFFD-8DD5-477C-8837-FDFFBC96BBFA}" presName="node" presStyleLbl="node1" presStyleIdx="2" presStyleCnt="5" custScaleX="333333">
        <dgm:presLayoutVars>
          <dgm:bulletEnabled val="1"/>
        </dgm:presLayoutVars>
      </dgm:prSet>
      <dgm:spPr/>
    </dgm:pt>
    <dgm:pt modelId="{9785C9B1-68AD-4F46-B810-78E55EC72ACF}" type="pres">
      <dgm:prSet presAssocID="{912673DE-60E0-4B3F-8C71-CDF140272DC6}" presName="sibTrans" presStyleLbl="sibTrans2D1" presStyleIdx="2" presStyleCnt="4"/>
      <dgm:spPr/>
    </dgm:pt>
    <dgm:pt modelId="{CCB61430-D1F3-4EDF-8C43-1C9B52C15CA2}" type="pres">
      <dgm:prSet presAssocID="{912673DE-60E0-4B3F-8C71-CDF140272DC6}" presName="connectorText" presStyleLbl="sibTrans2D1" presStyleIdx="2" presStyleCnt="4"/>
      <dgm:spPr/>
    </dgm:pt>
    <dgm:pt modelId="{3191191A-92AF-4B49-8D0F-00696681FDAF}" type="pres">
      <dgm:prSet presAssocID="{DB4396B9-B132-4A16-ABAB-AEC084E54F3B}" presName="node" presStyleLbl="node1" presStyleIdx="3" presStyleCnt="5" custScaleX="332409">
        <dgm:presLayoutVars>
          <dgm:bulletEnabled val="1"/>
        </dgm:presLayoutVars>
      </dgm:prSet>
      <dgm:spPr/>
    </dgm:pt>
    <dgm:pt modelId="{A9B34852-809E-4FC7-871C-D9E8C677BEA7}" type="pres">
      <dgm:prSet presAssocID="{F2CF2A25-8437-4ED3-B06F-061AED73CC70}" presName="sibTrans" presStyleLbl="sibTrans2D1" presStyleIdx="3" presStyleCnt="4"/>
      <dgm:spPr/>
    </dgm:pt>
    <dgm:pt modelId="{6454B590-7856-4A55-AE4F-CB5EA249FDC1}" type="pres">
      <dgm:prSet presAssocID="{F2CF2A25-8437-4ED3-B06F-061AED73CC70}" presName="connectorText" presStyleLbl="sibTrans2D1" presStyleIdx="3" presStyleCnt="4"/>
      <dgm:spPr/>
    </dgm:pt>
    <dgm:pt modelId="{F269B9A8-4EBB-4A85-9CFC-DB73D7BF3074}" type="pres">
      <dgm:prSet presAssocID="{5D738CEC-53F6-4FEC-919B-F97B21C69B95}" presName="node" presStyleLbl="node1" presStyleIdx="4" presStyleCnt="5" custScaleX="327295">
        <dgm:presLayoutVars>
          <dgm:bulletEnabled val="1"/>
        </dgm:presLayoutVars>
      </dgm:prSet>
      <dgm:spPr/>
    </dgm:pt>
  </dgm:ptLst>
  <dgm:cxnLst>
    <dgm:cxn modelId="{EA8B8C20-03A4-47DC-BBDC-80BC2B4712B4}" type="presOf" srcId="{F2CF2A25-8437-4ED3-B06F-061AED73CC70}" destId="{6454B590-7856-4A55-AE4F-CB5EA249FDC1}" srcOrd="1" destOrd="0" presId="urn:microsoft.com/office/officeart/2005/8/layout/process2"/>
    <dgm:cxn modelId="{9B497D36-F3C3-4055-8FA8-A0D463B9BBD7}" type="presOf" srcId="{912673DE-60E0-4B3F-8C71-CDF140272DC6}" destId="{CCB61430-D1F3-4EDF-8C43-1C9B52C15CA2}" srcOrd="1" destOrd="0" presId="urn:microsoft.com/office/officeart/2005/8/layout/process2"/>
    <dgm:cxn modelId="{DAF55A3C-5586-486D-8C61-D7E5A447DE59}" srcId="{D5E81E82-9CE3-4A03-9734-A16EF59CF675}" destId="{86DE175A-B356-45EF-ACBC-8E95518E5F27}" srcOrd="0" destOrd="0" parTransId="{60687A0D-BCBD-4165-8F71-B63FFBA469F1}" sibTransId="{4CCC741A-A7E2-471C-B2F1-256B1D6FD409}"/>
    <dgm:cxn modelId="{A6AAFE46-A675-4203-B6D0-633247358B87}" type="presOf" srcId="{F2CF2A25-8437-4ED3-B06F-061AED73CC70}" destId="{A9B34852-809E-4FC7-871C-D9E8C677BEA7}" srcOrd="0" destOrd="0" presId="urn:microsoft.com/office/officeart/2005/8/layout/process2"/>
    <dgm:cxn modelId="{3E3C216D-739D-4A33-9FC1-A0204F6DA021}" type="presOf" srcId="{912673DE-60E0-4B3F-8C71-CDF140272DC6}" destId="{9785C9B1-68AD-4F46-B810-78E55EC72ACF}" srcOrd="0" destOrd="0" presId="urn:microsoft.com/office/officeart/2005/8/layout/process2"/>
    <dgm:cxn modelId="{161AAC6F-2CFD-4BD6-9586-3D275892BB5A}" type="presOf" srcId="{73AE8798-16D6-4B18-9481-8E7BD17C20F3}" destId="{0ED23535-2A9E-419C-B52B-2B5CAA337C59}" srcOrd="0" destOrd="0" presId="urn:microsoft.com/office/officeart/2005/8/layout/process2"/>
    <dgm:cxn modelId="{D9E11759-F8F2-4CB8-83F2-5651595E1F25}" type="presOf" srcId="{D5E81E82-9CE3-4A03-9734-A16EF59CF675}" destId="{ABD0BEB6-C071-4BFD-B39E-754DB3BA7447}" srcOrd="0" destOrd="0" presId="urn:microsoft.com/office/officeart/2005/8/layout/process2"/>
    <dgm:cxn modelId="{14D16989-9337-4AA0-B3C0-0D3E2806ED20}" type="presOf" srcId="{4CCC741A-A7E2-471C-B2F1-256B1D6FD409}" destId="{D298A725-A7E1-459F-854E-AD9D34644F6A}" srcOrd="1" destOrd="0" presId="urn:microsoft.com/office/officeart/2005/8/layout/process2"/>
    <dgm:cxn modelId="{796AB29E-494F-4F9C-A642-0F62306AE9D1}" srcId="{D5E81E82-9CE3-4A03-9734-A16EF59CF675}" destId="{DB4396B9-B132-4A16-ABAB-AEC084E54F3B}" srcOrd="3" destOrd="0" parTransId="{93E37EF2-BD26-4684-B043-C64BCD8B7AF8}" sibTransId="{F2CF2A25-8437-4ED3-B06F-061AED73CC70}"/>
    <dgm:cxn modelId="{73CB0AAA-AE0C-420A-9535-E5F5A854A6DA}" type="presOf" srcId="{4CCC741A-A7E2-471C-B2F1-256B1D6FD409}" destId="{9546184D-FCC6-41C6-9EE3-1C4A9DDC57EE}" srcOrd="0" destOrd="0" presId="urn:microsoft.com/office/officeart/2005/8/layout/process2"/>
    <dgm:cxn modelId="{56FB1EB1-0445-44DA-B4A6-CFF96295F950}" type="presOf" srcId="{F38D5BC0-AFB1-49C9-989E-81837938EF1A}" destId="{55199643-EFFB-40C6-8C26-9FCC55CCBBBE}" srcOrd="1" destOrd="0" presId="urn:microsoft.com/office/officeart/2005/8/layout/process2"/>
    <dgm:cxn modelId="{45718FBC-8A60-426C-B00D-3085EDACF6FB}" type="presOf" srcId="{F38D5BC0-AFB1-49C9-989E-81837938EF1A}" destId="{A6A207D3-92B1-4347-9843-91F46564124E}" srcOrd="0" destOrd="0" presId="urn:microsoft.com/office/officeart/2005/8/layout/process2"/>
    <dgm:cxn modelId="{197DEDC0-92B7-4702-9D2F-0C3B3FFC7C98}" type="presOf" srcId="{5D738CEC-53F6-4FEC-919B-F97B21C69B95}" destId="{F269B9A8-4EBB-4A85-9CFC-DB73D7BF3074}" srcOrd="0" destOrd="0" presId="urn:microsoft.com/office/officeart/2005/8/layout/process2"/>
    <dgm:cxn modelId="{516A38C5-000A-41E3-8DCF-43FF493E8B6C}" srcId="{D5E81E82-9CE3-4A03-9734-A16EF59CF675}" destId="{5D738CEC-53F6-4FEC-919B-F97B21C69B95}" srcOrd="4" destOrd="0" parTransId="{8F6FB135-D7B5-40F0-A1F6-B6517513D9E0}" sibTransId="{70C37BBC-C1C6-4AAB-8812-B5230A45F567}"/>
    <dgm:cxn modelId="{7760BCC6-D557-4D9E-8DEA-2DEBED2C774D}" type="presOf" srcId="{DB4396B9-B132-4A16-ABAB-AEC084E54F3B}" destId="{3191191A-92AF-4B49-8D0F-00696681FDAF}" srcOrd="0" destOrd="0" presId="urn:microsoft.com/office/officeart/2005/8/layout/process2"/>
    <dgm:cxn modelId="{306DF8E1-654D-49FA-9B52-F09FC6465794}" srcId="{D5E81E82-9CE3-4A03-9734-A16EF59CF675}" destId="{AB46FFFD-8DD5-477C-8837-FDFFBC96BBFA}" srcOrd="2" destOrd="0" parTransId="{796C527D-1A84-4C25-9925-6F9340587DFE}" sibTransId="{912673DE-60E0-4B3F-8C71-CDF140272DC6}"/>
    <dgm:cxn modelId="{037EE1E3-291D-425F-9BDF-2E727D9BEBA2}" srcId="{D5E81E82-9CE3-4A03-9734-A16EF59CF675}" destId="{73AE8798-16D6-4B18-9481-8E7BD17C20F3}" srcOrd="1" destOrd="0" parTransId="{B39581FE-10DC-4C36-B62E-723A9B684C45}" sibTransId="{F38D5BC0-AFB1-49C9-989E-81837938EF1A}"/>
    <dgm:cxn modelId="{6C7012F6-D3D3-4006-8B74-FAE5737E2177}" type="presOf" srcId="{AB46FFFD-8DD5-477C-8837-FDFFBC96BBFA}" destId="{8B9BA2D5-B65E-4721-9DA6-E6795EE0257A}" srcOrd="0" destOrd="0" presId="urn:microsoft.com/office/officeart/2005/8/layout/process2"/>
    <dgm:cxn modelId="{36FB69FD-D00B-45DB-A850-753E76739D0A}" type="presOf" srcId="{86DE175A-B356-45EF-ACBC-8E95518E5F27}" destId="{994CE745-EA9A-4B5A-AD69-7787F8EF1D3E}" srcOrd="0" destOrd="0" presId="urn:microsoft.com/office/officeart/2005/8/layout/process2"/>
    <dgm:cxn modelId="{FF85BEC4-99B8-4131-A4D9-D25DAC33DEC2}" type="presParOf" srcId="{ABD0BEB6-C071-4BFD-B39E-754DB3BA7447}" destId="{994CE745-EA9A-4B5A-AD69-7787F8EF1D3E}" srcOrd="0" destOrd="0" presId="urn:microsoft.com/office/officeart/2005/8/layout/process2"/>
    <dgm:cxn modelId="{FD095F49-59DF-42C7-9321-7D8421D11853}" type="presParOf" srcId="{ABD0BEB6-C071-4BFD-B39E-754DB3BA7447}" destId="{9546184D-FCC6-41C6-9EE3-1C4A9DDC57EE}" srcOrd="1" destOrd="0" presId="urn:microsoft.com/office/officeart/2005/8/layout/process2"/>
    <dgm:cxn modelId="{47683F6C-B6EC-425D-AEB0-8C8B4066FA4A}" type="presParOf" srcId="{9546184D-FCC6-41C6-9EE3-1C4A9DDC57EE}" destId="{D298A725-A7E1-459F-854E-AD9D34644F6A}" srcOrd="0" destOrd="0" presId="urn:microsoft.com/office/officeart/2005/8/layout/process2"/>
    <dgm:cxn modelId="{3340D22E-AC96-44D2-A4F8-EB0F4B1FF377}" type="presParOf" srcId="{ABD0BEB6-C071-4BFD-B39E-754DB3BA7447}" destId="{0ED23535-2A9E-419C-B52B-2B5CAA337C59}" srcOrd="2" destOrd="0" presId="urn:microsoft.com/office/officeart/2005/8/layout/process2"/>
    <dgm:cxn modelId="{EBDC0E57-9C4C-40EC-B5D0-E202FA1216B2}" type="presParOf" srcId="{ABD0BEB6-C071-4BFD-B39E-754DB3BA7447}" destId="{A6A207D3-92B1-4347-9843-91F46564124E}" srcOrd="3" destOrd="0" presId="urn:microsoft.com/office/officeart/2005/8/layout/process2"/>
    <dgm:cxn modelId="{97FDA564-762B-4A73-A01F-C3CF456D9CE4}" type="presParOf" srcId="{A6A207D3-92B1-4347-9843-91F46564124E}" destId="{55199643-EFFB-40C6-8C26-9FCC55CCBBBE}" srcOrd="0" destOrd="0" presId="urn:microsoft.com/office/officeart/2005/8/layout/process2"/>
    <dgm:cxn modelId="{C6F6C4E7-8A7B-4520-AB1F-7C116856D3FA}" type="presParOf" srcId="{ABD0BEB6-C071-4BFD-B39E-754DB3BA7447}" destId="{8B9BA2D5-B65E-4721-9DA6-E6795EE0257A}" srcOrd="4" destOrd="0" presId="urn:microsoft.com/office/officeart/2005/8/layout/process2"/>
    <dgm:cxn modelId="{939CCD4F-2F7F-4261-AB46-DF37EEDBC140}" type="presParOf" srcId="{ABD0BEB6-C071-4BFD-B39E-754DB3BA7447}" destId="{9785C9B1-68AD-4F46-B810-78E55EC72ACF}" srcOrd="5" destOrd="0" presId="urn:microsoft.com/office/officeart/2005/8/layout/process2"/>
    <dgm:cxn modelId="{0385FF7F-6613-4055-8F0A-5A12880903B3}" type="presParOf" srcId="{9785C9B1-68AD-4F46-B810-78E55EC72ACF}" destId="{CCB61430-D1F3-4EDF-8C43-1C9B52C15CA2}" srcOrd="0" destOrd="0" presId="urn:microsoft.com/office/officeart/2005/8/layout/process2"/>
    <dgm:cxn modelId="{F2661362-C4A1-49DB-8915-3A94267F5110}" type="presParOf" srcId="{ABD0BEB6-C071-4BFD-B39E-754DB3BA7447}" destId="{3191191A-92AF-4B49-8D0F-00696681FDAF}" srcOrd="6" destOrd="0" presId="urn:microsoft.com/office/officeart/2005/8/layout/process2"/>
    <dgm:cxn modelId="{3A4FD8D6-6BB4-4B90-AB4A-D255D0B45F37}" type="presParOf" srcId="{ABD0BEB6-C071-4BFD-B39E-754DB3BA7447}" destId="{A9B34852-809E-4FC7-871C-D9E8C677BEA7}" srcOrd="7" destOrd="0" presId="urn:microsoft.com/office/officeart/2005/8/layout/process2"/>
    <dgm:cxn modelId="{99CD0A93-73F3-4EF9-AB37-BA98CAD7D9DA}" type="presParOf" srcId="{A9B34852-809E-4FC7-871C-D9E8C677BEA7}" destId="{6454B590-7856-4A55-AE4F-CB5EA249FDC1}" srcOrd="0" destOrd="0" presId="urn:microsoft.com/office/officeart/2005/8/layout/process2"/>
    <dgm:cxn modelId="{A4674B4E-1F0C-45FB-8F05-3AF713123C5A}" type="presParOf" srcId="{ABD0BEB6-C071-4BFD-B39E-754DB3BA7447}" destId="{F269B9A8-4EBB-4A85-9CFC-DB73D7BF3074}" srcOrd="8"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D5E81E82-9CE3-4A03-9734-A16EF59CF675}" type="doc">
      <dgm:prSet loTypeId="urn:microsoft.com/office/officeart/2005/8/layout/process2" loCatId="process" qsTypeId="urn:microsoft.com/office/officeart/2005/8/quickstyle/simple1" qsCatId="simple" csTypeId="urn:microsoft.com/office/officeart/2005/8/colors/accent1_2" csCatId="accent1" phldr="1"/>
      <dgm:spPr/>
    </dgm:pt>
    <dgm:pt modelId="{86DE175A-B356-45EF-ACBC-8E95518E5F27}">
      <dgm:prSet phldrT="[Text]"/>
      <dgm:spPr/>
      <dgm:t>
        <a:bodyPr/>
        <a:lstStyle/>
        <a:p>
          <a:r>
            <a:rPr lang="en-US" b="1" dirty="0"/>
            <a:t>Increase in blood pressure (MAP)</a:t>
          </a:r>
          <a:endParaRPr lang="en-US" dirty="0"/>
        </a:p>
      </dgm:t>
    </dgm:pt>
    <dgm:pt modelId="{60687A0D-BCBD-4165-8F71-B63FFBA469F1}" type="parTrans" cxnId="{DAF55A3C-5586-486D-8C61-D7E5A447DE59}">
      <dgm:prSet/>
      <dgm:spPr/>
      <dgm:t>
        <a:bodyPr/>
        <a:lstStyle/>
        <a:p>
          <a:endParaRPr lang="en-US"/>
        </a:p>
      </dgm:t>
    </dgm:pt>
    <dgm:pt modelId="{4CCC741A-A7E2-471C-B2F1-256B1D6FD409}" type="sibTrans" cxnId="{DAF55A3C-5586-486D-8C61-D7E5A447DE59}">
      <dgm:prSet/>
      <dgm:spPr/>
      <dgm:t>
        <a:bodyPr/>
        <a:lstStyle/>
        <a:p>
          <a:endParaRPr lang="en-US"/>
        </a:p>
      </dgm:t>
    </dgm:pt>
    <dgm:pt modelId="{73AE8798-16D6-4B18-9481-8E7BD17C20F3}">
      <dgm:prSet phldrT="[Text]"/>
      <dgm:spPr/>
      <dgm:t>
        <a:bodyPr/>
        <a:lstStyle/>
        <a:p>
          <a:r>
            <a:rPr lang="en-US" b="1" dirty="0"/>
            <a:t>Stretches aorta/carotid sinuses</a:t>
          </a:r>
          <a:endParaRPr lang="en-US" dirty="0"/>
        </a:p>
      </dgm:t>
    </dgm:pt>
    <dgm:pt modelId="{B39581FE-10DC-4C36-B62E-723A9B684C45}" type="parTrans" cxnId="{037EE1E3-291D-425F-9BDF-2E727D9BEBA2}">
      <dgm:prSet/>
      <dgm:spPr/>
      <dgm:t>
        <a:bodyPr/>
        <a:lstStyle/>
        <a:p>
          <a:endParaRPr lang="en-US"/>
        </a:p>
      </dgm:t>
    </dgm:pt>
    <dgm:pt modelId="{F38D5BC0-AFB1-49C9-989E-81837938EF1A}" type="sibTrans" cxnId="{037EE1E3-291D-425F-9BDF-2E727D9BEBA2}">
      <dgm:prSet/>
      <dgm:spPr/>
      <dgm:t>
        <a:bodyPr/>
        <a:lstStyle/>
        <a:p>
          <a:endParaRPr lang="en-US"/>
        </a:p>
      </dgm:t>
    </dgm:pt>
    <dgm:pt modelId="{AB46FFFD-8DD5-477C-8837-FDFFBC96BBFA}">
      <dgm:prSet phldrT="[Text]"/>
      <dgm:spPr/>
      <dgm:t>
        <a:bodyPr/>
        <a:lstStyle/>
        <a:p>
          <a:r>
            <a:rPr lang="en-US" b="1" dirty="0"/>
            <a:t>CV center compares signals to set point</a:t>
          </a:r>
          <a:endParaRPr lang="en-US" dirty="0"/>
        </a:p>
      </dgm:t>
    </dgm:pt>
    <dgm:pt modelId="{796C527D-1A84-4C25-9925-6F9340587DFE}" type="parTrans" cxnId="{306DF8E1-654D-49FA-9B52-F09FC6465794}">
      <dgm:prSet/>
      <dgm:spPr/>
      <dgm:t>
        <a:bodyPr/>
        <a:lstStyle/>
        <a:p>
          <a:endParaRPr lang="en-US"/>
        </a:p>
      </dgm:t>
    </dgm:pt>
    <dgm:pt modelId="{912673DE-60E0-4B3F-8C71-CDF140272DC6}" type="sibTrans" cxnId="{306DF8E1-654D-49FA-9B52-F09FC6465794}">
      <dgm:prSet/>
      <dgm:spPr/>
      <dgm:t>
        <a:bodyPr/>
        <a:lstStyle/>
        <a:p>
          <a:endParaRPr lang="en-US"/>
        </a:p>
      </dgm:t>
    </dgm:pt>
    <dgm:pt modelId="{DB4396B9-B132-4A16-ABAB-AEC084E54F3B}">
      <dgm:prSet/>
      <dgm:spPr/>
      <dgm:t>
        <a:bodyPr/>
        <a:lstStyle/>
        <a:p>
          <a:r>
            <a:rPr lang="en-US" b="1" dirty="0"/>
            <a:t>Shuts off SNS activates PNS</a:t>
          </a:r>
        </a:p>
      </dgm:t>
    </dgm:pt>
    <dgm:pt modelId="{93E37EF2-BD26-4684-B043-C64BCD8B7AF8}" type="parTrans" cxnId="{796AB29E-494F-4F9C-A642-0F62306AE9D1}">
      <dgm:prSet/>
      <dgm:spPr/>
      <dgm:t>
        <a:bodyPr/>
        <a:lstStyle/>
        <a:p>
          <a:endParaRPr lang="en-US"/>
        </a:p>
      </dgm:t>
    </dgm:pt>
    <dgm:pt modelId="{F2CF2A25-8437-4ED3-B06F-061AED73CC70}" type="sibTrans" cxnId="{796AB29E-494F-4F9C-A642-0F62306AE9D1}">
      <dgm:prSet/>
      <dgm:spPr/>
      <dgm:t>
        <a:bodyPr/>
        <a:lstStyle/>
        <a:p>
          <a:endParaRPr lang="en-US"/>
        </a:p>
      </dgm:t>
    </dgm:pt>
    <dgm:pt modelId="{5D738CEC-53F6-4FEC-919B-F97B21C69B95}">
      <dgm:prSet/>
      <dgm:spPr/>
      <dgm:t>
        <a:bodyPr/>
        <a:lstStyle/>
        <a:p>
          <a:r>
            <a:rPr lang="en-US" b="1" dirty="0"/>
            <a:t>Decrease CO (   HR and SV causes vasodilation (   TPR))</a:t>
          </a:r>
        </a:p>
      </dgm:t>
    </dgm:pt>
    <dgm:pt modelId="{8F6FB135-D7B5-40F0-A1F6-B6517513D9E0}" type="parTrans" cxnId="{516A38C5-000A-41E3-8DCF-43FF493E8B6C}">
      <dgm:prSet/>
      <dgm:spPr/>
      <dgm:t>
        <a:bodyPr/>
        <a:lstStyle/>
        <a:p>
          <a:endParaRPr lang="en-US"/>
        </a:p>
      </dgm:t>
    </dgm:pt>
    <dgm:pt modelId="{70C37BBC-C1C6-4AAB-8812-B5230A45F567}" type="sibTrans" cxnId="{516A38C5-000A-41E3-8DCF-43FF493E8B6C}">
      <dgm:prSet/>
      <dgm:spPr/>
      <dgm:t>
        <a:bodyPr/>
        <a:lstStyle/>
        <a:p>
          <a:endParaRPr lang="en-US"/>
        </a:p>
      </dgm:t>
    </dgm:pt>
    <dgm:pt modelId="{5D2D04F3-A338-4779-BE14-D7929BC95D8C}">
      <dgm:prSet/>
      <dgm:spPr/>
      <dgm:t>
        <a:bodyPr/>
        <a:lstStyle/>
        <a:p>
          <a:r>
            <a:rPr lang="en-US" b="1" dirty="0"/>
            <a:t>APs sent to CV center in medulla</a:t>
          </a:r>
          <a:endParaRPr lang="en-US" dirty="0"/>
        </a:p>
      </dgm:t>
    </dgm:pt>
    <dgm:pt modelId="{A9D561D5-A387-44B6-A659-DE1F09DE3480}" type="parTrans" cxnId="{EB72574A-3870-4EA2-931F-2D3C1C872FBF}">
      <dgm:prSet/>
      <dgm:spPr/>
      <dgm:t>
        <a:bodyPr/>
        <a:lstStyle/>
        <a:p>
          <a:endParaRPr lang="en-US"/>
        </a:p>
      </dgm:t>
    </dgm:pt>
    <dgm:pt modelId="{00C151D9-C3C5-4271-99D3-3D7F8E3D14C4}" type="sibTrans" cxnId="{EB72574A-3870-4EA2-931F-2D3C1C872FBF}">
      <dgm:prSet/>
      <dgm:spPr/>
      <dgm:t>
        <a:bodyPr/>
        <a:lstStyle/>
        <a:p>
          <a:endParaRPr lang="en-US"/>
        </a:p>
      </dgm:t>
    </dgm:pt>
    <dgm:pt modelId="{D3C3CFAA-F635-43DD-950D-D3810DA336DF}">
      <dgm:prSet/>
      <dgm:spPr/>
      <dgm:t>
        <a:bodyPr/>
        <a:lstStyle/>
        <a:p>
          <a:r>
            <a:rPr lang="en-US" b="1" dirty="0"/>
            <a:t>Activates baroreceptors</a:t>
          </a:r>
          <a:endParaRPr lang="en-US" dirty="0"/>
        </a:p>
      </dgm:t>
    </dgm:pt>
    <dgm:pt modelId="{8514D835-12C0-4686-85E8-90A3159112F5}" type="parTrans" cxnId="{7C376F2B-0701-4722-B934-B3A970BA28C2}">
      <dgm:prSet/>
      <dgm:spPr/>
      <dgm:t>
        <a:bodyPr/>
        <a:lstStyle/>
        <a:p>
          <a:endParaRPr lang="en-US"/>
        </a:p>
      </dgm:t>
    </dgm:pt>
    <dgm:pt modelId="{FA861578-67B8-40D9-A6F5-DE31ACD7AEE9}" type="sibTrans" cxnId="{7C376F2B-0701-4722-B934-B3A970BA28C2}">
      <dgm:prSet/>
      <dgm:spPr/>
      <dgm:t>
        <a:bodyPr/>
        <a:lstStyle/>
        <a:p>
          <a:endParaRPr lang="en-US"/>
        </a:p>
      </dgm:t>
    </dgm:pt>
    <dgm:pt modelId="{8C7B5C90-696F-4455-A072-072C8FD9BC1C}">
      <dgm:prSet/>
      <dgm:spPr/>
      <dgm:t>
        <a:bodyPr/>
        <a:lstStyle/>
        <a:p>
          <a:r>
            <a:rPr lang="en-US" b="1" dirty="0"/>
            <a:t>Decreases MAP</a:t>
          </a:r>
        </a:p>
      </dgm:t>
    </dgm:pt>
    <dgm:pt modelId="{7B621404-5BE2-44BC-854E-AA68ED861CD2}" type="parTrans" cxnId="{DFF64533-4213-4D6E-8C9D-3ED9103BFE5E}">
      <dgm:prSet/>
      <dgm:spPr/>
      <dgm:t>
        <a:bodyPr/>
        <a:lstStyle/>
        <a:p>
          <a:endParaRPr lang="en-US"/>
        </a:p>
      </dgm:t>
    </dgm:pt>
    <dgm:pt modelId="{CA7B6237-5582-4881-B424-CC1FA731DF98}" type="sibTrans" cxnId="{DFF64533-4213-4D6E-8C9D-3ED9103BFE5E}">
      <dgm:prSet/>
      <dgm:spPr/>
      <dgm:t>
        <a:bodyPr/>
        <a:lstStyle/>
        <a:p>
          <a:endParaRPr lang="en-US"/>
        </a:p>
      </dgm:t>
    </dgm:pt>
    <dgm:pt modelId="{ABD0BEB6-C071-4BFD-B39E-754DB3BA7447}" type="pres">
      <dgm:prSet presAssocID="{D5E81E82-9CE3-4A03-9734-A16EF59CF675}" presName="linearFlow" presStyleCnt="0">
        <dgm:presLayoutVars>
          <dgm:resizeHandles val="exact"/>
        </dgm:presLayoutVars>
      </dgm:prSet>
      <dgm:spPr/>
    </dgm:pt>
    <dgm:pt modelId="{994CE745-EA9A-4B5A-AD69-7787F8EF1D3E}" type="pres">
      <dgm:prSet presAssocID="{86DE175A-B356-45EF-ACBC-8E95518E5F27}" presName="node" presStyleLbl="node1" presStyleIdx="0" presStyleCnt="8" custScaleX="333333">
        <dgm:presLayoutVars>
          <dgm:bulletEnabled val="1"/>
        </dgm:presLayoutVars>
      </dgm:prSet>
      <dgm:spPr/>
    </dgm:pt>
    <dgm:pt modelId="{9546184D-FCC6-41C6-9EE3-1C4A9DDC57EE}" type="pres">
      <dgm:prSet presAssocID="{4CCC741A-A7E2-471C-B2F1-256B1D6FD409}" presName="sibTrans" presStyleLbl="sibTrans2D1" presStyleIdx="0" presStyleCnt="7"/>
      <dgm:spPr/>
    </dgm:pt>
    <dgm:pt modelId="{D298A725-A7E1-459F-854E-AD9D34644F6A}" type="pres">
      <dgm:prSet presAssocID="{4CCC741A-A7E2-471C-B2F1-256B1D6FD409}" presName="connectorText" presStyleLbl="sibTrans2D1" presStyleIdx="0" presStyleCnt="7"/>
      <dgm:spPr/>
    </dgm:pt>
    <dgm:pt modelId="{0ED23535-2A9E-419C-B52B-2B5CAA337C59}" type="pres">
      <dgm:prSet presAssocID="{73AE8798-16D6-4B18-9481-8E7BD17C20F3}" presName="node" presStyleLbl="node1" presStyleIdx="1" presStyleCnt="8" custScaleX="333333">
        <dgm:presLayoutVars>
          <dgm:bulletEnabled val="1"/>
        </dgm:presLayoutVars>
      </dgm:prSet>
      <dgm:spPr/>
    </dgm:pt>
    <dgm:pt modelId="{A6A207D3-92B1-4347-9843-91F46564124E}" type="pres">
      <dgm:prSet presAssocID="{F38D5BC0-AFB1-49C9-989E-81837938EF1A}" presName="sibTrans" presStyleLbl="sibTrans2D1" presStyleIdx="1" presStyleCnt="7"/>
      <dgm:spPr/>
    </dgm:pt>
    <dgm:pt modelId="{55199643-EFFB-40C6-8C26-9FCC55CCBBBE}" type="pres">
      <dgm:prSet presAssocID="{F38D5BC0-AFB1-49C9-989E-81837938EF1A}" presName="connectorText" presStyleLbl="sibTrans2D1" presStyleIdx="1" presStyleCnt="7"/>
      <dgm:spPr/>
    </dgm:pt>
    <dgm:pt modelId="{0B17551B-B74F-4BB3-AE5C-0420FF711605}" type="pres">
      <dgm:prSet presAssocID="{D3C3CFAA-F635-43DD-950D-D3810DA336DF}" presName="node" presStyleLbl="node1" presStyleIdx="2" presStyleCnt="8" custScaleX="333427">
        <dgm:presLayoutVars>
          <dgm:bulletEnabled val="1"/>
        </dgm:presLayoutVars>
      </dgm:prSet>
      <dgm:spPr/>
    </dgm:pt>
    <dgm:pt modelId="{3D338120-AAE0-489F-A1F6-CFF78B11024D}" type="pres">
      <dgm:prSet presAssocID="{FA861578-67B8-40D9-A6F5-DE31ACD7AEE9}" presName="sibTrans" presStyleLbl="sibTrans2D1" presStyleIdx="2" presStyleCnt="7"/>
      <dgm:spPr/>
    </dgm:pt>
    <dgm:pt modelId="{48882BA6-1827-4E18-B43A-2A1659FABABF}" type="pres">
      <dgm:prSet presAssocID="{FA861578-67B8-40D9-A6F5-DE31ACD7AEE9}" presName="connectorText" presStyleLbl="sibTrans2D1" presStyleIdx="2" presStyleCnt="7"/>
      <dgm:spPr/>
    </dgm:pt>
    <dgm:pt modelId="{35F0D903-18EC-4A6B-AC1C-A5A3BDF4E0E0}" type="pres">
      <dgm:prSet presAssocID="{5D2D04F3-A338-4779-BE14-D7929BC95D8C}" presName="node" presStyleLbl="node1" presStyleIdx="3" presStyleCnt="8" custScaleX="333427">
        <dgm:presLayoutVars>
          <dgm:bulletEnabled val="1"/>
        </dgm:presLayoutVars>
      </dgm:prSet>
      <dgm:spPr/>
    </dgm:pt>
    <dgm:pt modelId="{9513DDA2-2EE0-4ACF-86E8-72F10585A26D}" type="pres">
      <dgm:prSet presAssocID="{00C151D9-C3C5-4271-99D3-3D7F8E3D14C4}" presName="sibTrans" presStyleLbl="sibTrans2D1" presStyleIdx="3" presStyleCnt="7"/>
      <dgm:spPr/>
    </dgm:pt>
    <dgm:pt modelId="{C52BCB38-91D8-4F16-80DA-751ACEDD67C6}" type="pres">
      <dgm:prSet presAssocID="{00C151D9-C3C5-4271-99D3-3D7F8E3D14C4}" presName="connectorText" presStyleLbl="sibTrans2D1" presStyleIdx="3" presStyleCnt="7"/>
      <dgm:spPr/>
    </dgm:pt>
    <dgm:pt modelId="{8B9BA2D5-B65E-4721-9DA6-E6795EE0257A}" type="pres">
      <dgm:prSet presAssocID="{AB46FFFD-8DD5-477C-8837-FDFFBC96BBFA}" presName="node" presStyleLbl="node1" presStyleIdx="4" presStyleCnt="8" custScaleX="333333">
        <dgm:presLayoutVars>
          <dgm:bulletEnabled val="1"/>
        </dgm:presLayoutVars>
      </dgm:prSet>
      <dgm:spPr/>
    </dgm:pt>
    <dgm:pt modelId="{9785C9B1-68AD-4F46-B810-78E55EC72ACF}" type="pres">
      <dgm:prSet presAssocID="{912673DE-60E0-4B3F-8C71-CDF140272DC6}" presName="sibTrans" presStyleLbl="sibTrans2D1" presStyleIdx="4" presStyleCnt="7"/>
      <dgm:spPr/>
    </dgm:pt>
    <dgm:pt modelId="{CCB61430-D1F3-4EDF-8C43-1C9B52C15CA2}" type="pres">
      <dgm:prSet presAssocID="{912673DE-60E0-4B3F-8C71-CDF140272DC6}" presName="connectorText" presStyleLbl="sibTrans2D1" presStyleIdx="4" presStyleCnt="7"/>
      <dgm:spPr/>
    </dgm:pt>
    <dgm:pt modelId="{3191191A-92AF-4B49-8D0F-00696681FDAF}" type="pres">
      <dgm:prSet presAssocID="{DB4396B9-B132-4A16-ABAB-AEC084E54F3B}" presName="node" presStyleLbl="node1" presStyleIdx="5" presStyleCnt="8" custScaleX="332409">
        <dgm:presLayoutVars>
          <dgm:bulletEnabled val="1"/>
        </dgm:presLayoutVars>
      </dgm:prSet>
      <dgm:spPr/>
    </dgm:pt>
    <dgm:pt modelId="{A9B34852-809E-4FC7-871C-D9E8C677BEA7}" type="pres">
      <dgm:prSet presAssocID="{F2CF2A25-8437-4ED3-B06F-061AED73CC70}" presName="sibTrans" presStyleLbl="sibTrans2D1" presStyleIdx="5" presStyleCnt="7"/>
      <dgm:spPr/>
    </dgm:pt>
    <dgm:pt modelId="{6454B590-7856-4A55-AE4F-CB5EA249FDC1}" type="pres">
      <dgm:prSet presAssocID="{F2CF2A25-8437-4ED3-B06F-061AED73CC70}" presName="connectorText" presStyleLbl="sibTrans2D1" presStyleIdx="5" presStyleCnt="7"/>
      <dgm:spPr/>
    </dgm:pt>
    <dgm:pt modelId="{F269B9A8-4EBB-4A85-9CFC-DB73D7BF3074}" type="pres">
      <dgm:prSet presAssocID="{5D738CEC-53F6-4FEC-919B-F97B21C69B95}" presName="node" presStyleLbl="node1" presStyleIdx="6" presStyleCnt="8" custScaleX="329715">
        <dgm:presLayoutVars>
          <dgm:bulletEnabled val="1"/>
        </dgm:presLayoutVars>
      </dgm:prSet>
      <dgm:spPr/>
    </dgm:pt>
    <dgm:pt modelId="{693B02F4-83E4-4A4A-A826-579F29AC6FF2}" type="pres">
      <dgm:prSet presAssocID="{70C37BBC-C1C6-4AAB-8812-B5230A45F567}" presName="sibTrans" presStyleLbl="sibTrans2D1" presStyleIdx="6" presStyleCnt="7"/>
      <dgm:spPr/>
    </dgm:pt>
    <dgm:pt modelId="{57B02C02-E840-41B7-A272-2308496DD4B5}" type="pres">
      <dgm:prSet presAssocID="{70C37BBC-C1C6-4AAB-8812-B5230A45F567}" presName="connectorText" presStyleLbl="sibTrans2D1" presStyleIdx="6" presStyleCnt="7"/>
      <dgm:spPr/>
    </dgm:pt>
    <dgm:pt modelId="{044B341D-EE9E-4F7E-AC2E-176C79353395}" type="pres">
      <dgm:prSet presAssocID="{8C7B5C90-696F-4455-A072-072C8FD9BC1C}" presName="node" presStyleLbl="node1" presStyleIdx="7" presStyleCnt="8" custScaleX="330931">
        <dgm:presLayoutVars>
          <dgm:bulletEnabled val="1"/>
        </dgm:presLayoutVars>
      </dgm:prSet>
      <dgm:spPr/>
    </dgm:pt>
  </dgm:ptLst>
  <dgm:cxnLst>
    <dgm:cxn modelId="{EA8B8C20-03A4-47DC-BBDC-80BC2B4712B4}" type="presOf" srcId="{F2CF2A25-8437-4ED3-B06F-061AED73CC70}" destId="{6454B590-7856-4A55-AE4F-CB5EA249FDC1}" srcOrd="1" destOrd="0" presId="urn:microsoft.com/office/officeart/2005/8/layout/process2"/>
    <dgm:cxn modelId="{7C376F2B-0701-4722-B934-B3A970BA28C2}" srcId="{D5E81E82-9CE3-4A03-9734-A16EF59CF675}" destId="{D3C3CFAA-F635-43DD-950D-D3810DA336DF}" srcOrd="2" destOrd="0" parTransId="{8514D835-12C0-4686-85E8-90A3159112F5}" sibTransId="{FA861578-67B8-40D9-A6F5-DE31ACD7AEE9}"/>
    <dgm:cxn modelId="{DFF64533-4213-4D6E-8C9D-3ED9103BFE5E}" srcId="{D5E81E82-9CE3-4A03-9734-A16EF59CF675}" destId="{8C7B5C90-696F-4455-A072-072C8FD9BC1C}" srcOrd="7" destOrd="0" parTransId="{7B621404-5BE2-44BC-854E-AA68ED861CD2}" sibTransId="{CA7B6237-5582-4881-B424-CC1FA731DF98}"/>
    <dgm:cxn modelId="{9B497D36-F3C3-4055-8FA8-A0D463B9BBD7}" type="presOf" srcId="{912673DE-60E0-4B3F-8C71-CDF140272DC6}" destId="{CCB61430-D1F3-4EDF-8C43-1C9B52C15CA2}" srcOrd="1" destOrd="0" presId="urn:microsoft.com/office/officeart/2005/8/layout/process2"/>
    <dgm:cxn modelId="{DAF55A3C-5586-486D-8C61-D7E5A447DE59}" srcId="{D5E81E82-9CE3-4A03-9734-A16EF59CF675}" destId="{86DE175A-B356-45EF-ACBC-8E95518E5F27}" srcOrd="0" destOrd="0" parTransId="{60687A0D-BCBD-4165-8F71-B63FFBA469F1}" sibTransId="{4CCC741A-A7E2-471C-B2F1-256B1D6FD409}"/>
    <dgm:cxn modelId="{FB5ED13D-A130-422B-9418-79D65375A01D}" type="presOf" srcId="{00C151D9-C3C5-4271-99D3-3D7F8E3D14C4}" destId="{9513DDA2-2EE0-4ACF-86E8-72F10585A26D}" srcOrd="0" destOrd="0" presId="urn:microsoft.com/office/officeart/2005/8/layout/process2"/>
    <dgm:cxn modelId="{BAC18A45-5FCF-4430-A50E-FF6FF2E0400C}" type="presOf" srcId="{00C151D9-C3C5-4271-99D3-3D7F8E3D14C4}" destId="{C52BCB38-91D8-4F16-80DA-751ACEDD67C6}" srcOrd="1" destOrd="0" presId="urn:microsoft.com/office/officeart/2005/8/layout/process2"/>
    <dgm:cxn modelId="{A6AAFE46-A675-4203-B6D0-633247358B87}" type="presOf" srcId="{F2CF2A25-8437-4ED3-B06F-061AED73CC70}" destId="{A9B34852-809E-4FC7-871C-D9E8C677BEA7}" srcOrd="0" destOrd="0" presId="urn:microsoft.com/office/officeart/2005/8/layout/process2"/>
    <dgm:cxn modelId="{85E4106A-547E-4509-9D4D-9F7395934DD5}" type="presOf" srcId="{FA861578-67B8-40D9-A6F5-DE31ACD7AEE9}" destId="{3D338120-AAE0-489F-A1F6-CFF78B11024D}" srcOrd="0" destOrd="0" presId="urn:microsoft.com/office/officeart/2005/8/layout/process2"/>
    <dgm:cxn modelId="{EB72574A-3870-4EA2-931F-2D3C1C872FBF}" srcId="{D5E81E82-9CE3-4A03-9734-A16EF59CF675}" destId="{5D2D04F3-A338-4779-BE14-D7929BC95D8C}" srcOrd="3" destOrd="0" parTransId="{A9D561D5-A387-44B6-A659-DE1F09DE3480}" sibTransId="{00C151D9-C3C5-4271-99D3-3D7F8E3D14C4}"/>
    <dgm:cxn modelId="{67BF034D-AF3F-4BCD-A659-FF2A57286BF9}" type="presOf" srcId="{5D2D04F3-A338-4779-BE14-D7929BC95D8C}" destId="{35F0D903-18EC-4A6B-AC1C-A5A3BDF4E0E0}" srcOrd="0" destOrd="0" presId="urn:microsoft.com/office/officeart/2005/8/layout/process2"/>
    <dgm:cxn modelId="{3E3C216D-739D-4A33-9FC1-A0204F6DA021}" type="presOf" srcId="{912673DE-60E0-4B3F-8C71-CDF140272DC6}" destId="{9785C9B1-68AD-4F46-B810-78E55EC72ACF}" srcOrd="0" destOrd="0" presId="urn:microsoft.com/office/officeart/2005/8/layout/process2"/>
    <dgm:cxn modelId="{161AAC6F-2CFD-4BD6-9586-3D275892BB5A}" type="presOf" srcId="{73AE8798-16D6-4B18-9481-8E7BD17C20F3}" destId="{0ED23535-2A9E-419C-B52B-2B5CAA337C59}" srcOrd="0" destOrd="0" presId="urn:microsoft.com/office/officeart/2005/8/layout/process2"/>
    <dgm:cxn modelId="{D9E11759-F8F2-4CB8-83F2-5651595E1F25}" type="presOf" srcId="{D5E81E82-9CE3-4A03-9734-A16EF59CF675}" destId="{ABD0BEB6-C071-4BFD-B39E-754DB3BA7447}" srcOrd="0" destOrd="0" presId="urn:microsoft.com/office/officeart/2005/8/layout/process2"/>
    <dgm:cxn modelId="{46211B80-6C4A-4F8A-BD17-553BA435DA5C}" type="presOf" srcId="{70C37BBC-C1C6-4AAB-8812-B5230A45F567}" destId="{57B02C02-E840-41B7-A272-2308496DD4B5}" srcOrd="1" destOrd="0" presId="urn:microsoft.com/office/officeart/2005/8/layout/process2"/>
    <dgm:cxn modelId="{14D16989-9337-4AA0-B3C0-0D3E2806ED20}" type="presOf" srcId="{4CCC741A-A7E2-471C-B2F1-256B1D6FD409}" destId="{D298A725-A7E1-459F-854E-AD9D34644F6A}" srcOrd="1" destOrd="0" presId="urn:microsoft.com/office/officeart/2005/8/layout/process2"/>
    <dgm:cxn modelId="{796AB29E-494F-4F9C-A642-0F62306AE9D1}" srcId="{D5E81E82-9CE3-4A03-9734-A16EF59CF675}" destId="{DB4396B9-B132-4A16-ABAB-AEC084E54F3B}" srcOrd="5" destOrd="0" parTransId="{93E37EF2-BD26-4684-B043-C64BCD8B7AF8}" sibTransId="{F2CF2A25-8437-4ED3-B06F-061AED73CC70}"/>
    <dgm:cxn modelId="{839AA2A4-9CE6-4A7B-B735-5C6DDE7B1426}" type="presOf" srcId="{70C37BBC-C1C6-4AAB-8812-B5230A45F567}" destId="{693B02F4-83E4-4A4A-A826-579F29AC6FF2}" srcOrd="0" destOrd="0" presId="urn:microsoft.com/office/officeart/2005/8/layout/process2"/>
    <dgm:cxn modelId="{73CB0AAA-AE0C-420A-9535-E5F5A854A6DA}" type="presOf" srcId="{4CCC741A-A7E2-471C-B2F1-256B1D6FD409}" destId="{9546184D-FCC6-41C6-9EE3-1C4A9DDC57EE}" srcOrd="0" destOrd="0" presId="urn:microsoft.com/office/officeart/2005/8/layout/process2"/>
    <dgm:cxn modelId="{293183AF-F0F4-463D-937E-F46B62C37139}" type="presOf" srcId="{8C7B5C90-696F-4455-A072-072C8FD9BC1C}" destId="{044B341D-EE9E-4F7E-AC2E-176C79353395}" srcOrd="0" destOrd="0" presId="urn:microsoft.com/office/officeart/2005/8/layout/process2"/>
    <dgm:cxn modelId="{56FB1EB1-0445-44DA-B4A6-CFF96295F950}" type="presOf" srcId="{F38D5BC0-AFB1-49C9-989E-81837938EF1A}" destId="{55199643-EFFB-40C6-8C26-9FCC55CCBBBE}" srcOrd="1" destOrd="0" presId="urn:microsoft.com/office/officeart/2005/8/layout/process2"/>
    <dgm:cxn modelId="{45718FBC-8A60-426C-B00D-3085EDACF6FB}" type="presOf" srcId="{F38D5BC0-AFB1-49C9-989E-81837938EF1A}" destId="{A6A207D3-92B1-4347-9843-91F46564124E}" srcOrd="0" destOrd="0" presId="urn:microsoft.com/office/officeart/2005/8/layout/process2"/>
    <dgm:cxn modelId="{197DEDC0-92B7-4702-9D2F-0C3B3FFC7C98}" type="presOf" srcId="{5D738CEC-53F6-4FEC-919B-F97B21C69B95}" destId="{F269B9A8-4EBB-4A85-9CFC-DB73D7BF3074}" srcOrd="0" destOrd="0" presId="urn:microsoft.com/office/officeart/2005/8/layout/process2"/>
    <dgm:cxn modelId="{516A38C5-000A-41E3-8DCF-43FF493E8B6C}" srcId="{D5E81E82-9CE3-4A03-9734-A16EF59CF675}" destId="{5D738CEC-53F6-4FEC-919B-F97B21C69B95}" srcOrd="6" destOrd="0" parTransId="{8F6FB135-D7B5-40F0-A1F6-B6517513D9E0}" sibTransId="{70C37BBC-C1C6-4AAB-8812-B5230A45F567}"/>
    <dgm:cxn modelId="{C68BADC5-B1E7-48C8-B13E-319F87426036}" type="presOf" srcId="{D3C3CFAA-F635-43DD-950D-D3810DA336DF}" destId="{0B17551B-B74F-4BB3-AE5C-0420FF711605}" srcOrd="0" destOrd="0" presId="urn:microsoft.com/office/officeart/2005/8/layout/process2"/>
    <dgm:cxn modelId="{7760BCC6-D557-4D9E-8DEA-2DEBED2C774D}" type="presOf" srcId="{DB4396B9-B132-4A16-ABAB-AEC084E54F3B}" destId="{3191191A-92AF-4B49-8D0F-00696681FDAF}" srcOrd="0" destOrd="0" presId="urn:microsoft.com/office/officeart/2005/8/layout/process2"/>
    <dgm:cxn modelId="{8BA5ECD0-FDC2-4EDB-A104-46FAA032BB03}" type="presOf" srcId="{FA861578-67B8-40D9-A6F5-DE31ACD7AEE9}" destId="{48882BA6-1827-4E18-B43A-2A1659FABABF}" srcOrd="1" destOrd="0" presId="urn:microsoft.com/office/officeart/2005/8/layout/process2"/>
    <dgm:cxn modelId="{306DF8E1-654D-49FA-9B52-F09FC6465794}" srcId="{D5E81E82-9CE3-4A03-9734-A16EF59CF675}" destId="{AB46FFFD-8DD5-477C-8837-FDFFBC96BBFA}" srcOrd="4" destOrd="0" parTransId="{796C527D-1A84-4C25-9925-6F9340587DFE}" sibTransId="{912673DE-60E0-4B3F-8C71-CDF140272DC6}"/>
    <dgm:cxn modelId="{037EE1E3-291D-425F-9BDF-2E727D9BEBA2}" srcId="{D5E81E82-9CE3-4A03-9734-A16EF59CF675}" destId="{73AE8798-16D6-4B18-9481-8E7BD17C20F3}" srcOrd="1" destOrd="0" parTransId="{B39581FE-10DC-4C36-B62E-723A9B684C45}" sibTransId="{F38D5BC0-AFB1-49C9-989E-81837938EF1A}"/>
    <dgm:cxn modelId="{6C7012F6-D3D3-4006-8B74-FAE5737E2177}" type="presOf" srcId="{AB46FFFD-8DD5-477C-8837-FDFFBC96BBFA}" destId="{8B9BA2D5-B65E-4721-9DA6-E6795EE0257A}" srcOrd="0" destOrd="0" presId="urn:microsoft.com/office/officeart/2005/8/layout/process2"/>
    <dgm:cxn modelId="{36FB69FD-D00B-45DB-A850-753E76739D0A}" type="presOf" srcId="{86DE175A-B356-45EF-ACBC-8E95518E5F27}" destId="{994CE745-EA9A-4B5A-AD69-7787F8EF1D3E}" srcOrd="0" destOrd="0" presId="urn:microsoft.com/office/officeart/2005/8/layout/process2"/>
    <dgm:cxn modelId="{FF85BEC4-99B8-4131-A4D9-D25DAC33DEC2}" type="presParOf" srcId="{ABD0BEB6-C071-4BFD-B39E-754DB3BA7447}" destId="{994CE745-EA9A-4B5A-AD69-7787F8EF1D3E}" srcOrd="0" destOrd="0" presId="urn:microsoft.com/office/officeart/2005/8/layout/process2"/>
    <dgm:cxn modelId="{FD095F49-59DF-42C7-9321-7D8421D11853}" type="presParOf" srcId="{ABD0BEB6-C071-4BFD-B39E-754DB3BA7447}" destId="{9546184D-FCC6-41C6-9EE3-1C4A9DDC57EE}" srcOrd="1" destOrd="0" presId="urn:microsoft.com/office/officeart/2005/8/layout/process2"/>
    <dgm:cxn modelId="{47683F6C-B6EC-425D-AEB0-8C8B4066FA4A}" type="presParOf" srcId="{9546184D-FCC6-41C6-9EE3-1C4A9DDC57EE}" destId="{D298A725-A7E1-459F-854E-AD9D34644F6A}" srcOrd="0" destOrd="0" presId="urn:microsoft.com/office/officeart/2005/8/layout/process2"/>
    <dgm:cxn modelId="{3340D22E-AC96-44D2-A4F8-EB0F4B1FF377}" type="presParOf" srcId="{ABD0BEB6-C071-4BFD-B39E-754DB3BA7447}" destId="{0ED23535-2A9E-419C-B52B-2B5CAA337C59}" srcOrd="2" destOrd="0" presId="urn:microsoft.com/office/officeart/2005/8/layout/process2"/>
    <dgm:cxn modelId="{EBDC0E57-9C4C-40EC-B5D0-E202FA1216B2}" type="presParOf" srcId="{ABD0BEB6-C071-4BFD-B39E-754DB3BA7447}" destId="{A6A207D3-92B1-4347-9843-91F46564124E}" srcOrd="3" destOrd="0" presId="urn:microsoft.com/office/officeart/2005/8/layout/process2"/>
    <dgm:cxn modelId="{97FDA564-762B-4A73-A01F-C3CF456D9CE4}" type="presParOf" srcId="{A6A207D3-92B1-4347-9843-91F46564124E}" destId="{55199643-EFFB-40C6-8C26-9FCC55CCBBBE}" srcOrd="0" destOrd="0" presId="urn:microsoft.com/office/officeart/2005/8/layout/process2"/>
    <dgm:cxn modelId="{F05F751C-D9DD-41B6-9E76-32175AAD60C6}" type="presParOf" srcId="{ABD0BEB6-C071-4BFD-B39E-754DB3BA7447}" destId="{0B17551B-B74F-4BB3-AE5C-0420FF711605}" srcOrd="4" destOrd="0" presId="urn:microsoft.com/office/officeart/2005/8/layout/process2"/>
    <dgm:cxn modelId="{43DC5593-4D26-4377-B6F6-AF2766BFA0FC}" type="presParOf" srcId="{ABD0BEB6-C071-4BFD-B39E-754DB3BA7447}" destId="{3D338120-AAE0-489F-A1F6-CFF78B11024D}" srcOrd="5" destOrd="0" presId="urn:microsoft.com/office/officeart/2005/8/layout/process2"/>
    <dgm:cxn modelId="{54B1005E-F66B-4F8D-96DB-B6286864ADE5}" type="presParOf" srcId="{3D338120-AAE0-489F-A1F6-CFF78B11024D}" destId="{48882BA6-1827-4E18-B43A-2A1659FABABF}" srcOrd="0" destOrd="0" presId="urn:microsoft.com/office/officeart/2005/8/layout/process2"/>
    <dgm:cxn modelId="{11E87B41-7B00-43B2-ADEE-1FECDCE5E359}" type="presParOf" srcId="{ABD0BEB6-C071-4BFD-B39E-754DB3BA7447}" destId="{35F0D903-18EC-4A6B-AC1C-A5A3BDF4E0E0}" srcOrd="6" destOrd="0" presId="urn:microsoft.com/office/officeart/2005/8/layout/process2"/>
    <dgm:cxn modelId="{609C40ED-BB37-45B8-8926-6A140DA8FE8E}" type="presParOf" srcId="{ABD0BEB6-C071-4BFD-B39E-754DB3BA7447}" destId="{9513DDA2-2EE0-4ACF-86E8-72F10585A26D}" srcOrd="7" destOrd="0" presId="urn:microsoft.com/office/officeart/2005/8/layout/process2"/>
    <dgm:cxn modelId="{76650229-9338-43DE-BA24-A2D8F386C266}" type="presParOf" srcId="{9513DDA2-2EE0-4ACF-86E8-72F10585A26D}" destId="{C52BCB38-91D8-4F16-80DA-751ACEDD67C6}" srcOrd="0" destOrd="0" presId="urn:microsoft.com/office/officeart/2005/8/layout/process2"/>
    <dgm:cxn modelId="{C6F6C4E7-8A7B-4520-AB1F-7C116856D3FA}" type="presParOf" srcId="{ABD0BEB6-C071-4BFD-B39E-754DB3BA7447}" destId="{8B9BA2D5-B65E-4721-9DA6-E6795EE0257A}" srcOrd="8" destOrd="0" presId="urn:microsoft.com/office/officeart/2005/8/layout/process2"/>
    <dgm:cxn modelId="{939CCD4F-2F7F-4261-AB46-DF37EEDBC140}" type="presParOf" srcId="{ABD0BEB6-C071-4BFD-B39E-754DB3BA7447}" destId="{9785C9B1-68AD-4F46-B810-78E55EC72ACF}" srcOrd="9" destOrd="0" presId="urn:microsoft.com/office/officeart/2005/8/layout/process2"/>
    <dgm:cxn modelId="{0385FF7F-6613-4055-8F0A-5A12880903B3}" type="presParOf" srcId="{9785C9B1-68AD-4F46-B810-78E55EC72ACF}" destId="{CCB61430-D1F3-4EDF-8C43-1C9B52C15CA2}" srcOrd="0" destOrd="0" presId="urn:microsoft.com/office/officeart/2005/8/layout/process2"/>
    <dgm:cxn modelId="{F2661362-C4A1-49DB-8915-3A94267F5110}" type="presParOf" srcId="{ABD0BEB6-C071-4BFD-B39E-754DB3BA7447}" destId="{3191191A-92AF-4B49-8D0F-00696681FDAF}" srcOrd="10" destOrd="0" presId="urn:microsoft.com/office/officeart/2005/8/layout/process2"/>
    <dgm:cxn modelId="{3A4FD8D6-6BB4-4B90-AB4A-D255D0B45F37}" type="presParOf" srcId="{ABD0BEB6-C071-4BFD-B39E-754DB3BA7447}" destId="{A9B34852-809E-4FC7-871C-D9E8C677BEA7}" srcOrd="11" destOrd="0" presId="urn:microsoft.com/office/officeart/2005/8/layout/process2"/>
    <dgm:cxn modelId="{99CD0A93-73F3-4EF9-AB37-BA98CAD7D9DA}" type="presParOf" srcId="{A9B34852-809E-4FC7-871C-D9E8C677BEA7}" destId="{6454B590-7856-4A55-AE4F-CB5EA249FDC1}" srcOrd="0" destOrd="0" presId="urn:microsoft.com/office/officeart/2005/8/layout/process2"/>
    <dgm:cxn modelId="{A4674B4E-1F0C-45FB-8F05-3AF713123C5A}" type="presParOf" srcId="{ABD0BEB6-C071-4BFD-B39E-754DB3BA7447}" destId="{F269B9A8-4EBB-4A85-9CFC-DB73D7BF3074}" srcOrd="12" destOrd="0" presId="urn:microsoft.com/office/officeart/2005/8/layout/process2"/>
    <dgm:cxn modelId="{4C701B62-AFB7-4861-B95A-166F8E0708C1}" type="presParOf" srcId="{ABD0BEB6-C071-4BFD-B39E-754DB3BA7447}" destId="{693B02F4-83E4-4A4A-A826-579F29AC6FF2}" srcOrd="13" destOrd="0" presId="urn:microsoft.com/office/officeart/2005/8/layout/process2"/>
    <dgm:cxn modelId="{5C74C6C7-30C8-49D9-A494-53B9683E4E84}" type="presParOf" srcId="{693B02F4-83E4-4A4A-A826-579F29AC6FF2}" destId="{57B02C02-E840-41B7-A272-2308496DD4B5}" srcOrd="0" destOrd="0" presId="urn:microsoft.com/office/officeart/2005/8/layout/process2"/>
    <dgm:cxn modelId="{1377FE1C-3E0C-4451-BB9C-E8D9EEC11097}" type="presParOf" srcId="{ABD0BEB6-C071-4BFD-B39E-754DB3BA7447}" destId="{044B341D-EE9E-4F7E-AC2E-176C79353395}" srcOrd="14" destOrd="0" presId="urn:microsoft.com/office/officeart/2005/8/layout/process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CE745-EA9A-4B5A-AD69-7787F8EF1D3E}">
      <dsp:nvSpPr>
        <dsp:cNvPr id="0" name=""/>
        <dsp:cNvSpPr/>
      </dsp:nvSpPr>
      <dsp:spPr>
        <a:xfrm>
          <a:off x="876488" y="1021"/>
          <a:ext cx="4847920"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Increase in blood pressure (MAP)</a:t>
          </a:r>
          <a:endParaRPr lang="en-US" sz="1300" kern="1200" dirty="0"/>
        </a:p>
      </dsp:txBody>
      <dsp:txXfrm>
        <a:off x="887137" y="11670"/>
        <a:ext cx="4826622" cy="342296"/>
      </dsp:txXfrm>
    </dsp:sp>
    <dsp:sp modelId="{9546184D-FCC6-41C6-9EE3-1C4A9DDC57EE}">
      <dsp:nvSpPr>
        <dsp:cNvPr id="0" name=""/>
        <dsp:cNvSpPr/>
      </dsp:nvSpPr>
      <dsp:spPr>
        <a:xfrm rot="5400000">
          <a:off x="3232275" y="373705"/>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387340"/>
        <a:ext cx="98171" cy="95443"/>
      </dsp:txXfrm>
    </dsp:sp>
    <dsp:sp modelId="{0ED23535-2A9E-419C-B52B-2B5CAA337C59}">
      <dsp:nvSpPr>
        <dsp:cNvPr id="0" name=""/>
        <dsp:cNvSpPr/>
      </dsp:nvSpPr>
      <dsp:spPr>
        <a:xfrm>
          <a:off x="876488" y="546412"/>
          <a:ext cx="4847920"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Stretches aorta/carotid sinuses</a:t>
          </a:r>
          <a:endParaRPr lang="en-US" sz="1300" kern="1200" dirty="0"/>
        </a:p>
      </dsp:txBody>
      <dsp:txXfrm>
        <a:off x="887137" y="557061"/>
        <a:ext cx="4826622" cy="342296"/>
      </dsp:txXfrm>
    </dsp:sp>
    <dsp:sp modelId="{A6A207D3-92B1-4347-9843-91F46564124E}">
      <dsp:nvSpPr>
        <dsp:cNvPr id="0" name=""/>
        <dsp:cNvSpPr/>
      </dsp:nvSpPr>
      <dsp:spPr>
        <a:xfrm rot="5400000">
          <a:off x="3232275" y="919097"/>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932732"/>
        <a:ext cx="98171" cy="95443"/>
      </dsp:txXfrm>
    </dsp:sp>
    <dsp:sp modelId="{0B17551B-B74F-4BB3-AE5C-0420FF711605}">
      <dsp:nvSpPr>
        <dsp:cNvPr id="0" name=""/>
        <dsp:cNvSpPr/>
      </dsp:nvSpPr>
      <dsp:spPr>
        <a:xfrm>
          <a:off x="875805" y="1091804"/>
          <a:ext cx="4849287"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Activates baroreceptors</a:t>
          </a:r>
          <a:endParaRPr lang="en-US" sz="1300" kern="1200" dirty="0"/>
        </a:p>
      </dsp:txBody>
      <dsp:txXfrm>
        <a:off x="886454" y="1102453"/>
        <a:ext cx="4827989" cy="342296"/>
      </dsp:txXfrm>
    </dsp:sp>
    <dsp:sp modelId="{3D338120-AAE0-489F-A1F6-CFF78B11024D}">
      <dsp:nvSpPr>
        <dsp:cNvPr id="0" name=""/>
        <dsp:cNvSpPr/>
      </dsp:nvSpPr>
      <dsp:spPr>
        <a:xfrm rot="5400000">
          <a:off x="3232275" y="1464488"/>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1478123"/>
        <a:ext cx="98171" cy="95443"/>
      </dsp:txXfrm>
    </dsp:sp>
    <dsp:sp modelId="{35F0D903-18EC-4A6B-AC1C-A5A3BDF4E0E0}">
      <dsp:nvSpPr>
        <dsp:cNvPr id="0" name=""/>
        <dsp:cNvSpPr/>
      </dsp:nvSpPr>
      <dsp:spPr>
        <a:xfrm>
          <a:off x="875805" y="1637196"/>
          <a:ext cx="4849287"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APs sent to CV center in medulla</a:t>
          </a:r>
          <a:endParaRPr lang="en-US" sz="1300" kern="1200" dirty="0"/>
        </a:p>
      </dsp:txBody>
      <dsp:txXfrm>
        <a:off x="886454" y="1647845"/>
        <a:ext cx="4827989" cy="342296"/>
      </dsp:txXfrm>
    </dsp:sp>
    <dsp:sp modelId="{9513DDA2-2EE0-4ACF-86E8-72F10585A26D}">
      <dsp:nvSpPr>
        <dsp:cNvPr id="0" name=""/>
        <dsp:cNvSpPr/>
      </dsp:nvSpPr>
      <dsp:spPr>
        <a:xfrm rot="5400000">
          <a:off x="3232275" y="2009880"/>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2023515"/>
        <a:ext cx="98171" cy="95443"/>
      </dsp:txXfrm>
    </dsp:sp>
    <dsp:sp modelId="{8B9BA2D5-B65E-4721-9DA6-E6795EE0257A}">
      <dsp:nvSpPr>
        <dsp:cNvPr id="0" name=""/>
        <dsp:cNvSpPr/>
      </dsp:nvSpPr>
      <dsp:spPr>
        <a:xfrm>
          <a:off x="876488" y="2182587"/>
          <a:ext cx="4847920"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CV center compares signals to set point</a:t>
          </a:r>
          <a:endParaRPr lang="en-US" sz="1300" kern="1200" dirty="0"/>
        </a:p>
      </dsp:txBody>
      <dsp:txXfrm>
        <a:off x="887137" y="2193236"/>
        <a:ext cx="4826622" cy="342296"/>
      </dsp:txXfrm>
    </dsp:sp>
    <dsp:sp modelId="{9785C9B1-68AD-4F46-B810-78E55EC72ACF}">
      <dsp:nvSpPr>
        <dsp:cNvPr id="0" name=""/>
        <dsp:cNvSpPr/>
      </dsp:nvSpPr>
      <dsp:spPr>
        <a:xfrm rot="5400000">
          <a:off x="3232275" y="2555271"/>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2568906"/>
        <a:ext cx="98171" cy="95443"/>
      </dsp:txXfrm>
    </dsp:sp>
    <dsp:sp modelId="{3191191A-92AF-4B49-8D0F-00696681FDAF}">
      <dsp:nvSpPr>
        <dsp:cNvPr id="0" name=""/>
        <dsp:cNvSpPr/>
      </dsp:nvSpPr>
      <dsp:spPr>
        <a:xfrm>
          <a:off x="883208" y="2727979"/>
          <a:ext cx="4834481"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Shuts off SNS activates PNS</a:t>
          </a:r>
        </a:p>
      </dsp:txBody>
      <dsp:txXfrm>
        <a:off x="893857" y="2738628"/>
        <a:ext cx="4813183" cy="342296"/>
      </dsp:txXfrm>
    </dsp:sp>
    <dsp:sp modelId="{A9B34852-809E-4FC7-871C-D9E8C677BEA7}">
      <dsp:nvSpPr>
        <dsp:cNvPr id="0" name=""/>
        <dsp:cNvSpPr/>
      </dsp:nvSpPr>
      <dsp:spPr>
        <a:xfrm rot="5400000">
          <a:off x="3232275" y="3100663"/>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3114298"/>
        <a:ext cx="98171" cy="95443"/>
      </dsp:txXfrm>
    </dsp:sp>
    <dsp:sp modelId="{F269B9A8-4EBB-4A85-9CFC-DB73D7BF3074}">
      <dsp:nvSpPr>
        <dsp:cNvPr id="0" name=""/>
        <dsp:cNvSpPr/>
      </dsp:nvSpPr>
      <dsp:spPr>
        <a:xfrm>
          <a:off x="902798" y="3273370"/>
          <a:ext cx="4795300"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Decrease CO (   HR and SV causes vasodilation (   TPR))</a:t>
          </a:r>
        </a:p>
      </dsp:txBody>
      <dsp:txXfrm>
        <a:off x="913447" y="3284019"/>
        <a:ext cx="4774002" cy="342296"/>
      </dsp:txXfrm>
    </dsp:sp>
    <dsp:sp modelId="{693B02F4-83E4-4A4A-A826-579F29AC6FF2}">
      <dsp:nvSpPr>
        <dsp:cNvPr id="0" name=""/>
        <dsp:cNvSpPr/>
      </dsp:nvSpPr>
      <dsp:spPr>
        <a:xfrm rot="5400000">
          <a:off x="3232275" y="3646054"/>
          <a:ext cx="136347" cy="16361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US" sz="600" kern="1200"/>
        </a:p>
      </dsp:txBody>
      <dsp:txXfrm rot="-5400000">
        <a:off x="3251363" y="3659689"/>
        <a:ext cx="98171" cy="95443"/>
      </dsp:txXfrm>
    </dsp:sp>
    <dsp:sp modelId="{044B341D-EE9E-4F7E-AC2E-176C79353395}">
      <dsp:nvSpPr>
        <dsp:cNvPr id="0" name=""/>
        <dsp:cNvSpPr/>
      </dsp:nvSpPr>
      <dsp:spPr>
        <a:xfrm>
          <a:off x="893955" y="3818762"/>
          <a:ext cx="4812986" cy="36359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9530" tIns="49530" rIns="49530" bIns="49530" numCol="1" spcCol="1270" anchor="ctr" anchorCtr="0">
          <a:noAutofit/>
        </a:bodyPr>
        <a:lstStyle/>
        <a:p>
          <a:pPr marL="0" lvl="0" indent="0" algn="ctr" defTabSz="577850">
            <a:lnSpc>
              <a:spcPct val="90000"/>
            </a:lnSpc>
            <a:spcBef>
              <a:spcPct val="0"/>
            </a:spcBef>
            <a:spcAft>
              <a:spcPct val="35000"/>
            </a:spcAft>
            <a:buNone/>
          </a:pPr>
          <a:r>
            <a:rPr lang="en-US" sz="1300" b="1" kern="1200" dirty="0"/>
            <a:t>Decreases MAP</a:t>
          </a:r>
        </a:p>
      </dsp:txBody>
      <dsp:txXfrm>
        <a:off x="904604" y="3829411"/>
        <a:ext cx="4791688" cy="34229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EE65B0D-A9E5-48FE-A042-3D68B833406A}">
      <dsp:nvSpPr>
        <dsp:cNvPr id="0" name=""/>
        <dsp:cNvSpPr/>
      </dsp:nvSpPr>
      <dsp:spPr>
        <a:xfrm>
          <a:off x="5040338" y="1957834"/>
          <a:ext cx="202600" cy="621308"/>
        </a:xfrm>
        <a:custGeom>
          <a:avLst/>
          <a:gdLst/>
          <a:ahLst/>
          <a:cxnLst/>
          <a:rect l="0" t="0" r="0" b="0"/>
          <a:pathLst>
            <a:path>
              <a:moveTo>
                <a:pt x="0" y="0"/>
              </a:moveTo>
              <a:lnTo>
                <a:pt x="0" y="621308"/>
              </a:lnTo>
              <a:lnTo>
                <a:pt x="202600" y="6213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EA4E24C-09DD-4E94-9E81-35E12013C45E}">
      <dsp:nvSpPr>
        <dsp:cNvPr id="0" name=""/>
        <dsp:cNvSpPr/>
      </dsp:nvSpPr>
      <dsp:spPr>
        <a:xfrm>
          <a:off x="3129138" y="998857"/>
          <a:ext cx="2451468" cy="283640"/>
        </a:xfrm>
        <a:custGeom>
          <a:avLst/>
          <a:gdLst/>
          <a:ahLst/>
          <a:cxnLst/>
          <a:rect l="0" t="0" r="0" b="0"/>
          <a:pathLst>
            <a:path>
              <a:moveTo>
                <a:pt x="0" y="0"/>
              </a:moveTo>
              <a:lnTo>
                <a:pt x="0" y="141820"/>
              </a:lnTo>
              <a:lnTo>
                <a:pt x="2451468" y="141820"/>
              </a:lnTo>
              <a:lnTo>
                <a:pt x="2451468" y="283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586605D-4F43-443F-9CD5-1EDE67D87C11}">
      <dsp:nvSpPr>
        <dsp:cNvPr id="0" name=""/>
        <dsp:cNvSpPr/>
      </dsp:nvSpPr>
      <dsp:spPr>
        <a:xfrm>
          <a:off x="3406026" y="1957834"/>
          <a:ext cx="202600" cy="621308"/>
        </a:xfrm>
        <a:custGeom>
          <a:avLst/>
          <a:gdLst/>
          <a:ahLst/>
          <a:cxnLst/>
          <a:rect l="0" t="0" r="0" b="0"/>
          <a:pathLst>
            <a:path>
              <a:moveTo>
                <a:pt x="0" y="0"/>
              </a:moveTo>
              <a:lnTo>
                <a:pt x="0" y="621308"/>
              </a:lnTo>
              <a:lnTo>
                <a:pt x="202600" y="6213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23237A2-4789-4552-B346-C45C4577FE1C}">
      <dsp:nvSpPr>
        <dsp:cNvPr id="0" name=""/>
        <dsp:cNvSpPr/>
      </dsp:nvSpPr>
      <dsp:spPr>
        <a:xfrm>
          <a:off x="3129138" y="998857"/>
          <a:ext cx="817156" cy="283640"/>
        </a:xfrm>
        <a:custGeom>
          <a:avLst/>
          <a:gdLst/>
          <a:ahLst/>
          <a:cxnLst/>
          <a:rect l="0" t="0" r="0" b="0"/>
          <a:pathLst>
            <a:path>
              <a:moveTo>
                <a:pt x="0" y="0"/>
              </a:moveTo>
              <a:lnTo>
                <a:pt x="0" y="141820"/>
              </a:lnTo>
              <a:lnTo>
                <a:pt x="817156" y="141820"/>
              </a:lnTo>
              <a:lnTo>
                <a:pt x="817156" y="283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3B95426-EBC6-4866-BBC3-53F1CC5EDF3F}">
      <dsp:nvSpPr>
        <dsp:cNvPr id="0" name=""/>
        <dsp:cNvSpPr/>
      </dsp:nvSpPr>
      <dsp:spPr>
        <a:xfrm>
          <a:off x="1771714" y="1957834"/>
          <a:ext cx="202600" cy="621308"/>
        </a:xfrm>
        <a:custGeom>
          <a:avLst/>
          <a:gdLst/>
          <a:ahLst/>
          <a:cxnLst/>
          <a:rect l="0" t="0" r="0" b="0"/>
          <a:pathLst>
            <a:path>
              <a:moveTo>
                <a:pt x="0" y="0"/>
              </a:moveTo>
              <a:lnTo>
                <a:pt x="0" y="621308"/>
              </a:lnTo>
              <a:lnTo>
                <a:pt x="202600" y="6213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1A83C1D-0C67-4DDB-8A1C-D360694A7B78}">
      <dsp:nvSpPr>
        <dsp:cNvPr id="0" name=""/>
        <dsp:cNvSpPr/>
      </dsp:nvSpPr>
      <dsp:spPr>
        <a:xfrm>
          <a:off x="2311982" y="998857"/>
          <a:ext cx="817156" cy="283640"/>
        </a:xfrm>
        <a:custGeom>
          <a:avLst/>
          <a:gdLst/>
          <a:ahLst/>
          <a:cxnLst/>
          <a:rect l="0" t="0" r="0" b="0"/>
          <a:pathLst>
            <a:path>
              <a:moveTo>
                <a:pt x="817156" y="0"/>
              </a:moveTo>
              <a:lnTo>
                <a:pt x="817156" y="141820"/>
              </a:lnTo>
              <a:lnTo>
                <a:pt x="0" y="141820"/>
              </a:lnTo>
              <a:lnTo>
                <a:pt x="0" y="283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52393D2-285A-4EC2-ABC0-2268EB1DCC96}">
      <dsp:nvSpPr>
        <dsp:cNvPr id="0" name=""/>
        <dsp:cNvSpPr/>
      </dsp:nvSpPr>
      <dsp:spPr>
        <a:xfrm>
          <a:off x="137402" y="1957834"/>
          <a:ext cx="202600" cy="621308"/>
        </a:xfrm>
        <a:custGeom>
          <a:avLst/>
          <a:gdLst/>
          <a:ahLst/>
          <a:cxnLst/>
          <a:rect l="0" t="0" r="0" b="0"/>
          <a:pathLst>
            <a:path>
              <a:moveTo>
                <a:pt x="0" y="0"/>
              </a:moveTo>
              <a:lnTo>
                <a:pt x="0" y="621308"/>
              </a:lnTo>
              <a:lnTo>
                <a:pt x="202600" y="621308"/>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C858794-C885-4AD6-8978-9476492110A4}">
      <dsp:nvSpPr>
        <dsp:cNvPr id="0" name=""/>
        <dsp:cNvSpPr/>
      </dsp:nvSpPr>
      <dsp:spPr>
        <a:xfrm>
          <a:off x="677670" y="998857"/>
          <a:ext cx="2451468" cy="283640"/>
        </a:xfrm>
        <a:custGeom>
          <a:avLst/>
          <a:gdLst/>
          <a:ahLst/>
          <a:cxnLst/>
          <a:rect l="0" t="0" r="0" b="0"/>
          <a:pathLst>
            <a:path>
              <a:moveTo>
                <a:pt x="2451468" y="0"/>
              </a:moveTo>
              <a:lnTo>
                <a:pt x="2451468" y="141820"/>
              </a:lnTo>
              <a:lnTo>
                <a:pt x="0" y="141820"/>
              </a:lnTo>
              <a:lnTo>
                <a:pt x="0" y="28364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3EEB0A5-236E-4E22-BFD8-B7BCB7E601A5}">
      <dsp:nvSpPr>
        <dsp:cNvPr id="0" name=""/>
        <dsp:cNvSpPr/>
      </dsp:nvSpPr>
      <dsp:spPr>
        <a:xfrm>
          <a:off x="2453803" y="323522"/>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Cortisol</a:t>
          </a:r>
          <a:endParaRPr lang="en-US" sz="1600" kern="1200" dirty="0"/>
        </a:p>
      </dsp:txBody>
      <dsp:txXfrm>
        <a:off x="2453803" y="323522"/>
        <a:ext cx="1350671" cy="675335"/>
      </dsp:txXfrm>
    </dsp:sp>
    <dsp:sp modelId="{74674089-4CE4-4DEA-90ED-20106C6181E2}">
      <dsp:nvSpPr>
        <dsp:cNvPr id="0" name=""/>
        <dsp:cNvSpPr/>
      </dsp:nvSpPr>
      <dsp:spPr>
        <a:xfrm>
          <a:off x="2334" y="1282498"/>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Muscle</a:t>
          </a:r>
          <a:endParaRPr lang="en-US" sz="1600" kern="1200" dirty="0"/>
        </a:p>
      </dsp:txBody>
      <dsp:txXfrm>
        <a:off x="2334" y="1282498"/>
        <a:ext cx="1350671" cy="675335"/>
      </dsp:txXfrm>
    </dsp:sp>
    <dsp:sp modelId="{2DC7CCB1-3601-48EF-8610-3B47C98C59B5}">
      <dsp:nvSpPr>
        <dsp:cNvPr id="0" name=""/>
        <dsp:cNvSpPr/>
      </dsp:nvSpPr>
      <dsp:spPr>
        <a:xfrm>
          <a:off x="340002" y="2241475"/>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Protein</a:t>
          </a:r>
          <a:r>
            <a:rPr lang="en-US" sz="1600" kern="1200" dirty="0"/>
            <a:t> </a:t>
          </a:r>
          <a:r>
            <a:rPr lang="en-US" sz="2000" kern="1200" dirty="0"/>
            <a:t>catabolism</a:t>
          </a:r>
          <a:endParaRPr lang="en-US" sz="1600" kern="1200" dirty="0"/>
        </a:p>
      </dsp:txBody>
      <dsp:txXfrm>
        <a:off x="340002" y="2241475"/>
        <a:ext cx="1350671" cy="675335"/>
      </dsp:txXfrm>
    </dsp:sp>
    <dsp:sp modelId="{3DA243D6-CC11-4078-AED1-1716CAE16096}">
      <dsp:nvSpPr>
        <dsp:cNvPr id="0" name=""/>
        <dsp:cNvSpPr/>
      </dsp:nvSpPr>
      <dsp:spPr>
        <a:xfrm>
          <a:off x="1636647" y="1282498"/>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Liver</a:t>
          </a:r>
          <a:endParaRPr lang="en-US" sz="1600" kern="1200" dirty="0"/>
        </a:p>
      </dsp:txBody>
      <dsp:txXfrm>
        <a:off x="1636647" y="1282498"/>
        <a:ext cx="1350671" cy="675335"/>
      </dsp:txXfrm>
    </dsp:sp>
    <dsp:sp modelId="{DBBEA8FE-F617-4F96-8EC0-C665CB8222E4}">
      <dsp:nvSpPr>
        <dsp:cNvPr id="0" name=""/>
        <dsp:cNvSpPr/>
      </dsp:nvSpPr>
      <dsp:spPr>
        <a:xfrm>
          <a:off x="1974314" y="2241475"/>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dirty="0"/>
            <a:t>Gluconeogenesis</a:t>
          </a:r>
        </a:p>
      </dsp:txBody>
      <dsp:txXfrm>
        <a:off x="1974314" y="2241475"/>
        <a:ext cx="1350671" cy="675335"/>
      </dsp:txXfrm>
    </dsp:sp>
    <dsp:sp modelId="{1CE51404-2EBE-4AC2-9D3D-644156996FCD}">
      <dsp:nvSpPr>
        <dsp:cNvPr id="0" name=""/>
        <dsp:cNvSpPr/>
      </dsp:nvSpPr>
      <dsp:spPr>
        <a:xfrm>
          <a:off x="3270959" y="1282498"/>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Adipose</a:t>
          </a:r>
          <a:endParaRPr lang="en-US" sz="1600" kern="1200" dirty="0"/>
        </a:p>
      </dsp:txBody>
      <dsp:txXfrm>
        <a:off x="3270959" y="1282498"/>
        <a:ext cx="1350671" cy="675335"/>
      </dsp:txXfrm>
    </dsp:sp>
    <dsp:sp modelId="{E5FCEB46-8987-4A98-BA2A-079366C53775}">
      <dsp:nvSpPr>
        <dsp:cNvPr id="0" name=""/>
        <dsp:cNvSpPr/>
      </dsp:nvSpPr>
      <dsp:spPr>
        <a:xfrm>
          <a:off x="3608626" y="2241475"/>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Lipolysis</a:t>
          </a:r>
          <a:endParaRPr lang="en-US" sz="1600" kern="1200" dirty="0"/>
        </a:p>
      </dsp:txBody>
      <dsp:txXfrm>
        <a:off x="3608626" y="2241475"/>
        <a:ext cx="1350671" cy="675335"/>
      </dsp:txXfrm>
    </dsp:sp>
    <dsp:sp modelId="{94C175D8-A502-4B0D-89F5-94605135E55A}">
      <dsp:nvSpPr>
        <dsp:cNvPr id="0" name=""/>
        <dsp:cNvSpPr/>
      </dsp:nvSpPr>
      <dsp:spPr>
        <a:xfrm>
          <a:off x="4905271" y="1282498"/>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Immune</a:t>
          </a:r>
          <a:r>
            <a:rPr lang="en-US" sz="1600" kern="1200" dirty="0"/>
            <a:t> </a:t>
          </a:r>
          <a:r>
            <a:rPr lang="en-US" sz="2000" kern="1200" dirty="0"/>
            <a:t>system</a:t>
          </a:r>
          <a:endParaRPr lang="en-US" sz="1600" kern="1200" dirty="0"/>
        </a:p>
      </dsp:txBody>
      <dsp:txXfrm>
        <a:off x="4905271" y="1282498"/>
        <a:ext cx="1350671" cy="675335"/>
      </dsp:txXfrm>
    </dsp:sp>
    <dsp:sp modelId="{C32A8520-D279-4047-AEDA-A120AA0BD600}">
      <dsp:nvSpPr>
        <dsp:cNvPr id="0" name=""/>
        <dsp:cNvSpPr/>
      </dsp:nvSpPr>
      <dsp:spPr>
        <a:xfrm>
          <a:off x="5242938" y="2241475"/>
          <a:ext cx="1350671" cy="675335"/>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t>Immune</a:t>
          </a:r>
          <a:r>
            <a:rPr lang="en-US" sz="1600" kern="1200" dirty="0"/>
            <a:t> </a:t>
          </a:r>
          <a:r>
            <a:rPr lang="en-US" sz="2000" kern="1200" dirty="0"/>
            <a:t>suppression</a:t>
          </a:r>
          <a:endParaRPr lang="en-US" sz="1600" kern="1200" dirty="0"/>
        </a:p>
      </dsp:txBody>
      <dsp:txXfrm>
        <a:off x="5242938" y="2241475"/>
        <a:ext cx="1350671" cy="67533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CE745-EA9A-4B5A-AD69-7787F8EF1D3E}">
      <dsp:nvSpPr>
        <dsp:cNvPr id="0" name=""/>
        <dsp:cNvSpPr/>
      </dsp:nvSpPr>
      <dsp:spPr>
        <a:xfrm>
          <a:off x="1030683" y="468"/>
          <a:ext cx="7303612" cy="547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An increase in EDV = An increase in preload</a:t>
          </a:r>
          <a:endParaRPr lang="en-US" sz="1600" kern="1200" dirty="0"/>
        </a:p>
      </dsp:txBody>
      <dsp:txXfrm>
        <a:off x="1046727" y="16512"/>
        <a:ext cx="7271524" cy="515683"/>
      </dsp:txXfrm>
    </dsp:sp>
    <dsp:sp modelId="{9546184D-FCC6-41C6-9EE3-1C4A9DDC57EE}">
      <dsp:nvSpPr>
        <dsp:cNvPr id="0" name=""/>
        <dsp:cNvSpPr/>
      </dsp:nvSpPr>
      <dsp:spPr>
        <a:xfrm rot="5400000">
          <a:off x="4579782" y="561933"/>
          <a:ext cx="205414" cy="246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4608540" y="582474"/>
        <a:ext cx="147899" cy="143790"/>
      </dsp:txXfrm>
    </dsp:sp>
    <dsp:sp modelId="{0ED23535-2A9E-419C-B52B-2B5CAA337C59}">
      <dsp:nvSpPr>
        <dsp:cNvPr id="0" name=""/>
        <dsp:cNvSpPr/>
      </dsp:nvSpPr>
      <dsp:spPr>
        <a:xfrm>
          <a:off x="1030683" y="822125"/>
          <a:ext cx="7303612" cy="547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Increases the stretch of myocardial cells</a:t>
          </a:r>
          <a:endParaRPr lang="en-US" sz="1600" kern="1200" dirty="0"/>
        </a:p>
      </dsp:txBody>
      <dsp:txXfrm>
        <a:off x="1046727" y="838169"/>
        <a:ext cx="7271524" cy="515683"/>
      </dsp:txXfrm>
    </dsp:sp>
    <dsp:sp modelId="{A6A207D3-92B1-4347-9843-91F46564124E}">
      <dsp:nvSpPr>
        <dsp:cNvPr id="0" name=""/>
        <dsp:cNvSpPr/>
      </dsp:nvSpPr>
      <dsp:spPr>
        <a:xfrm rot="5400000">
          <a:off x="4579782" y="1383591"/>
          <a:ext cx="205414" cy="246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4608540" y="1404132"/>
        <a:ext cx="147899" cy="143790"/>
      </dsp:txXfrm>
    </dsp:sp>
    <dsp:sp modelId="{8B9BA2D5-B65E-4721-9DA6-E6795EE0257A}">
      <dsp:nvSpPr>
        <dsp:cNvPr id="0" name=""/>
        <dsp:cNvSpPr/>
      </dsp:nvSpPr>
      <dsp:spPr>
        <a:xfrm>
          <a:off x="1030683" y="1643782"/>
          <a:ext cx="7303612" cy="547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Increases the force of contraction of these cells when the heart contracts</a:t>
          </a:r>
          <a:endParaRPr lang="en-US" sz="1600" kern="1200" dirty="0"/>
        </a:p>
      </dsp:txBody>
      <dsp:txXfrm>
        <a:off x="1046727" y="1659826"/>
        <a:ext cx="7271524" cy="515683"/>
      </dsp:txXfrm>
    </dsp:sp>
    <dsp:sp modelId="{9785C9B1-68AD-4F46-B810-78E55EC72ACF}">
      <dsp:nvSpPr>
        <dsp:cNvPr id="0" name=""/>
        <dsp:cNvSpPr/>
      </dsp:nvSpPr>
      <dsp:spPr>
        <a:xfrm rot="5400000">
          <a:off x="4579782" y="2205248"/>
          <a:ext cx="205414" cy="246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4608540" y="2225789"/>
        <a:ext cx="147899" cy="143790"/>
      </dsp:txXfrm>
    </dsp:sp>
    <dsp:sp modelId="{3191191A-92AF-4B49-8D0F-00696681FDAF}">
      <dsp:nvSpPr>
        <dsp:cNvPr id="0" name=""/>
        <dsp:cNvSpPr/>
      </dsp:nvSpPr>
      <dsp:spPr>
        <a:xfrm>
          <a:off x="1040806" y="2465440"/>
          <a:ext cx="7283367" cy="547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Increases the amount of blood ejected</a:t>
          </a:r>
        </a:p>
      </dsp:txBody>
      <dsp:txXfrm>
        <a:off x="1056850" y="2481484"/>
        <a:ext cx="7251279" cy="515683"/>
      </dsp:txXfrm>
    </dsp:sp>
    <dsp:sp modelId="{A9B34852-809E-4FC7-871C-D9E8C677BEA7}">
      <dsp:nvSpPr>
        <dsp:cNvPr id="0" name=""/>
        <dsp:cNvSpPr/>
      </dsp:nvSpPr>
      <dsp:spPr>
        <a:xfrm rot="5400000">
          <a:off x="4579782" y="3026905"/>
          <a:ext cx="205414" cy="246497"/>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44500">
            <a:lnSpc>
              <a:spcPct val="90000"/>
            </a:lnSpc>
            <a:spcBef>
              <a:spcPct val="0"/>
            </a:spcBef>
            <a:spcAft>
              <a:spcPct val="35000"/>
            </a:spcAft>
            <a:buNone/>
          </a:pPr>
          <a:endParaRPr lang="en-US" sz="1000" kern="1200"/>
        </a:p>
      </dsp:txBody>
      <dsp:txXfrm rot="-5400000">
        <a:off x="4608540" y="3047446"/>
        <a:ext cx="147899" cy="143790"/>
      </dsp:txXfrm>
    </dsp:sp>
    <dsp:sp modelId="{F269B9A8-4EBB-4A85-9CFC-DB73D7BF3074}">
      <dsp:nvSpPr>
        <dsp:cNvPr id="0" name=""/>
        <dsp:cNvSpPr/>
      </dsp:nvSpPr>
      <dsp:spPr>
        <a:xfrm>
          <a:off x="1096832" y="3287097"/>
          <a:ext cx="7171315" cy="54777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Increases Stroke Volume (Increases Cardiac Output)</a:t>
          </a:r>
        </a:p>
      </dsp:txBody>
      <dsp:txXfrm>
        <a:off x="1112876" y="3303141"/>
        <a:ext cx="7139227" cy="51568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CE745-EA9A-4B5A-AD69-7787F8EF1D3E}">
      <dsp:nvSpPr>
        <dsp:cNvPr id="0" name=""/>
        <dsp:cNvSpPr/>
      </dsp:nvSpPr>
      <dsp:spPr>
        <a:xfrm>
          <a:off x="0" y="420"/>
          <a:ext cx="5404162" cy="492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 in blood pressure</a:t>
          </a:r>
          <a:endParaRPr lang="en-US" sz="1600" kern="1200" dirty="0"/>
        </a:p>
      </dsp:txBody>
      <dsp:txXfrm>
        <a:off x="14418" y="14838"/>
        <a:ext cx="5375326" cy="463437"/>
      </dsp:txXfrm>
    </dsp:sp>
    <dsp:sp modelId="{9546184D-FCC6-41C6-9EE3-1C4A9DDC57EE}">
      <dsp:nvSpPr>
        <dsp:cNvPr id="0" name=""/>
        <dsp:cNvSpPr/>
      </dsp:nvSpPr>
      <dsp:spPr>
        <a:xfrm rot="5400000">
          <a:off x="2609779" y="505001"/>
          <a:ext cx="184602" cy="2215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635624" y="523462"/>
        <a:ext cx="132913" cy="129221"/>
      </dsp:txXfrm>
    </dsp:sp>
    <dsp:sp modelId="{0ED23535-2A9E-419C-B52B-2B5CAA337C59}">
      <dsp:nvSpPr>
        <dsp:cNvPr id="0" name=""/>
        <dsp:cNvSpPr/>
      </dsp:nvSpPr>
      <dsp:spPr>
        <a:xfrm>
          <a:off x="0" y="738831"/>
          <a:ext cx="5404162" cy="492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Stretches walls of arterioles</a:t>
          </a:r>
          <a:endParaRPr lang="en-US" sz="1600" kern="1200" dirty="0"/>
        </a:p>
      </dsp:txBody>
      <dsp:txXfrm>
        <a:off x="14418" y="753249"/>
        <a:ext cx="5375326" cy="463437"/>
      </dsp:txXfrm>
    </dsp:sp>
    <dsp:sp modelId="{A6A207D3-92B1-4347-9843-91F46564124E}">
      <dsp:nvSpPr>
        <dsp:cNvPr id="0" name=""/>
        <dsp:cNvSpPr/>
      </dsp:nvSpPr>
      <dsp:spPr>
        <a:xfrm rot="5400000">
          <a:off x="2609779" y="1243412"/>
          <a:ext cx="184602" cy="2215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635624" y="1261873"/>
        <a:ext cx="132913" cy="129221"/>
      </dsp:txXfrm>
    </dsp:sp>
    <dsp:sp modelId="{8B9BA2D5-B65E-4721-9DA6-E6795EE0257A}">
      <dsp:nvSpPr>
        <dsp:cNvPr id="0" name=""/>
        <dsp:cNvSpPr/>
      </dsp:nvSpPr>
      <dsp:spPr>
        <a:xfrm>
          <a:off x="0" y="1477242"/>
          <a:ext cx="5404162" cy="492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Smooth muscles in walls contract</a:t>
          </a:r>
          <a:endParaRPr lang="en-US" sz="1600" kern="1200" dirty="0"/>
        </a:p>
      </dsp:txBody>
      <dsp:txXfrm>
        <a:off x="14418" y="1491660"/>
        <a:ext cx="5375326" cy="463437"/>
      </dsp:txXfrm>
    </dsp:sp>
    <dsp:sp modelId="{9785C9B1-68AD-4F46-B810-78E55EC72ACF}">
      <dsp:nvSpPr>
        <dsp:cNvPr id="0" name=""/>
        <dsp:cNvSpPr/>
      </dsp:nvSpPr>
      <dsp:spPr>
        <a:xfrm rot="5400000">
          <a:off x="2609779" y="1981822"/>
          <a:ext cx="184602" cy="2215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635624" y="2000283"/>
        <a:ext cx="132913" cy="129221"/>
      </dsp:txXfrm>
    </dsp:sp>
    <dsp:sp modelId="{3191191A-92AF-4B49-8D0F-00696681FDAF}">
      <dsp:nvSpPr>
        <dsp:cNvPr id="0" name=""/>
        <dsp:cNvSpPr/>
      </dsp:nvSpPr>
      <dsp:spPr>
        <a:xfrm>
          <a:off x="7490" y="2215652"/>
          <a:ext cx="5389181" cy="492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Vasoconstriction</a:t>
          </a:r>
        </a:p>
      </dsp:txBody>
      <dsp:txXfrm>
        <a:off x="21908" y="2230070"/>
        <a:ext cx="5360345" cy="463437"/>
      </dsp:txXfrm>
    </dsp:sp>
    <dsp:sp modelId="{A9B34852-809E-4FC7-871C-D9E8C677BEA7}">
      <dsp:nvSpPr>
        <dsp:cNvPr id="0" name=""/>
        <dsp:cNvSpPr/>
      </dsp:nvSpPr>
      <dsp:spPr>
        <a:xfrm rot="5400000">
          <a:off x="2609779" y="2720233"/>
          <a:ext cx="184602" cy="221523"/>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400050">
            <a:lnSpc>
              <a:spcPct val="90000"/>
            </a:lnSpc>
            <a:spcBef>
              <a:spcPct val="0"/>
            </a:spcBef>
            <a:spcAft>
              <a:spcPct val="35000"/>
            </a:spcAft>
            <a:buNone/>
          </a:pPr>
          <a:endParaRPr lang="en-US" sz="900" kern="1200"/>
        </a:p>
      </dsp:txBody>
      <dsp:txXfrm rot="-5400000">
        <a:off x="2635624" y="2738694"/>
        <a:ext cx="132913" cy="129221"/>
      </dsp:txXfrm>
    </dsp:sp>
    <dsp:sp modelId="{F269B9A8-4EBB-4A85-9CFC-DB73D7BF3074}">
      <dsp:nvSpPr>
        <dsp:cNvPr id="0" name=""/>
        <dsp:cNvSpPr/>
      </dsp:nvSpPr>
      <dsp:spPr>
        <a:xfrm>
          <a:off x="48945" y="2954063"/>
          <a:ext cx="5306270" cy="492273"/>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Decrease blood flow/pressure</a:t>
          </a:r>
        </a:p>
      </dsp:txBody>
      <dsp:txXfrm>
        <a:off x="63363" y="2968481"/>
        <a:ext cx="5277434" cy="46343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4CE745-EA9A-4B5A-AD69-7787F8EF1D3E}">
      <dsp:nvSpPr>
        <dsp:cNvPr id="0" name=""/>
        <dsp:cNvSpPr/>
      </dsp:nvSpPr>
      <dsp:spPr>
        <a:xfrm>
          <a:off x="972492" y="1133"/>
          <a:ext cx="5378924"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Increase in blood pressure (MAP)</a:t>
          </a:r>
          <a:endParaRPr lang="en-US" sz="1600" kern="1200" dirty="0"/>
        </a:p>
      </dsp:txBody>
      <dsp:txXfrm>
        <a:off x="984308" y="12949"/>
        <a:ext cx="5355292" cy="379787"/>
      </dsp:txXfrm>
    </dsp:sp>
    <dsp:sp modelId="{9546184D-FCC6-41C6-9EE3-1C4A9DDC57EE}">
      <dsp:nvSpPr>
        <dsp:cNvPr id="0" name=""/>
        <dsp:cNvSpPr/>
      </dsp:nvSpPr>
      <dsp:spPr>
        <a:xfrm rot="5400000">
          <a:off x="3586313" y="414638"/>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429766"/>
        <a:ext cx="108922" cy="105897"/>
      </dsp:txXfrm>
    </dsp:sp>
    <dsp:sp modelId="{0ED23535-2A9E-419C-B52B-2B5CAA337C59}">
      <dsp:nvSpPr>
        <dsp:cNvPr id="0" name=""/>
        <dsp:cNvSpPr/>
      </dsp:nvSpPr>
      <dsp:spPr>
        <a:xfrm>
          <a:off x="972492" y="606262"/>
          <a:ext cx="5378924"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Stretches aorta/carotid sinuses</a:t>
          </a:r>
          <a:endParaRPr lang="en-US" sz="1600" kern="1200" dirty="0"/>
        </a:p>
      </dsp:txBody>
      <dsp:txXfrm>
        <a:off x="984308" y="618078"/>
        <a:ext cx="5355292" cy="379787"/>
      </dsp:txXfrm>
    </dsp:sp>
    <dsp:sp modelId="{A6A207D3-92B1-4347-9843-91F46564124E}">
      <dsp:nvSpPr>
        <dsp:cNvPr id="0" name=""/>
        <dsp:cNvSpPr/>
      </dsp:nvSpPr>
      <dsp:spPr>
        <a:xfrm rot="5400000">
          <a:off x="3586313" y="1019767"/>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1034895"/>
        <a:ext cx="108922" cy="105897"/>
      </dsp:txXfrm>
    </dsp:sp>
    <dsp:sp modelId="{0B17551B-B74F-4BB3-AE5C-0420FF711605}">
      <dsp:nvSpPr>
        <dsp:cNvPr id="0" name=""/>
        <dsp:cNvSpPr/>
      </dsp:nvSpPr>
      <dsp:spPr>
        <a:xfrm>
          <a:off x="971734" y="1211392"/>
          <a:ext cx="5380440"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Activates baroreceptors</a:t>
          </a:r>
          <a:endParaRPr lang="en-US" sz="1600" kern="1200" dirty="0"/>
        </a:p>
      </dsp:txBody>
      <dsp:txXfrm>
        <a:off x="983550" y="1223208"/>
        <a:ext cx="5356808" cy="379787"/>
      </dsp:txXfrm>
    </dsp:sp>
    <dsp:sp modelId="{3D338120-AAE0-489F-A1F6-CFF78B11024D}">
      <dsp:nvSpPr>
        <dsp:cNvPr id="0" name=""/>
        <dsp:cNvSpPr/>
      </dsp:nvSpPr>
      <dsp:spPr>
        <a:xfrm rot="5400000">
          <a:off x="3586313" y="1624897"/>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1640025"/>
        <a:ext cx="108922" cy="105897"/>
      </dsp:txXfrm>
    </dsp:sp>
    <dsp:sp modelId="{35F0D903-18EC-4A6B-AC1C-A5A3BDF4E0E0}">
      <dsp:nvSpPr>
        <dsp:cNvPr id="0" name=""/>
        <dsp:cNvSpPr/>
      </dsp:nvSpPr>
      <dsp:spPr>
        <a:xfrm>
          <a:off x="971734" y="1816521"/>
          <a:ext cx="5380440"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APs sent to CV center in medulla</a:t>
          </a:r>
          <a:endParaRPr lang="en-US" sz="1600" kern="1200" dirty="0"/>
        </a:p>
      </dsp:txBody>
      <dsp:txXfrm>
        <a:off x="983550" y="1828337"/>
        <a:ext cx="5356808" cy="379787"/>
      </dsp:txXfrm>
    </dsp:sp>
    <dsp:sp modelId="{9513DDA2-2EE0-4ACF-86E8-72F10585A26D}">
      <dsp:nvSpPr>
        <dsp:cNvPr id="0" name=""/>
        <dsp:cNvSpPr/>
      </dsp:nvSpPr>
      <dsp:spPr>
        <a:xfrm rot="5400000">
          <a:off x="3586313" y="2230027"/>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2245155"/>
        <a:ext cx="108922" cy="105897"/>
      </dsp:txXfrm>
    </dsp:sp>
    <dsp:sp modelId="{8B9BA2D5-B65E-4721-9DA6-E6795EE0257A}">
      <dsp:nvSpPr>
        <dsp:cNvPr id="0" name=""/>
        <dsp:cNvSpPr/>
      </dsp:nvSpPr>
      <dsp:spPr>
        <a:xfrm>
          <a:off x="972492" y="2421651"/>
          <a:ext cx="5378924"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CV center compares signals to set point</a:t>
          </a:r>
          <a:endParaRPr lang="en-US" sz="1600" kern="1200" dirty="0"/>
        </a:p>
      </dsp:txBody>
      <dsp:txXfrm>
        <a:off x="984308" y="2433467"/>
        <a:ext cx="5355292" cy="379787"/>
      </dsp:txXfrm>
    </dsp:sp>
    <dsp:sp modelId="{9785C9B1-68AD-4F46-B810-78E55EC72ACF}">
      <dsp:nvSpPr>
        <dsp:cNvPr id="0" name=""/>
        <dsp:cNvSpPr/>
      </dsp:nvSpPr>
      <dsp:spPr>
        <a:xfrm rot="5400000">
          <a:off x="3586313" y="2835156"/>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2850284"/>
        <a:ext cx="108922" cy="105897"/>
      </dsp:txXfrm>
    </dsp:sp>
    <dsp:sp modelId="{3191191A-92AF-4B49-8D0F-00696681FDAF}">
      <dsp:nvSpPr>
        <dsp:cNvPr id="0" name=""/>
        <dsp:cNvSpPr/>
      </dsp:nvSpPr>
      <dsp:spPr>
        <a:xfrm>
          <a:off x="979947" y="3026780"/>
          <a:ext cx="5364013"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Shuts off SNS activates PNS</a:t>
          </a:r>
        </a:p>
      </dsp:txBody>
      <dsp:txXfrm>
        <a:off x="991763" y="3038596"/>
        <a:ext cx="5340381" cy="379787"/>
      </dsp:txXfrm>
    </dsp:sp>
    <dsp:sp modelId="{A9B34852-809E-4FC7-871C-D9E8C677BEA7}">
      <dsp:nvSpPr>
        <dsp:cNvPr id="0" name=""/>
        <dsp:cNvSpPr/>
      </dsp:nvSpPr>
      <dsp:spPr>
        <a:xfrm rot="5400000">
          <a:off x="3586313" y="3440286"/>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3455414"/>
        <a:ext cx="108922" cy="105897"/>
      </dsp:txXfrm>
    </dsp:sp>
    <dsp:sp modelId="{F269B9A8-4EBB-4A85-9CFC-DB73D7BF3074}">
      <dsp:nvSpPr>
        <dsp:cNvPr id="0" name=""/>
        <dsp:cNvSpPr/>
      </dsp:nvSpPr>
      <dsp:spPr>
        <a:xfrm>
          <a:off x="1001683" y="3631910"/>
          <a:ext cx="5320541"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Decrease CO (   HR and SV causes vasodilation (   TPR))</a:t>
          </a:r>
        </a:p>
      </dsp:txBody>
      <dsp:txXfrm>
        <a:off x="1013499" y="3643726"/>
        <a:ext cx="5296909" cy="379787"/>
      </dsp:txXfrm>
    </dsp:sp>
    <dsp:sp modelId="{693B02F4-83E4-4A4A-A826-579F29AC6FF2}">
      <dsp:nvSpPr>
        <dsp:cNvPr id="0" name=""/>
        <dsp:cNvSpPr/>
      </dsp:nvSpPr>
      <dsp:spPr>
        <a:xfrm rot="5400000">
          <a:off x="3586313" y="4045415"/>
          <a:ext cx="151282" cy="181538"/>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311150">
            <a:lnSpc>
              <a:spcPct val="90000"/>
            </a:lnSpc>
            <a:spcBef>
              <a:spcPct val="0"/>
            </a:spcBef>
            <a:spcAft>
              <a:spcPct val="35000"/>
            </a:spcAft>
            <a:buNone/>
          </a:pPr>
          <a:endParaRPr lang="en-US" sz="700" kern="1200"/>
        </a:p>
      </dsp:txBody>
      <dsp:txXfrm rot="-5400000">
        <a:off x="3607494" y="4060543"/>
        <a:ext cx="108922" cy="105897"/>
      </dsp:txXfrm>
    </dsp:sp>
    <dsp:sp modelId="{044B341D-EE9E-4F7E-AC2E-176C79353395}">
      <dsp:nvSpPr>
        <dsp:cNvPr id="0" name=""/>
        <dsp:cNvSpPr/>
      </dsp:nvSpPr>
      <dsp:spPr>
        <a:xfrm>
          <a:off x="991872" y="4237040"/>
          <a:ext cx="5340163" cy="40341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1" kern="1200" dirty="0"/>
            <a:t>Decreases MAP</a:t>
          </a:r>
        </a:p>
      </dsp:txBody>
      <dsp:txXfrm>
        <a:off x="1003688" y="4248856"/>
        <a:ext cx="5316531" cy="379787"/>
      </dsp:txXfrm>
    </dsp:sp>
  </dsp:spTree>
</dsp:drawing>
</file>

<file path=ppt/diagrams/layout1.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process2">
  <dgm:title val=""/>
  <dgm:desc val=""/>
  <dgm:catLst>
    <dgm:cat type="process"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resizeHandles val="exact"/>
    </dgm:varLst>
    <dgm:alg type="lin">
      <dgm:param type="linDir" val="fromT"/>
    </dgm:alg>
    <dgm:shape xmlns:r="http://schemas.openxmlformats.org/officeDocument/2006/relationships" r:blip="">
      <dgm:adjLst/>
    </dgm:shape>
    <dgm:presOf/>
    <dgm:constrLst>
      <dgm:constr type="h" for="ch" ptType="node" refType="h"/>
      <dgm:constr type="h" for="ch" ptType="sibTrans" refType="h" refFor="ch" refPtType="node" fact="0.5"/>
      <dgm:constr type="w" for="ch" ptType="node"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choose name="Name0">
          <dgm:if name="Name1" axis="root des" ptType="all node" func="maxDepth" op="gt" val="1">
            <dgm:alg type="tx">
              <dgm:param type="parTxLTRAlign" val="l"/>
              <dgm:param type="parTxRTLAlign" val="r"/>
              <dgm:param type="txAnchorVertCh" val="mid"/>
            </dgm:alg>
          </dgm:if>
          <dgm:else name="Name2">
            <dgm:alg type="tx"/>
          </dgm:else>
        </dgm:choose>
        <dgm:shape xmlns:r="http://schemas.openxmlformats.org/officeDocument/2006/relationships" type="roundRect" r:blip="">
          <dgm:adjLst>
            <dgm:adj idx="1" val="0.1"/>
          </dgm:adjLst>
        </dgm:shape>
        <dgm:presOf axis="desOrSelf" ptType="node"/>
        <dgm:constrLst>
          <dgm:constr type="w" refType="h" fact="1.8"/>
          <dgm:constr type="tMarg" refType="primFontSz" fact="0.3"/>
          <dgm:constr type="bMarg" refType="primFontSz" fact="0.3"/>
          <dgm:constr type="lMarg" refType="primFontSz" fact="0.3"/>
          <dgm:constr type="rMarg" refType="primFontSz" fact="0.3"/>
        </dgm:constrLst>
        <dgm:ruleLst>
          <dgm:rule type="primFontSz" val="18" fact="NaN" max="NaN"/>
          <dgm:rule type="w" val="NaN" fact="4" max="NaN"/>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w" refType="h" fact="0.9"/>
            <dgm:constr type="connDist"/>
            <dgm:constr type="wArH" refType="w" fact="0.5"/>
            <dgm:constr type="hArH" refType="w"/>
            <dgm:constr type="stemThick" refType="w" fact="0.6"/>
            <dgm:constr type="begPad" refType="connDist" fact="0.125"/>
            <dgm:constr type="endPad" refType="connDist" fact="0.125"/>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2372C81-C972-4091-B3ED-46FC3197C7DC}" type="datetimeFigureOut">
              <a:rPr lang="en-CA" smtClean="0"/>
              <a:t>2019-12-17</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54F601-043A-422F-A6DF-3D354F4E7ADB}" type="slidenum">
              <a:rPr lang="en-CA" smtClean="0"/>
              <a:t>‹#›</a:t>
            </a:fld>
            <a:endParaRPr lang="en-CA"/>
          </a:p>
        </p:txBody>
      </p:sp>
    </p:spTree>
    <p:extLst>
      <p:ext uri="{BB962C8B-B14F-4D97-AF65-F5344CB8AC3E}">
        <p14:creationId xmlns:p14="http://schemas.microsoft.com/office/powerpoint/2010/main" val="39167469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10</a:t>
            </a:fld>
            <a:endParaRPr lang="en-US"/>
          </a:p>
        </p:txBody>
      </p:sp>
    </p:spTree>
    <p:extLst>
      <p:ext uri="{BB962C8B-B14F-4D97-AF65-F5344CB8AC3E}">
        <p14:creationId xmlns:p14="http://schemas.microsoft.com/office/powerpoint/2010/main" val="45018097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11</a:t>
            </a:fld>
            <a:endParaRPr lang="en-US"/>
          </a:p>
        </p:txBody>
      </p:sp>
    </p:spTree>
    <p:extLst>
      <p:ext uri="{BB962C8B-B14F-4D97-AF65-F5344CB8AC3E}">
        <p14:creationId xmlns:p14="http://schemas.microsoft.com/office/powerpoint/2010/main" val="749274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12</a:t>
            </a:fld>
            <a:endParaRPr lang="en-US"/>
          </a:p>
        </p:txBody>
      </p:sp>
    </p:spTree>
    <p:extLst>
      <p:ext uri="{BB962C8B-B14F-4D97-AF65-F5344CB8AC3E}">
        <p14:creationId xmlns:p14="http://schemas.microsoft.com/office/powerpoint/2010/main" val="309022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fld id="{E3A6AB92-A435-4CED-AFDE-AD937B5C1B32}" type="slidenum">
              <a:rPr lang="en-US" smtClean="0"/>
              <a:t>13</a:t>
            </a:fld>
            <a:endParaRPr lang="en-US"/>
          </a:p>
        </p:txBody>
      </p:sp>
    </p:spTree>
    <p:extLst>
      <p:ext uri="{BB962C8B-B14F-4D97-AF65-F5344CB8AC3E}">
        <p14:creationId xmlns:p14="http://schemas.microsoft.com/office/powerpoint/2010/main" val="39553164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45</a:t>
            </a:fld>
            <a:endParaRPr lang="en-US"/>
          </a:p>
        </p:txBody>
      </p:sp>
    </p:spTree>
    <p:extLst>
      <p:ext uri="{BB962C8B-B14F-4D97-AF65-F5344CB8AC3E}">
        <p14:creationId xmlns:p14="http://schemas.microsoft.com/office/powerpoint/2010/main" val="16186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46</a:t>
            </a:fld>
            <a:endParaRPr lang="en-US"/>
          </a:p>
        </p:txBody>
      </p:sp>
    </p:spTree>
    <p:extLst>
      <p:ext uri="{BB962C8B-B14F-4D97-AF65-F5344CB8AC3E}">
        <p14:creationId xmlns:p14="http://schemas.microsoft.com/office/powerpoint/2010/main" val="262611085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p>
        </p:txBody>
      </p:sp>
      <p:sp>
        <p:nvSpPr>
          <p:cNvPr id="4" name="Slide Number Placeholder 3"/>
          <p:cNvSpPr>
            <a:spLocks noGrp="1"/>
          </p:cNvSpPr>
          <p:nvPr>
            <p:ph type="sldNum" sz="quarter" idx="10"/>
          </p:nvPr>
        </p:nvSpPr>
        <p:spPr/>
        <p:txBody>
          <a:bodyPr/>
          <a:lstStyle/>
          <a:p>
            <a:fld id="{E3A6AB92-A435-4CED-AFDE-AD937B5C1B32}" type="slidenum">
              <a:rPr lang="en-US" smtClean="0"/>
              <a:t>47</a:t>
            </a:fld>
            <a:endParaRPr lang="en-US"/>
          </a:p>
        </p:txBody>
      </p:sp>
    </p:spTree>
    <p:extLst>
      <p:ext uri="{BB962C8B-B14F-4D97-AF65-F5344CB8AC3E}">
        <p14:creationId xmlns:p14="http://schemas.microsoft.com/office/powerpoint/2010/main" val="147014593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D5FDC7-53FE-416C-B833-F9DBCE7971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1350C449-BFB2-4EE3-8C6C-A5335D13DC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19C497E7-0188-410C-8E6D-6A5FB5296253}"/>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9EABF3EB-5228-4AD1-B4C4-984C0BB0227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F6B1121B-F66D-4C0C-A75E-2DFC7F8E9E23}"/>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9782517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63189F-53C2-4ABA-9BFB-E7B4DDCA37CE}"/>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BC9B7B20-5BAE-4A02-A5CC-330D60D32E0B}"/>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0079BA0-FCC9-4F2E-B3A9-2A87CD367BDA}"/>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EF71DE5F-B937-4717-8F77-477C2A83A1C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8C7951BC-A1DA-4D93-B2DA-681B64C5076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0471291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2B553C-85FC-4862-A492-B71537379D34}"/>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97B61E8B-C602-479F-9CE2-B1B3EFEF2F2B}"/>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02A35407-B900-4B16-8EA3-D90704BEAC63}"/>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83DC5D90-94B2-4AFD-A744-35FAD236395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EDD9BB1-7BC0-4A00-80D5-C791A1D639FC}"/>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7992764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0F47A1-CA55-40C9-A22F-D6E12950A12A}"/>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126DD82-23D3-46C0-A328-600B09C359B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664219CE-BB0D-415C-AC1B-EBFB4627A82B}"/>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9FBCDAB8-B1DB-47B3-9E30-65095A33266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A4B5DC1-E101-4139-9C25-65CEDC274402}"/>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8123580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5CBF0-78BC-412D-ABA4-CE29DB36389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A6A29C2F-6723-474E-891D-308CCCBFD0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8965878E-9A80-4CC4-B03C-94C9C3F1F82B}"/>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EF4992DC-DEAD-44C6-A393-1645B77D98C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F493657-CECE-44D5-9A2E-A55350FF42C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1920745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EBE12F-1E79-4263-B4D5-4B65206A2A2B}"/>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71DD1E35-9A6E-4F9D-90BF-3D72E4323E07}"/>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6C06858A-FDE5-41E9-B46F-25CA8ABC99C1}"/>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7CB1C5CD-928B-43B3-87BA-43A150D6E90E}"/>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6" name="Footer Placeholder 5">
            <a:extLst>
              <a:ext uri="{FF2B5EF4-FFF2-40B4-BE49-F238E27FC236}">
                <a16:creationId xmlns:a16="http://schemas.microsoft.com/office/drawing/2014/main" id="{8CC9D6C4-3DA9-4E2F-A359-12D4399BC6D6}"/>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0F1C753F-323A-4A55-AE42-68C6FECC38F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89573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618BE-062A-418D-9888-ED9DD87AE32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48C2AD3-3ADD-410E-8EDC-A6A3FCEAE86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BD359A4-B047-4945-A1D8-D9C7FF599568}"/>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B0C2CF5C-46C3-4C9B-988B-A9E7F2CB9BE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3EAB2753-26E3-40AD-8F31-B8320CD1E833}"/>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75D48D8E-317A-4619-872E-CD23D2633654}"/>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8" name="Footer Placeholder 7">
            <a:extLst>
              <a:ext uri="{FF2B5EF4-FFF2-40B4-BE49-F238E27FC236}">
                <a16:creationId xmlns:a16="http://schemas.microsoft.com/office/drawing/2014/main" id="{83715E81-B52E-432E-8C36-AACF9B3F7DBD}"/>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5A365224-01CF-446E-A268-A56B7A497074}"/>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198476491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D007E6-03D8-41F4-B9B5-3ACD6B81B350}"/>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8FC6C0C3-26A5-4487-B43C-45A08BD1D4AA}"/>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4" name="Footer Placeholder 3">
            <a:extLst>
              <a:ext uri="{FF2B5EF4-FFF2-40B4-BE49-F238E27FC236}">
                <a16:creationId xmlns:a16="http://schemas.microsoft.com/office/drawing/2014/main" id="{781F844C-3CD8-45A0-8C7E-054967C0ABEF}"/>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88B2CE13-C608-4418-A623-EFDC237018D8}"/>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7784949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6573BE-61DE-4581-A4B1-30F966650DC2}"/>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3" name="Footer Placeholder 2">
            <a:extLst>
              <a:ext uri="{FF2B5EF4-FFF2-40B4-BE49-F238E27FC236}">
                <a16:creationId xmlns:a16="http://schemas.microsoft.com/office/drawing/2014/main" id="{32E699A0-BE13-410E-86F3-1D00ACF888C7}"/>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08EBA42E-CC63-4BD1-8A22-D40BB39BDFA6}"/>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30727864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750345-EB20-4A68-8302-A59D23EB10C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0FC57978-9510-40F8-AA04-D610D55FE93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6742911F-E235-4DA9-9A1F-FB2C483C38B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99B3BE7-0005-43C7-BDB9-A7CF029AA45D}"/>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6" name="Footer Placeholder 5">
            <a:extLst>
              <a:ext uri="{FF2B5EF4-FFF2-40B4-BE49-F238E27FC236}">
                <a16:creationId xmlns:a16="http://schemas.microsoft.com/office/drawing/2014/main" id="{66A118E3-FA5E-4662-8936-1D1CEFF5DAD0}"/>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679FB676-D72A-471E-BFE0-75C8DC977F80}"/>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23435440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136F4F-8F8B-4289-B69B-86B547C27B2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991B6382-45C1-425A-BF0E-617376DA95B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3D9DFB85-36D4-4A3C-8E8C-B28692C4CA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21898BB-D9D8-41D3-B341-532DB8D277D7}"/>
              </a:ext>
            </a:extLst>
          </p:cNvPr>
          <p:cNvSpPr>
            <a:spLocks noGrp="1"/>
          </p:cNvSpPr>
          <p:nvPr>
            <p:ph type="dt" sz="half" idx="10"/>
          </p:nvPr>
        </p:nvSpPr>
        <p:spPr/>
        <p:txBody>
          <a:bodyPr/>
          <a:lstStyle/>
          <a:p>
            <a:fld id="{93F34BDB-2351-4FF4-AED9-BAB48932719C}" type="datetimeFigureOut">
              <a:rPr lang="en-CA" smtClean="0"/>
              <a:t>2019-12-17</a:t>
            </a:fld>
            <a:endParaRPr lang="en-CA"/>
          </a:p>
        </p:txBody>
      </p:sp>
      <p:sp>
        <p:nvSpPr>
          <p:cNvPr id="6" name="Footer Placeholder 5">
            <a:extLst>
              <a:ext uri="{FF2B5EF4-FFF2-40B4-BE49-F238E27FC236}">
                <a16:creationId xmlns:a16="http://schemas.microsoft.com/office/drawing/2014/main" id="{672E21F3-AB24-4011-8200-4FBE9C5D46EA}"/>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9778CC1B-CD48-4A05-B299-E07BA4CF8FDF}"/>
              </a:ext>
            </a:extLst>
          </p:cNvPr>
          <p:cNvSpPr>
            <a:spLocks noGrp="1"/>
          </p:cNvSpPr>
          <p:nvPr>
            <p:ph type="sldNum" sz="quarter" idx="12"/>
          </p:nvPr>
        </p:nvSpPr>
        <p:spPr/>
        <p:txBody>
          <a:bodyPr/>
          <a:lstStyle/>
          <a:p>
            <a:fld id="{3F0DA117-0DA5-4AB9-A71D-4428F1D24564}" type="slidenum">
              <a:rPr lang="en-CA" smtClean="0"/>
              <a:t>‹#›</a:t>
            </a:fld>
            <a:endParaRPr lang="en-CA"/>
          </a:p>
        </p:txBody>
      </p:sp>
    </p:spTree>
    <p:extLst>
      <p:ext uri="{BB962C8B-B14F-4D97-AF65-F5344CB8AC3E}">
        <p14:creationId xmlns:p14="http://schemas.microsoft.com/office/powerpoint/2010/main" val="42735527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F9466D4-1982-404E-85C4-0BC772A8337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97BB876-1B20-4A48-8696-28293850A94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446F7C58-BA45-4334-9B3E-72ECEA46D87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F34BDB-2351-4FF4-AED9-BAB48932719C}" type="datetimeFigureOut">
              <a:rPr lang="en-CA" smtClean="0"/>
              <a:t>2019-12-17</a:t>
            </a:fld>
            <a:endParaRPr lang="en-CA"/>
          </a:p>
        </p:txBody>
      </p:sp>
      <p:sp>
        <p:nvSpPr>
          <p:cNvPr id="5" name="Footer Placeholder 4">
            <a:extLst>
              <a:ext uri="{FF2B5EF4-FFF2-40B4-BE49-F238E27FC236}">
                <a16:creationId xmlns:a16="http://schemas.microsoft.com/office/drawing/2014/main" id="{A8A7128C-C483-4950-9461-E447120952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26345B-DB9A-42A1-A253-31291ED58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DA117-0DA5-4AB9-A71D-4428F1D24564}" type="slidenum">
              <a:rPr lang="en-CA" smtClean="0"/>
              <a:t>‹#›</a:t>
            </a:fld>
            <a:endParaRPr lang="en-CA"/>
          </a:p>
        </p:txBody>
      </p:sp>
    </p:spTree>
    <p:extLst>
      <p:ext uri="{BB962C8B-B14F-4D97-AF65-F5344CB8AC3E}">
        <p14:creationId xmlns:p14="http://schemas.microsoft.com/office/powerpoint/2010/main" val="380974871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emf"/></Relationships>
</file>

<file path=ppt/slides/_rels/slide10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70.png"/><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4.png"/></Relationships>
</file>

<file path=ppt/slides/_rels/slide10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00.png"/><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10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0.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1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0.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http://www.greydongilmore.com/" TargetMode="External"/><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gif"/><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8.emf"/><Relationship Id="rId4" Type="http://schemas.openxmlformats.org/officeDocument/2006/relationships/image" Target="../media/image17.gif"/></Relationships>
</file>

<file path=ppt/slides/_rels/slide4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emf"/><Relationship Id="rId4" Type="http://schemas.openxmlformats.org/officeDocument/2006/relationships/image" Target="../media/image19.png"/></Relationships>
</file>

<file path=ppt/slides/_rels/slide4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3.emf"/><Relationship Id="rId4" Type="http://schemas.openxmlformats.org/officeDocument/2006/relationships/image" Target="../media/image22.emf"/></Relationships>
</file>

<file path=ppt/slides/_rels/slide4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6.emf"/></Relationships>
</file>

<file path=ppt/slides/_rels/slide5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28.emf"/></Relationships>
</file>

<file path=ppt/slides/_rels/slide5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2.png"/></Relationships>
</file>

<file path=ppt/slides/_rels/slide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73.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35.png"/></Relationships>
</file>

<file path=ppt/slides/_rels/slide74.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7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a.co/aJp9YND" TargetMode="External"/><Relationship Id="rId2" Type="http://schemas.openxmlformats.org/officeDocument/2006/relationships/hyperlink" Target="http://a.co/bNSNYLM"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8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0.png"/><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8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10.pn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8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8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9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9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jpeg"/><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9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9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3.png"/><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9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0.png"/><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5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B4B4E59-EE40-4F54-B8EC-6D7D9C8C97C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8666" y="663423"/>
            <a:ext cx="4794667" cy="5531153"/>
          </a:xfrm>
          <a:prstGeom prst="rect">
            <a:avLst/>
          </a:prstGeom>
        </p:spPr>
      </p:pic>
    </p:spTree>
    <p:extLst>
      <p:ext uri="{BB962C8B-B14F-4D97-AF65-F5344CB8AC3E}">
        <p14:creationId xmlns:p14="http://schemas.microsoft.com/office/powerpoint/2010/main" val="225440551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58894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Can you explain respiratory pump (which area is high pressure, which area is low pressure)</a:t>
            </a:r>
            <a:endParaRPr lang="en-CA" sz="36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56D81197-6C59-44C9-8BBB-41D42DAF8D40}"/>
              </a:ext>
            </a:extLst>
          </p:cNvPr>
          <p:cNvSpPr>
            <a:spLocks noGrp="1"/>
          </p:cNvSpPr>
          <p:nvPr>
            <p:ph idx="1"/>
          </p:nvPr>
        </p:nvSpPr>
        <p:spPr>
          <a:xfrm>
            <a:off x="229403" y="1889090"/>
            <a:ext cx="5866597" cy="4050081"/>
          </a:xfrm>
        </p:spPr>
        <p:txBody>
          <a:bodyPr>
            <a:normAutofit/>
          </a:bodyPr>
          <a:lstStyle/>
          <a:p>
            <a:r>
              <a:rPr lang="en-CA" dirty="0"/>
              <a:t>During inhalation you have higher pressure in abdomen and lower in thorax</a:t>
            </a:r>
          </a:p>
          <a:p>
            <a:pPr lvl="1"/>
            <a:r>
              <a:rPr lang="en-CA" dirty="0"/>
              <a:t>Blood will move from abdomen to thorax </a:t>
            </a:r>
          </a:p>
          <a:p>
            <a:r>
              <a:rPr lang="en-CA" dirty="0"/>
              <a:t>During exhalation you have higher pressure in thorax and lower in abdomen</a:t>
            </a:r>
          </a:p>
          <a:p>
            <a:pPr lvl="1"/>
            <a:r>
              <a:rPr lang="en-CA" dirty="0"/>
              <a:t>Blood will move from thorax to abdomen</a:t>
            </a:r>
          </a:p>
          <a:p>
            <a:pPr lvl="1"/>
            <a:endParaRPr lang="en-CA" dirty="0"/>
          </a:p>
        </p:txBody>
      </p:sp>
      <p:pic>
        <p:nvPicPr>
          <p:cNvPr id="7" name="Content Placeholder 3">
            <a:extLst>
              <a:ext uri="{FF2B5EF4-FFF2-40B4-BE49-F238E27FC236}">
                <a16:creationId xmlns:a16="http://schemas.microsoft.com/office/drawing/2014/main" id="{4FA444CA-F7FC-4A60-A427-94976295EE50}"/>
              </a:ext>
            </a:extLst>
          </p:cNvPr>
          <p:cNvPicPr>
            <a:picLocks noChangeAspect="1"/>
          </p:cNvPicPr>
          <p:nvPr/>
        </p:nvPicPr>
        <p:blipFill>
          <a:blip r:embed="rId4"/>
          <a:stretch>
            <a:fillRect/>
          </a:stretch>
        </p:blipFill>
        <p:spPr>
          <a:xfrm>
            <a:off x="6058736" y="2083338"/>
            <a:ext cx="5903861" cy="3455437"/>
          </a:xfrm>
          <a:prstGeom prst="rect">
            <a:avLst/>
          </a:prstGeom>
        </p:spPr>
      </p:pic>
    </p:spTree>
    <p:extLst>
      <p:ext uri="{BB962C8B-B14F-4D97-AF65-F5344CB8AC3E}">
        <p14:creationId xmlns:p14="http://schemas.microsoft.com/office/powerpoint/2010/main" val="198597016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Plasma Osmotic Pressure (</a:t>
                </a:r>
                <a14:m>
                  <m:oMath xmlns:m="http://schemas.openxmlformats.org/officeDocument/2006/math">
                    <m:r>
                      <a:rPr lang="en-CA" sz="4800" b="1" i="1" smtClean="0">
                        <a:solidFill>
                          <a:srgbClr val="4F2683"/>
                        </a:solidFill>
                        <a:latin typeface="Cambria Math" panose="02040503050406030204" pitchFamily="18" charset="0"/>
                        <a:ea typeface="Cambria Math" panose="02040503050406030204" pitchFamily="18" charset="0"/>
                        <a:cs typeface="Calibri" panose="020F0502020204030204" pitchFamily="34" charset="0"/>
                      </a:rPr>
                      <m:t>𝝅</m:t>
                    </m:r>
                  </m:oMath>
                </a14:m>
                <a:r>
                  <a:rPr lang="en-CA" sz="4800" b="1" baseline="-25000" dirty="0">
                    <a:solidFill>
                      <a:srgbClr val="4F2683"/>
                    </a:solidFill>
                    <a:latin typeface="Calibri" panose="020F0502020204030204" pitchFamily="34" charset="0"/>
                    <a:cs typeface="Calibri" panose="020F0502020204030204" pitchFamily="34" charset="0"/>
                  </a:rPr>
                  <a:t>P</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mc:Choice>
        <mc:Fallback xmlns="">
          <p:sp>
            <p:nvSpPr>
              <p:cNvPr id="2" name="Title 1">
                <a:extLst>
                  <a:ext uri="{FF2B5EF4-FFF2-40B4-BE49-F238E27FC236}">
                    <a16:creationId xmlns:a16="http://schemas.microsoft.com/office/drawing/2014/main" id="{ADD289FF-BCE4-4704-8E35-325DDF40F8F9}"/>
                  </a:ext>
                </a:extLst>
              </p:cNvPr>
              <p:cNvSpPr>
                <a:spLocks noGrp="1" noRot="1" noChangeAspect="1" noMove="1" noResize="1" noEditPoints="1" noAdjustHandles="1" noChangeArrowheads="1" noChangeShapeType="1" noTextEdit="1"/>
              </p:cNvSpPr>
              <p:nvPr>
                <p:ph type="title"/>
              </p:nvPr>
            </p:nvSpPr>
            <p:spPr>
              <a:xfrm>
                <a:off x="838200" y="199662"/>
                <a:ext cx="10515600" cy="1097915"/>
              </a:xfrm>
              <a:blipFill>
                <a:blip r:embed="rId2"/>
                <a:stretch>
                  <a:fillRect t="-3333" b="-13889"/>
                </a:stretch>
              </a:blipFill>
            </p:spPr>
            <p:txBody>
              <a:bodyPr/>
              <a:lstStyle/>
              <a:p>
                <a:r>
                  <a:rPr lang="en-CA">
                    <a:noFill/>
                  </a:rPr>
                  <a:t> </a:t>
                </a:r>
              </a:p>
            </p:txBody>
          </p:sp>
        </mc:Fallback>
      </mc:AlternateContent>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Pressure caused by osmosis due to proteins in plasma (28mmHg)</a:t>
            </a:r>
          </a:p>
          <a:p>
            <a:r>
              <a:rPr lang="en-CA" sz="3200" dirty="0"/>
              <a:t>Pressure drives fluid </a:t>
            </a:r>
            <a:r>
              <a:rPr lang="en-CA" sz="3200" dirty="0">
                <a:solidFill>
                  <a:srgbClr val="FF0000"/>
                </a:solidFill>
              </a:rPr>
              <a:t>INTO</a:t>
            </a:r>
            <a:r>
              <a:rPr lang="en-CA" sz="3200" dirty="0"/>
              <a:t> capillary (</a:t>
            </a:r>
            <a:r>
              <a:rPr lang="en-CA" sz="3200" dirty="0">
                <a:solidFill>
                  <a:srgbClr val="FF0000"/>
                </a:solidFill>
              </a:rPr>
              <a:t>Reabsorption</a:t>
            </a:r>
            <a:r>
              <a:rPr lang="en-CA" sz="3200" dirty="0"/>
              <a:t>)</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descr="Starling Forces at Capillary in colour 1di.bmp">
            <a:extLst>
              <a:ext uri="{FF2B5EF4-FFF2-40B4-BE49-F238E27FC236}">
                <a16:creationId xmlns:a16="http://schemas.microsoft.com/office/drawing/2014/main" id="{5E4F2E73-B644-45FC-B3ED-5DBECE60AB7E}"/>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64909" y="3206981"/>
            <a:ext cx="3686455" cy="25145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9" name="Picture 2" descr="https://classconnection.s3.amazonaws.com/599/flashcards/1418599/png/if1334012845386.png">
            <a:extLst>
              <a:ext uri="{FF2B5EF4-FFF2-40B4-BE49-F238E27FC236}">
                <a16:creationId xmlns:a16="http://schemas.microsoft.com/office/drawing/2014/main" id="{67516EAE-26A1-4667-ADEA-6DDE261848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47675" y="3915879"/>
            <a:ext cx="4569065" cy="160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14103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Balance of Starling Forces</a:t>
            </a:r>
            <a:endParaRPr lang="en-CA" b="1" dirty="0">
              <a:solidFill>
                <a:srgbClr val="4F268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229404" y="1297576"/>
                <a:ext cx="8017614" cy="4493623"/>
              </a:xfrm>
            </p:spPr>
            <p:txBody>
              <a:bodyPr>
                <a:normAutofit/>
              </a:bodyPr>
              <a:lstStyle/>
              <a:p>
                <a:r>
                  <a:rPr lang="en-CA" sz="3200" dirty="0">
                    <a:solidFill>
                      <a:schemeClr val="tx1"/>
                    </a:solidFill>
                  </a:rPr>
                  <a:t>Starling-Landis equation used to calculate net fluid movement (NFM) across capillary bed</a:t>
                </a:r>
              </a:p>
              <a:p>
                <a:pPr marL="0" indent="0">
                  <a:buNone/>
                </a:pPr>
                <a14:m>
                  <m:oMathPara xmlns:m="http://schemas.openxmlformats.org/officeDocument/2006/math">
                    <m:oMathParaPr>
                      <m:jc m:val="centerGroup"/>
                    </m:oMathParaPr>
                    <m:oMath xmlns:m="http://schemas.openxmlformats.org/officeDocument/2006/math">
                      <m:r>
                        <a:rPr lang="en-CA" b="0" i="1" smtClean="0">
                          <a:solidFill>
                            <a:schemeClr val="tx1"/>
                          </a:solidFill>
                          <a:latin typeface="Cambria Math" panose="02040503050406030204" pitchFamily="18" charset="0"/>
                        </a:rPr>
                        <m:t>𝑁𝐹𝑀</m:t>
                      </m:r>
                      <m:r>
                        <a:rPr lang="en-CA" b="0" i="1" smtClean="0">
                          <a:solidFill>
                            <a:schemeClr val="tx1"/>
                          </a:solidFill>
                          <a:latin typeface="Cambria Math" panose="02040503050406030204" pitchFamily="18" charset="0"/>
                        </a:rPr>
                        <m:t>= </m:t>
                      </m:r>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𝐾</m:t>
                          </m:r>
                        </m:e>
                        <m:sub>
                          <m:r>
                            <a:rPr lang="en-CA" b="0" i="1" smtClean="0">
                              <a:solidFill>
                                <a:schemeClr val="tx1"/>
                              </a:solidFill>
                              <a:latin typeface="Cambria Math" panose="02040503050406030204" pitchFamily="18" charset="0"/>
                            </a:rPr>
                            <m:t>𝑓</m:t>
                          </m:r>
                        </m:sub>
                      </m:sSub>
                      <m:d>
                        <m:dPr>
                          <m:begChr m:val="["/>
                          <m:endChr m:val="]"/>
                          <m:ctrlPr>
                            <a:rPr lang="en-CA" i="1" smtClean="0">
                              <a:solidFill>
                                <a:schemeClr val="tx1"/>
                              </a:solidFill>
                              <a:latin typeface="Cambria Math" panose="02040503050406030204" pitchFamily="18" charset="0"/>
                            </a:rPr>
                          </m:ctrlPr>
                        </m:dPr>
                        <m:e>
                          <m:d>
                            <m:dPr>
                              <m:ctrlPr>
                                <a:rPr lang="en-CA" i="1" smtClean="0">
                                  <a:solidFill>
                                    <a:schemeClr val="tx1"/>
                                  </a:solidFill>
                                  <a:latin typeface="Cambria Math" panose="02040503050406030204" pitchFamily="18" charset="0"/>
                                </a:rPr>
                              </m:ctrlPr>
                            </m:dPr>
                            <m:e>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𝑐</m:t>
                                  </m:r>
                                </m:sub>
                              </m:sSub>
                              <m:r>
                                <a:rPr lang="en-CA" b="0" i="1" smtClean="0">
                                  <a:solidFill>
                                    <a:schemeClr val="tx1"/>
                                  </a:solidFill>
                                  <a:latin typeface="Cambria Math" panose="02040503050406030204" pitchFamily="18" charset="0"/>
                                </a:rPr>
                                <m:t>−</m:t>
                              </m:r>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𝐼𝐹</m:t>
                                  </m:r>
                                </m:sub>
                              </m:sSub>
                            </m:e>
                          </m:d>
                          <m:r>
                            <a:rPr lang="en-CA" b="0" i="1" smtClean="0">
                              <a:solidFill>
                                <a:schemeClr val="tx1"/>
                              </a:solidFill>
                              <a:latin typeface="Cambria Math" panose="02040503050406030204" pitchFamily="18" charset="0"/>
                            </a:rPr>
                            <m:t> − </m:t>
                          </m:r>
                          <m:d>
                            <m:dPr>
                              <m:ctrlPr>
                                <a:rPr lang="en-CA" i="1" smtClean="0">
                                  <a:solidFill>
                                    <a:schemeClr val="tx1"/>
                                  </a:solidFill>
                                  <a:latin typeface="Cambria Math" panose="02040503050406030204" pitchFamily="18" charset="0"/>
                                </a:rPr>
                              </m:ctrlPr>
                            </m:dPr>
                            <m:e>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𝜋</m:t>
                                  </m:r>
                                </m:e>
                                <m:sub>
                                  <m:r>
                                    <a:rPr lang="en-CA" b="0" i="1" smtClean="0">
                                      <a:solidFill>
                                        <a:schemeClr val="tx1"/>
                                      </a:solidFill>
                                      <a:latin typeface="Cambria Math" panose="02040503050406030204" pitchFamily="18" charset="0"/>
                                    </a:rPr>
                                    <m:t>𝑃</m:t>
                                  </m:r>
                                </m:sub>
                              </m:sSub>
                              <m:r>
                                <a:rPr lang="en-CA" b="0" i="1" smtClean="0">
                                  <a:solidFill>
                                    <a:schemeClr val="tx1"/>
                                  </a:solidFill>
                                  <a:latin typeface="Cambria Math" panose="02040503050406030204" pitchFamily="18" charset="0"/>
                                </a:rPr>
                                <m:t>−</m:t>
                              </m:r>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𝜋</m:t>
                                  </m:r>
                                </m:e>
                                <m:sub>
                                  <m:r>
                                    <a:rPr lang="en-CA" b="0" i="1" smtClean="0">
                                      <a:solidFill>
                                        <a:schemeClr val="tx1"/>
                                      </a:solidFill>
                                      <a:latin typeface="Cambria Math" panose="02040503050406030204" pitchFamily="18" charset="0"/>
                                    </a:rPr>
                                    <m:t>𝐼𝐹</m:t>
                                  </m:r>
                                </m:sub>
                              </m:sSub>
                            </m:e>
                          </m:d>
                        </m:e>
                      </m:d>
                      <m:r>
                        <a:rPr lang="en-CA" b="0" i="1" smtClean="0">
                          <a:solidFill>
                            <a:schemeClr val="tx1"/>
                          </a:solidFill>
                          <a:latin typeface="Cambria Math" panose="02040503050406030204" pitchFamily="18" charset="0"/>
                        </a:rPr>
                        <m:t> </m:t>
                      </m:r>
                    </m:oMath>
                  </m:oMathPara>
                </a14:m>
                <a:endParaRPr lang="en-CA" sz="2400" dirty="0">
                  <a:solidFill>
                    <a:schemeClr val="tx1"/>
                  </a:solidFill>
                </a:endParaRPr>
              </a:p>
              <a:p>
                <a14:m>
                  <m:oMath xmlns:m="http://schemas.openxmlformats.org/officeDocument/2006/math">
                    <m:sSub>
                      <m:sSubPr>
                        <m:ctrlPr>
                          <a:rPr lang="en-CA" i="1" smtClean="0">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𝐾</m:t>
                        </m:r>
                      </m:e>
                      <m:sub>
                        <m:r>
                          <a:rPr lang="en-CA" b="0" i="1" smtClean="0">
                            <a:solidFill>
                              <a:schemeClr val="tx1"/>
                            </a:solidFill>
                            <a:latin typeface="Cambria Math" panose="02040503050406030204" pitchFamily="18" charset="0"/>
                          </a:rPr>
                          <m:t>𝑓</m:t>
                        </m:r>
                      </m:sub>
                    </m:sSub>
                  </m:oMath>
                </a14:m>
                <a:r>
                  <a:rPr lang="en-CA" sz="2800" dirty="0">
                    <a:solidFill>
                      <a:schemeClr val="tx1"/>
                    </a:solidFill>
                  </a:rPr>
                  <a:t> is filtration coefficient, which represents permeability of capillary (assume 1)</a:t>
                </a:r>
              </a:p>
              <a:p>
                <a:pPr marL="0" indent="0">
                  <a:buNone/>
                </a:pPr>
                <a14:m>
                  <m:oMathPara xmlns:m="http://schemas.openxmlformats.org/officeDocument/2006/math">
                    <m:oMathParaPr>
                      <m:jc m:val="centerGroup"/>
                    </m:oMathParaPr>
                    <m:oMath xmlns:m="http://schemas.openxmlformats.org/officeDocument/2006/math">
                      <m:r>
                        <a:rPr lang="en-CA" sz="3200" b="0" i="1" smtClean="0">
                          <a:solidFill>
                            <a:schemeClr val="tx1"/>
                          </a:solidFill>
                          <a:latin typeface="Cambria Math" panose="02040503050406030204" pitchFamily="18" charset="0"/>
                        </a:rPr>
                        <m:t>𝑁𝐹𝑀</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1</m:t>
                      </m:r>
                      <m:d>
                        <m:dPr>
                          <m:begChr m:val="["/>
                          <m:endChr m:val="]"/>
                          <m:ctrlPr>
                            <a:rPr lang="en-CA" sz="3200" i="1" smtClean="0">
                              <a:solidFill>
                                <a:schemeClr val="tx1"/>
                              </a:solidFill>
                              <a:latin typeface="Cambria Math" panose="02040503050406030204" pitchFamily="18" charset="0"/>
                            </a:rPr>
                          </m:ctrlPr>
                        </m:dPr>
                        <m:e>
                          <m:d>
                            <m:dPr>
                              <m:ctrlPr>
                                <a:rPr lang="en-CA" sz="3200" i="1" smtClean="0">
                                  <a:solidFill>
                                    <a:schemeClr val="tx1"/>
                                  </a:solidFill>
                                  <a:latin typeface="Cambria Math" panose="02040503050406030204" pitchFamily="18" charset="0"/>
                                </a:rPr>
                              </m:ctrlPr>
                            </m:dPr>
                            <m:e>
                              <m:r>
                                <a:rPr lang="en-CA" sz="3200" b="0" i="1" smtClean="0">
                                  <a:solidFill>
                                    <a:schemeClr val="tx1"/>
                                  </a:solidFill>
                                  <a:latin typeface="Cambria Math" panose="02040503050406030204" pitchFamily="18" charset="0"/>
                                </a:rPr>
                                <m:t>25</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6</m:t>
                              </m:r>
                              <m:r>
                                <a:rPr lang="en-CA" sz="3200" b="0" i="1" smtClean="0">
                                  <a:solidFill>
                                    <a:schemeClr val="tx1"/>
                                  </a:solidFill>
                                  <a:latin typeface="Cambria Math" panose="02040503050406030204" pitchFamily="18" charset="0"/>
                                </a:rPr>
                                <m:t>)</m:t>
                              </m:r>
                            </m:e>
                          </m:d>
                          <m:r>
                            <a:rPr lang="en-CA" sz="3200" b="0" i="1" smtClean="0">
                              <a:solidFill>
                                <a:schemeClr val="tx1"/>
                              </a:solidFill>
                              <a:latin typeface="Cambria Math" panose="02040503050406030204" pitchFamily="18" charset="0"/>
                            </a:rPr>
                            <m:t> − </m:t>
                          </m:r>
                          <m:d>
                            <m:dPr>
                              <m:ctrlPr>
                                <a:rPr lang="en-CA" sz="3200" i="1" smtClean="0">
                                  <a:solidFill>
                                    <a:schemeClr val="tx1"/>
                                  </a:solidFill>
                                  <a:latin typeface="Cambria Math" panose="02040503050406030204" pitchFamily="18" charset="0"/>
                                </a:rPr>
                              </m:ctrlPr>
                            </m:dPr>
                            <m:e>
                              <m:r>
                                <a:rPr lang="en-CA" sz="3200" b="0" i="1" smtClean="0">
                                  <a:solidFill>
                                    <a:schemeClr val="tx1"/>
                                  </a:solidFill>
                                  <a:latin typeface="Cambria Math" panose="02040503050406030204" pitchFamily="18" charset="0"/>
                                </a:rPr>
                                <m:t>28</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5</m:t>
                              </m:r>
                              <m:r>
                                <a:rPr lang="en-CA" sz="3200" b="0" i="1" smtClean="0">
                                  <a:solidFill>
                                    <a:schemeClr val="tx1"/>
                                  </a:solidFill>
                                  <a:latin typeface="Cambria Math" panose="02040503050406030204" pitchFamily="18" charset="0"/>
                                </a:rPr>
                                <m:t>)</m:t>
                              </m:r>
                            </m:e>
                          </m:d>
                        </m:e>
                      </m:d>
                    </m:oMath>
                  </m:oMathPara>
                </a14:m>
                <a:endParaRPr lang="en-CA" sz="3200"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CA" sz="3200" b="0" i="1" smtClean="0">
                          <a:solidFill>
                            <a:schemeClr val="tx1"/>
                          </a:solidFill>
                          <a:latin typeface="Cambria Math" panose="02040503050406030204" pitchFamily="18" charset="0"/>
                        </a:rPr>
                        <m:t>𝑁𝐹𝑀</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8</m:t>
                      </m:r>
                      <m:r>
                        <a:rPr lang="en-CA" sz="3200" b="0" i="1" smtClean="0">
                          <a:solidFill>
                            <a:schemeClr val="tx1"/>
                          </a:solidFill>
                          <a:latin typeface="Cambria Math" panose="02040503050406030204" pitchFamily="18" charset="0"/>
                        </a:rPr>
                        <m:t> </m:t>
                      </m:r>
                      <m:r>
                        <a:rPr lang="en-CA" sz="3200" b="0" i="1" smtClean="0">
                          <a:solidFill>
                            <a:schemeClr val="tx1"/>
                          </a:solidFill>
                          <a:latin typeface="Cambria Math" panose="02040503050406030204" pitchFamily="18" charset="0"/>
                        </a:rPr>
                        <m:t>𝑚𝑚𝐻𝑔</m:t>
                      </m:r>
                    </m:oMath>
                  </m:oMathPara>
                </a14:m>
                <a:endParaRPr lang="en-CA" sz="3200" dirty="0">
                  <a:solidFill>
                    <a:schemeClr val="tx1"/>
                  </a:solidFill>
                </a:endParaRPr>
              </a:p>
              <a:p>
                <a:r>
                  <a:rPr lang="en-CA" sz="3200" dirty="0">
                    <a:solidFill>
                      <a:schemeClr val="tx1"/>
                    </a:solidFill>
                  </a:rPr>
                  <a:t>If positive filtration </a:t>
                </a:r>
                <a:r>
                  <a:rPr lang="en-CA" sz="3200" dirty="0">
                    <a:solidFill>
                      <a:srgbClr val="FF0000"/>
                    </a:solidFill>
                  </a:rPr>
                  <a:t>OUT</a:t>
                </a:r>
                <a:r>
                  <a:rPr lang="en-CA" sz="3200" dirty="0">
                    <a:solidFill>
                      <a:schemeClr val="tx1"/>
                    </a:solidFill>
                  </a:rPr>
                  <a:t> of capillary, if negative reabsorption </a:t>
                </a:r>
                <a:r>
                  <a:rPr lang="en-CA" sz="3200" dirty="0">
                    <a:solidFill>
                      <a:srgbClr val="FF0000"/>
                    </a:solidFill>
                  </a:rPr>
                  <a:t>INTO</a:t>
                </a:r>
                <a:r>
                  <a:rPr lang="en-CA" sz="3200" dirty="0">
                    <a:solidFill>
                      <a:schemeClr val="tx1"/>
                    </a:solidFill>
                  </a:rPr>
                  <a:t> capillary</a:t>
                </a: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229404" y="1297576"/>
                <a:ext cx="8017614" cy="4493623"/>
              </a:xfrm>
              <a:blipFill>
                <a:blip r:embed="rId2"/>
                <a:stretch>
                  <a:fillRect l="-1749" t="-2849" r="-1901"/>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4" descr="Starling Forces at Capillary in colour 2">
            <a:extLst>
              <a:ext uri="{FF2B5EF4-FFF2-40B4-BE49-F238E27FC236}">
                <a16:creationId xmlns:a16="http://schemas.microsoft.com/office/drawing/2014/main" id="{D8A736D2-C1FF-4C05-A778-0AB2CAA0EF3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677128" y="1842225"/>
            <a:ext cx="4246562" cy="2895600"/>
          </a:xfrm>
          <a:prstGeom prst="rect">
            <a:avLst/>
          </a:prstGeom>
          <a:noFill/>
        </p:spPr>
      </p:pic>
    </p:spTree>
    <p:extLst>
      <p:ext uri="{BB962C8B-B14F-4D97-AF65-F5344CB8AC3E}">
        <p14:creationId xmlns:p14="http://schemas.microsoft.com/office/powerpoint/2010/main" val="218717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P</a:t>
            </a:r>
            <a:r>
              <a:rPr lang="en-CA" sz="4800" b="1" baseline="-25000" dirty="0">
                <a:solidFill>
                  <a:srgbClr val="4F2683"/>
                </a:solidFill>
                <a:latin typeface="Calibri" panose="020F0502020204030204" pitchFamily="34" charset="0"/>
                <a:cs typeface="Calibri" panose="020F0502020204030204" pitchFamily="34" charset="0"/>
              </a:rPr>
              <a:t>C</a:t>
            </a:r>
            <a:r>
              <a:rPr lang="en-CA" sz="4800" b="1" dirty="0">
                <a:solidFill>
                  <a:srgbClr val="4F2683"/>
                </a:solidFill>
                <a:latin typeface="Calibri" panose="020F0502020204030204" pitchFamily="34" charset="0"/>
                <a:cs typeface="Calibri" panose="020F0502020204030204" pitchFamily="34" charset="0"/>
              </a:rPr>
              <a:t> = 10, P</a:t>
            </a:r>
            <a:r>
              <a:rPr lang="en-CA" sz="4800" b="1" baseline="-25000" dirty="0">
                <a:solidFill>
                  <a:srgbClr val="4F2683"/>
                </a:solidFill>
                <a:latin typeface="Calibri" panose="020F0502020204030204" pitchFamily="34" charset="0"/>
                <a:cs typeface="Calibri" panose="020F0502020204030204" pitchFamily="34" charset="0"/>
              </a:rPr>
              <a:t>IF </a:t>
            </a:r>
            <a:r>
              <a:rPr lang="en-CA" sz="4800" b="1" dirty="0">
                <a:solidFill>
                  <a:srgbClr val="4F2683"/>
                </a:solidFill>
                <a:latin typeface="Calibri" panose="020F0502020204030204" pitchFamily="34" charset="0"/>
                <a:cs typeface="Calibri" panose="020F0502020204030204" pitchFamily="34" charset="0"/>
              </a:rPr>
              <a:t>= 1, </a:t>
            </a:r>
            <a:r>
              <a:rPr lang="el-GR" sz="4800" b="1" dirty="0">
                <a:solidFill>
                  <a:srgbClr val="4F2683"/>
                </a:solidFill>
                <a:latin typeface="Calibri" panose="020F0502020204030204" pitchFamily="34" charset="0"/>
                <a:cs typeface="Calibri" panose="020F0502020204030204" pitchFamily="34" charset="0"/>
              </a:rPr>
              <a:t>π</a:t>
            </a:r>
            <a:r>
              <a:rPr lang="en-CA" sz="4800" b="1" baseline="-25000" dirty="0">
                <a:solidFill>
                  <a:srgbClr val="4F2683"/>
                </a:solidFill>
                <a:latin typeface="Calibri" panose="020F0502020204030204" pitchFamily="34" charset="0"/>
                <a:cs typeface="Calibri" panose="020F0502020204030204" pitchFamily="34" charset="0"/>
              </a:rPr>
              <a:t>IF</a:t>
            </a:r>
            <a:r>
              <a:rPr lang="en-CA" sz="4800" b="1" dirty="0">
                <a:solidFill>
                  <a:srgbClr val="4F2683"/>
                </a:solidFill>
                <a:latin typeface="Calibri" panose="020F0502020204030204" pitchFamily="34" charset="0"/>
                <a:cs typeface="Calibri" panose="020F0502020204030204" pitchFamily="34" charset="0"/>
              </a:rPr>
              <a:t> = 5, </a:t>
            </a:r>
            <a:r>
              <a:rPr lang="el-GR" sz="4800" b="1" dirty="0">
                <a:solidFill>
                  <a:srgbClr val="4F2683"/>
                </a:solidFill>
                <a:latin typeface="Calibri" panose="020F0502020204030204" pitchFamily="34" charset="0"/>
                <a:cs typeface="Calibri" panose="020F0502020204030204" pitchFamily="34" charset="0"/>
              </a:rPr>
              <a:t>π</a:t>
            </a:r>
            <a:r>
              <a:rPr lang="en-CA" sz="4800" b="1" baseline="-25000" dirty="0">
                <a:solidFill>
                  <a:srgbClr val="4F2683"/>
                </a:solidFill>
                <a:latin typeface="Calibri" panose="020F0502020204030204" pitchFamily="34" charset="0"/>
                <a:cs typeface="Calibri" panose="020F0502020204030204" pitchFamily="34" charset="0"/>
              </a:rPr>
              <a:t>C</a:t>
            </a:r>
            <a:r>
              <a:rPr lang="en-CA" sz="4800" b="1" dirty="0">
                <a:solidFill>
                  <a:srgbClr val="4F2683"/>
                </a:solidFill>
                <a:latin typeface="Calibri" panose="020F0502020204030204" pitchFamily="34" charset="0"/>
                <a:cs typeface="Calibri" panose="020F0502020204030204" pitchFamily="34" charset="0"/>
              </a:rPr>
              <a:t> = 28</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14:m>
                  <m:oMath xmlns:m="http://schemas.openxmlformats.org/officeDocument/2006/math">
                    <m:r>
                      <a:rPr lang="en-CA" sz="3200" b="0" i="1" smtClean="0">
                        <a:solidFill>
                          <a:schemeClr val="tx1"/>
                        </a:solidFill>
                        <a:latin typeface="Cambria Math" panose="02040503050406030204" pitchFamily="18" charset="0"/>
                      </a:rPr>
                      <m:t>𝑁𝐹𝑀</m:t>
                    </m:r>
                    <m:r>
                      <a:rPr lang="en-CA" sz="3200" b="0" i="1" smtClean="0">
                        <a:solidFill>
                          <a:schemeClr val="tx1"/>
                        </a:solidFill>
                        <a:latin typeface="Cambria Math" panose="02040503050406030204" pitchFamily="18" charset="0"/>
                      </a:rPr>
                      <m:t>= </m:t>
                    </m:r>
                    <m:sSub>
                      <m:sSubPr>
                        <m:ctrlPr>
                          <a:rPr lang="en-CA" sz="3200" i="1">
                            <a:solidFill>
                              <a:schemeClr val="tx1"/>
                            </a:solidFill>
                            <a:latin typeface="Cambria Math" panose="02040503050406030204" pitchFamily="18" charset="0"/>
                          </a:rPr>
                        </m:ctrlPr>
                      </m:sSubPr>
                      <m:e>
                        <m:r>
                          <a:rPr lang="en-CA" sz="3200" b="0" i="1">
                            <a:solidFill>
                              <a:schemeClr val="tx1"/>
                            </a:solidFill>
                            <a:latin typeface="Cambria Math" panose="02040503050406030204" pitchFamily="18" charset="0"/>
                          </a:rPr>
                          <m:t>𝐾</m:t>
                        </m:r>
                      </m:e>
                      <m:sub>
                        <m:r>
                          <a:rPr lang="en-CA" sz="3200" b="0" i="1">
                            <a:solidFill>
                              <a:schemeClr val="tx1"/>
                            </a:solidFill>
                            <a:latin typeface="Cambria Math" panose="02040503050406030204" pitchFamily="18" charset="0"/>
                          </a:rPr>
                          <m:t>𝑓</m:t>
                        </m:r>
                      </m:sub>
                    </m:sSub>
                    <m:d>
                      <m:dPr>
                        <m:begChr m:val="["/>
                        <m:endChr m:val="]"/>
                        <m:ctrlPr>
                          <a:rPr lang="en-CA" sz="3200" i="1">
                            <a:solidFill>
                              <a:schemeClr val="tx1"/>
                            </a:solidFill>
                            <a:latin typeface="Cambria Math" panose="02040503050406030204" pitchFamily="18" charset="0"/>
                          </a:rPr>
                        </m:ctrlPr>
                      </m:dPr>
                      <m:e>
                        <m:d>
                          <m:dPr>
                            <m:ctrlPr>
                              <a:rPr lang="en-CA" sz="3200" i="1">
                                <a:solidFill>
                                  <a:schemeClr val="tx1"/>
                                </a:solidFill>
                                <a:latin typeface="Cambria Math" panose="02040503050406030204" pitchFamily="18" charset="0"/>
                              </a:rPr>
                            </m:ctrlPr>
                          </m:dPr>
                          <m:e>
                            <m:sSub>
                              <m:sSubPr>
                                <m:ctrlPr>
                                  <a:rPr lang="en-CA" sz="3200" i="1">
                                    <a:solidFill>
                                      <a:schemeClr val="tx1"/>
                                    </a:solidFill>
                                    <a:latin typeface="Cambria Math" panose="02040503050406030204" pitchFamily="18" charset="0"/>
                                  </a:rPr>
                                </m:ctrlPr>
                              </m:sSubPr>
                              <m:e>
                                <m:r>
                                  <a:rPr lang="en-CA" sz="3200" b="0" i="1">
                                    <a:solidFill>
                                      <a:schemeClr val="tx1"/>
                                    </a:solidFill>
                                    <a:latin typeface="Cambria Math" panose="02040503050406030204" pitchFamily="18" charset="0"/>
                                  </a:rPr>
                                  <m:t>𝑃</m:t>
                                </m:r>
                              </m:e>
                              <m:sub>
                                <m:r>
                                  <a:rPr lang="en-CA" sz="3200" b="0" i="1">
                                    <a:solidFill>
                                      <a:schemeClr val="tx1"/>
                                    </a:solidFill>
                                    <a:latin typeface="Cambria Math" panose="02040503050406030204" pitchFamily="18" charset="0"/>
                                  </a:rPr>
                                  <m:t>𝑐</m:t>
                                </m:r>
                              </m:sub>
                            </m:sSub>
                            <m:r>
                              <a:rPr lang="en-CA" sz="3200" b="0" i="1">
                                <a:solidFill>
                                  <a:schemeClr val="tx1"/>
                                </a:solidFill>
                                <a:latin typeface="Cambria Math" panose="02040503050406030204" pitchFamily="18" charset="0"/>
                              </a:rPr>
                              <m:t>−</m:t>
                            </m:r>
                            <m:sSub>
                              <m:sSubPr>
                                <m:ctrlPr>
                                  <a:rPr lang="en-CA" sz="3200" i="1">
                                    <a:solidFill>
                                      <a:schemeClr val="tx1"/>
                                    </a:solidFill>
                                    <a:latin typeface="Cambria Math" panose="02040503050406030204" pitchFamily="18" charset="0"/>
                                  </a:rPr>
                                </m:ctrlPr>
                              </m:sSubPr>
                              <m:e>
                                <m:r>
                                  <a:rPr lang="en-CA" sz="3200" b="0" i="1">
                                    <a:solidFill>
                                      <a:schemeClr val="tx1"/>
                                    </a:solidFill>
                                    <a:latin typeface="Cambria Math" panose="02040503050406030204" pitchFamily="18" charset="0"/>
                                  </a:rPr>
                                  <m:t>𝑃</m:t>
                                </m:r>
                              </m:e>
                              <m:sub>
                                <m:r>
                                  <a:rPr lang="en-CA" sz="3200" b="0" i="1">
                                    <a:solidFill>
                                      <a:schemeClr val="tx1"/>
                                    </a:solidFill>
                                    <a:latin typeface="Cambria Math" panose="02040503050406030204" pitchFamily="18" charset="0"/>
                                  </a:rPr>
                                  <m:t>𝐼𝐹</m:t>
                                </m:r>
                              </m:sub>
                            </m:sSub>
                          </m:e>
                        </m:d>
                        <m:r>
                          <a:rPr lang="en-CA" sz="3200" b="0" i="1">
                            <a:solidFill>
                              <a:schemeClr val="tx1"/>
                            </a:solidFill>
                            <a:latin typeface="Cambria Math" panose="02040503050406030204" pitchFamily="18" charset="0"/>
                          </a:rPr>
                          <m:t> − </m:t>
                        </m:r>
                        <m:d>
                          <m:dPr>
                            <m:ctrlPr>
                              <a:rPr lang="en-CA" sz="3200" i="1">
                                <a:solidFill>
                                  <a:schemeClr val="tx1"/>
                                </a:solidFill>
                                <a:latin typeface="Cambria Math" panose="02040503050406030204" pitchFamily="18" charset="0"/>
                              </a:rPr>
                            </m:ctrlPr>
                          </m:dPr>
                          <m:e>
                            <m:sSub>
                              <m:sSubPr>
                                <m:ctrlPr>
                                  <a:rPr lang="en-CA" sz="3200" i="1">
                                    <a:solidFill>
                                      <a:schemeClr val="tx1"/>
                                    </a:solidFill>
                                    <a:latin typeface="Cambria Math" panose="02040503050406030204" pitchFamily="18" charset="0"/>
                                  </a:rPr>
                                </m:ctrlPr>
                              </m:sSubPr>
                              <m:e>
                                <m:r>
                                  <a:rPr lang="en-CA" sz="3200" b="0" i="1">
                                    <a:solidFill>
                                      <a:schemeClr val="tx1"/>
                                    </a:solidFill>
                                    <a:latin typeface="Cambria Math" panose="02040503050406030204" pitchFamily="18" charset="0"/>
                                    <a:ea typeface="Cambria Math" panose="02040503050406030204" pitchFamily="18" charset="0"/>
                                  </a:rPr>
                                  <m:t>𝜋</m:t>
                                </m:r>
                              </m:e>
                              <m:sub>
                                <m:r>
                                  <a:rPr lang="en-CA" sz="3200" b="0" i="1">
                                    <a:solidFill>
                                      <a:schemeClr val="tx1"/>
                                    </a:solidFill>
                                    <a:latin typeface="Cambria Math" panose="02040503050406030204" pitchFamily="18" charset="0"/>
                                  </a:rPr>
                                  <m:t>𝑃</m:t>
                                </m:r>
                              </m:sub>
                            </m:sSub>
                            <m:r>
                              <a:rPr lang="en-CA" sz="3200" b="0" i="1">
                                <a:solidFill>
                                  <a:schemeClr val="tx1"/>
                                </a:solidFill>
                                <a:latin typeface="Cambria Math" panose="02040503050406030204" pitchFamily="18" charset="0"/>
                              </a:rPr>
                              <m:t>−</m:t>
                            </m:r>
                            <m:sSub>
                              <m:sSubPr>
                                <m:ctrlPr>
                                  <a:rPr lang="en-CA" sz="3200" i="1">
                                    <a:solidFill>
                                      <a:schemeClr val="tx1"/>
                                    </a:solidFill>
                                    <a:latin typeface="Cambria Math" panose="02040503050406030204" pitchFamily="18" charset="0"/>
                                  </a:rPr>
                                </m:ctrlPr>
                              </m:sSubPr>
                              <m:e>
                                <m:r>
                                  <a:rPr lang="en-CA" sz="3200" b="0" i="1">
                                    <a:solidFill>
                                      <a:schemeClr val="tx1"/>
                                    </a:solidFill>
                                    <a:latin typeface="Cambria Math" panose="02040503050406030204" pitchFamily="18" charset="0"/>
                                    <a:ea typeface="Cambria Math" panose="02040503050406030204" pitchFamily="18" charset="0"/>
                                  </a:rPr>
                                  <m:t>𝜋</m:t>
                                </m:r>
                              </m:e>
                              <m:sub>
                                <m:r>
                                  <a:rPr lang="en-CA" sz="3200" b="0" i="1">
                                    <a:solidFill>
                                      <a:schemeClr val="tx1"/>
                                    </a:solidFill>
                                    <a:latin typeface="Cambria Math" panose="02040503050406030204" pitchFamily="18" charset="0"/>
                                  </a:rPr>
                                  <m:t>𝐼𝐹</m:t>
                                </m:r>
                              </m:sub>
                            </m:sSub>
                          </m:e>
                        </m:d>
                      </m:e>
                    </m:d>
                    <m:r>
                      <a:rPr lang="en-CA" sz="3200" b="0" i="1">
                        <a:solidFill>
                          <a:schemeClr val="tx1"/>
                        </a:solidFill>
                        <a:latin typeface="Cambria Math" panose="02040503050406030204" pitchFamily="18" charset="0"/>
                      </a:rPr>
                      <m:t> </m:t>
                    </m:r>
                  </m:oMath>
                </a14:m>
                <a:endParaRPr lang="en-CA" sz="3200" i="1" dirty="0">
                  <a:solidFill>
                    <a:schemeClr val="tx1"/>
                  </a:solidFill>
                  <a:latin typeface="Cambria Math" panose="02040503050406030204" pitchFamily="18" charset="0"/>
                </a:endParaRPr>
              </a:p>
              <a:p>
                <a14:m>
                  <m:oMath xmlns:m="http://schemas.openxmlformats.org/officeDocument/2006/math">
                    <m:r>
                      <a:rPr lang="en-CA" sz="3200" b="0" i="1">
                        <a:solidFill>
                          <a:schemeClr val="tx1"/>
                        </a:solidFill>
                        <a:latin typeface="Cambria Math" panose="02040503050406030204" pitchFamily="18" charset="0"/>
                      </a:rPr>
                      <m:t>𝑁𝐹𝑀</m:t>
                    </m:r>
                    <m:r>
                      <a:rPr lang="en-CA" sz="3200" b="0" i="1">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1</m:t>
                    </m:r>
                    <m:d>
                      <m:dPr>
                        <m:begChr m:val="["/>
                        <m:endChr m:val="]"/>
                        <m:ctrlPr>
                          <a:rPr lang="en-CA" sz="3200" i="1">
                            <a:solidFill>
                              <a:schemeClr val="tx1"/>
                            </a:solidFill>
                            <a:latin typeface="Cambria Math" panose="02040503050406030204" pitchFamily="18" charset="0"/>
                          </a:rPr>
                        </m:ctrlPr>
                      </m:dPr>
                      <m:e>
                        <m:d>
                          <m:dPr>
                            <m:ctrlPr>
                              <a:rPr lang="en-CA" sz="3200" i="1">
                                <a:solidFill>
                                  <a:schemeClr val="tx1"/>
                                </a:solidFill>
                                <a:latin typeface="Cambria Math" panose="02040503050406030204" pitchFamily="18" charset="0"/>
                              </a:rPr>
                            </m:ctrlPr>
                          </m:dPr>
                          <m:e>
                            <m:r>
                              <a:rPr lang="en-CA" sz="3200" b="0" i="1" smtClean="0">
                                <a:solidFill>
                                  <a:schemeClr val="tx1"/>
                                </a:solidFill>
                                <a:latin typeface="Cambria Math" panose="02040503050406030204" pitchFamily="18" charset="0"/>
                              </a:rPr>
                              <m:t>10</m:t>
                            </m:r>
                            <m:r>
                              <a:rPr lang="en-CA" sz="3200" b="0" i="1">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1</m:t>
                            </m:r>
                            <m:r>
                              <a:rPr lang="en-CA" sz="3200" b="0" i="1" smtClean="0">
                                <a:solidFill>
                                  <a:schemeClr val="tx1"/>
                                </a:solidFill>
                                <a:latin typeface="Cambria Math" panose="02040503050406030204" pitchFamily="18" charset="0"/>
                              </a:rPr>
                              <m:t>)</m:t>
                            </m:r>
                          </m:e>
                        </m:d>
                        <m:r>
                          <a:rPr lang="en-CA" sz="3200" b="0" i="1">
                            <a:solidFill>
                              <a:schemeClr val="tx1"/>
                            </a:solidFill>
                            <a:latin typeface="Cambria Math" panose="02040503050406030204" pitchFamily="18" charset="0"/>
                          </a:rPr>
                          <m:t> − </m:t>
                        </m:r>
                        <m:d>
                          <m:dPr>
                            <m:ctrlPr>
                              <a:rPr lang="en-CA" sz="3200" i="1">
                                <a:solidFill>
                                  <a:schemeClr val="tx1"/>
                                </a:solidFill>
                                <a:latin typeface="Cambria Math" panose="02040503050406030204" pitchFamily="18" charset="0"/>
                              </a:rPr>
                            </m:ctrlPr>
                          </m:dPr>
                          <m:e>
                            <m:r>
                              <a:rPr lang="en-CA" sz="3200" b="0" i="1" smtClean="0">
                                <a:solidFill>
                                  <a:schemeClr val="tx1"/>
                                </a:solidFill>
                                <a:latin typeface="Cambria Math" panose="02040503050406030204" pitchFamily="18" charset="0"/>
                              </a:rPr>
                              <m:t>28</m:t>
                            </m:r>
                            <m:r>
                              <a:rPr lang="en-CA" sz="3200" b="0" i="1">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5</m:t>
                            </m:r>
                          </m:e>
                        </m:d>
                      </m:e>
                    </m:d>
                    <m:r>
                      <a:rPr lang="en-CA" sz="3200" b="0" i="1">
                        <a:solidFill>
                          <a:schemeClr val="tx1"/>
                        </a:solidFill>
                        <a:latin typeface="Cambria Math" panose="02040503050406030204" pitchFamily="18" charset="0"/>
                      </a:rPr>
                      <m:t> </m:t>
                    </m:r>
                  </m:oMath>
                </a14:m>
                <a:endParaRPr lang="en-CA" sz="3200" dirty="0">
                  <a:solidFill>
                    <a:schemeClr val="tx1"/>
                  </a:solidFill>
                </a:endParaRPr>
              </a:p>
              <a:p>
                <a14:m>
                  <m:oMath xmlns:m="http://schemas.openxmlformats.org/officeDocument/2006/math">
                    <m:r>
                      <a:rPr lang="en-CA" sz="3200" b="0" i="1" smtClean="0">
                        <a:solidFill>
                          <a:schemeClr val="tx1"/>
                        </a:solidFill>
                        <a:latin typeface="Cambria Math" panose="02040503050406030204" pitchFamily="18" charset="0"/>
                      </a:rPr>
                      <m:t>𝑁𝐹𝑀</m:t>
                    </m:r>
                    <m:r>
                      <a:rPr lang="en-CA" sz="3200" b="0" i="1" smtClean="0">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1</m:t>
                    </m:r>
                    <m:d>
                      <m:dPr>
                        <m:begChr m:val="["/>
                        <m:endChr m:val="]"/>
                        <m:ctrlPr>
                          <a:rPr lang="en-CA" sz="3200" i="1">
                            <a:solidFill>
                              <a:schemeClr val="tx1"/>
                            </a:solidFill>
                            <a:latin typeface="Cambria Math" panose="02040503050406030204" pitchFamily="18" charset="0"/>
                          </a:rPr>
                        </m:ctrlPr>
                      </m:dPr>
                      <m:e>
                        <m:r>
                          <a:rPr lang="en-CA" sz="3200" b="0" i="1" smtClean="0">
                            <a:solidFill>
                              <a:schemeClr val="tx1"/>
                            </a:solidFill>
                            <a:latin typeface="Cambria Math" panose="02040503050406030204" pitchFamily="18" charset="0"/>
                          </a:rPr>
                          <m:t>9</m:t>
                        </m:r>
                        <m:r>
                          <a:rPr lang="en-CA" sz="3200" b="0" i="1">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23</m:t>
                        </m:r>
                      </m:e>
                    </m:d>
                    <m:r>
                      <a:rPr lang="en-CA" sz="3200" b="0" i="1">
                        <a:solidFill>
                          <a:schemeClr val="tx1"/>
                        </a:solidFill>
                        <a:latin typeface="Cambria Math" panose="02040503050406030204" pitchFamily="18" charset="0"/>
                      </a:rPr>
                      <m:t> </m:t>
                    </m:r>
                  </m:oMath>
                </a14:m>
                <a:endParaRPr lang="en-CA" sz="3200" dirty="0">
                  <a:solidFill>
                    <a:schemeClr val="tx1"/>
                  </a:solidFill>
                </a:endParaRPr>
              </a:p>
              <a:p>
                <a14:m>
                  <m:oMath xmlns:m="http://schemas.openxmlformats.org/officeDocument/2006/math">
                    <m:r>
                      <a:rPr lang="en-CA" sz="3200" b="0" i="1">
                        <a:solidFill>
                          <a:schemeClr val="tx1"/>
                        </a:solidFill>
                        <a:latin typeface="Cambria Math" panose="02040503050406030204" pitchFamily="18" charset="0"/>
                      </a:rPr>
                      <m:t>𝑁𝐹𝑀</m:t>
                    </m:r>
                    <m:r>
                      <a:rPr lang="en-CA" sz="3200" b="0" i="1">
                        <a:solidFill>
                          <a:schemeClr val="tx1"/>
                        </a:solidFill>
                        <a:latin typeface="Cambria Math" panose="02040503050406030204" pitchFamily="18" charset="0"/>
                      </a:rPr>
                      <m:t>=−</m:t>
                    </m:r>
                    <m:r>
                      <a:rPr lang="en-CA" sz="3200" b="0" i="1" smtClean="0">
                        <a:solidFill>
                          <a:schemeClr val="tx1"/>
                        </a:solidFill>
                        <a:latin typeface="Cambria Math" panose="02040503050406030204" pitchFamily="18" charset="0"/>
                      </a:rPr>
                      <m:t>14</m:t>
                    </m:r>
                  </m:oMath>
                </a14:m>
                <a:endParaRPr lang="en-CA" sz="3200" dirty="0">
                  <a:solidFill>
                    <a:schemeClr val="tx1"/>
                  </a:solidFill>
                </a:endParaRPr>
              </a:p>
              <a:p>
                <a:r>
                  <a:rPr lang="en-CA" sz="3200" dirty="0">
                    <a:solidFill>
                      <a:schemeClr val="tx1"/>
                    </a:solidFill>
                  </a:rPr>
                  <a:t>Thus, reabsorption into plasma from interstitial fluid</a:t>
                </a: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838200" y="1524001"/>
                <a:ext cx="10515600" cy="4415170"/>
              </a:xfrm>
              <a:blipFill>
                <a:blip r:embed="rId2"/>
                <a:stretch>
                  <a:fillRect l="-1333"/>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60356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270"/>
                </a:solidFill>
                <a:latin typeface="Calibri" panose="020F0502020204030204" pitchFamily="34" charset="0"/>
                <a:cs typeface="Calibri" panose="020F0502020204030204" pitchFamily="34" charset="0"/>
              </a:rPr>
              <a:t>Local Intrinsic Mechanisms:</a:t>
            </a:r>
            <a:br>
              <a:rPr lang="en-CA" sz="4800" b="1" dirty="0">
                <a:solidFill>
                  <a:srgbClr val="4F2270"/>
                </a:solidFill>
                <a:latin typeface="Calibri" panose="020F0502020204030204" pitchFamily="34" charset="0"/>
                <a:cs typeface="Calibri" panose="020F0502020204030204" pitchFamily="34" charset="0"/>
              </a:rPr>
            </a:br>
            <a:r>
              <a:rPr lang="en-CA" sz="4800" b="1" dirty="0">
                <a:solidFill>
                  <a:srgbClr val="4F2270"/>
                </a:solidFill>
                <a:latin typeface="Calibri" panose="020F0502020204030204" pitchFamily="34" charset="0"/>
                <a:cs typeface="Calibri" panose="020F0502020204030204" pitchFamily="34" charset="0"/>
              </a:rPr>
              <a:t>Myogenic Theory</a:t>
            </a:r>
            <a:endParaRPr lang="en-CA" b="1" dirty="0">
              <a:solidFill>
                <a:srgbClr val="4F2270"/>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296092" y="1297576"/>
            <a:ext cx="6096000" cy="4493623"/>
          </a:xfrm>
        </p:spPr>
        <p:txBody>
          <a:bodyPr>
            <a:normAutofit/>
          </a:bodyPr>
          <a:lstStyle/>
          <a:p>
            <a:r>
              <a:rPr lang="en-CA" sz="3200" dirty="0"/>
              <a:t>Maintain blood flow when there is change in blood pressure</a:t>
            </a:r>
          </a:p>
          <a:p>
            <a:pPr>
              <a:buClr>
                <a:schemeClr val="tx1"/>
              </a:buClr>
            </a:pPr>
            <a:r>
              <a:rPr lang="en-CA" sz="3200" dirty="0">
                <a:solidFill>
                  <a:srgbClr val="FF0000"/>
                </a:solidFill>
              </a:rPr>
              <a:t>Increase</a:t>
            </a:r>
            <a:r>
              <a:rPr lang="en-CA" sz="3200" dirty="0"/>
              <a:t> in blood pressure </a:t>
            </a:r>
            <a:r>
              <a:rPr lang="en-CA" sz="3200" dirty="0">
                <a:sym typeface="Wingdings" panose="05000000000000000000" pitchFamily="2" charset="2"/>
              </a:rPr>
              <a:t> </a:t>
            </a:r>
            <a:r>
              <a:rPr lang="en-CA" sz="3200" dirty="0">
                <a:solidFill>
                  <a:srgbClr val="FF0000"/>
                </a:solidFill>
                <a:sym typeface="Wingdings" panose="05000000000000000000" pitchFamily="2" charset="2"/>
              </a:rPr>
              <a:t>contraction</a:t>
            </a:r>
            <a:r>
              <a:rPr lang="en-CA" sz="3200" dirty="0">
                <a:sym typeface="Wingdings" panose="05000000000000000000" pitchFamily="2" charset="2"/>
              </a:rPr>
              <a:t> of smooth muscles in arterioles (</a:t>
            </a:r>
            <a:r>
              <a:rPr lang="en-CA" sz="3200" dirty="0">
                <a:solidFill>
                  <a:srgbClr val="FF0000"/>
                </a:solidFill>
                <a:sym typeface="Wingdings" panose="05000000000000000000" pitchFamily="2" charset="2"/>
              </a:rPr>
              <a:t>Vasoconstriction</a:t>
            </a:r>
            <a:r>
              <a:rPr lang="en-CA" sz="3200" dirty="0">
                <a:sym typeface="Wingdings" panose="05000000000000000000" pitchFamily="2" charset="2"/>
              </a:rPr>
              <a:t>)</a:t>
            </a:r>
          </a:p>
          <a:p>
            <a:pPr>
              <a:buClr>
                <a:schemeClr val="tx1"/>
              </a:buClr>
            </a:pPr>
            <a:r>
              <a:rPr lang="en-CA" sz="3200" dirty="0">
                <a:solidFill>
                  <a:srgbClr val="FF0000"/>
                </a:solidFill>
              </a:rPr>
              <a:t>Decrease</a:t>
            </a:r>
            <a:r>
              <a:rPr lang="en-CA" sz="3200" dirty="0"/>
              <a:t> in blood pressure </a:t>
            </a:r>
            <a:r>
              <a:rPr lang="en-CA" sz="3200" dirty="0">
                <a:sym typeface="Wingdings" panose="05000000000000000000" pitchFamily="2" charset="2"/>
              </a:rPr>
              <a:t> </a:t>
            </a:r>
            <a:r>
              <a:rPr lang="en-CA" sz="3200" dirty="0">
                <a:solidFill>
                  <a:srgbClr val="FF0000"/>
                </a:solidFill>
                <a:sym typeface="Wingdings" panose="05000000000000000000" pitchFamily="2" charset="2"/>
              </a:rPr>
              <a:t>relaxation</a:t>
            </a:r>
            <a:r>
              <a:rPr lang="en-CA" sz="3200" dirty="0">
                <a:sym typeface="Wingdings" panose="05000000000000000000" pitchFamily="2" charset="2"/>
              </a:rPr>
              <a:t> of smooth muscles in arterioles (</a:t>
            </a:r>
            <a:r>
              <a:rPr lang="en-CA" sz="3200" dirty="0">
                <a:solidFill>
                  <a:srgbClr val="FF0000"/>
                </a:solidFill>
                <a:sym typeface="Wingdings" panose="05000000000000000000" pitchFamily="2" charset="2"/>
              </a:rPr>
              <a:t>Vasodilation</a:t>
            </a:r>
            <a:r>
              <a:rPr lang="en-CA" sz="3200" dirty="0">
                <a:sym typeface="Wingdings" panose="05000000000000000000" pitchFamily="2" charset="2"/>
              </a:rPr>
              <a:t>)</a:t>
            </a: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Content Placeholder 5">
            <a:extLst>
              <a:ext uri="{FF2B5EF4-FFF2-40B4-BE49-F238E27FC236}">
                <a16:creationId xmlns:a16="http://schemas.microsoft.com/office/drawing/2014/main" id="{26AE8610-C479-44C7-8D9C-2CACB99EB0BC}"/>
              </a:ext>
            </a:extLst>
          </p:cNvPr>
          <p:cNvGraphicFramePr>
            <a:graphicFrameLocks/>
          </p:cNvGraphicFramePr>
          <p:nvPr>
            <p:extLst>
              <p:ext uri="{D42A27DB-BD31-4B8C-83A1-F6EECF244321}">
                <p14:modId xmlns:p14="http://schemas.microsoft.com/office/powerpoint/2010/main" val="2277028541"/>
              </p:ext>
            </p:extLst>
          </p:nvPr>
        </p:nvGraphicFramePr>
        <p:xfrm>
          <a:off x="6491746" y="1522166"/>
          <a:ext cx="5404162" cy="344675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35884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Local Intrinsic Mechanisms:</a:t>
            </a:r>
            <a:br>
              <a:rPr lang="en-CA" sz="4800" b="1" dirty="0">
                <a:solidFill>
                  <a:srgbClr val="4F2683"/>
                </a:solidFill>
                <a:latin typeface="Calibri" panose="020F0502020204030204" pitchFamily="34" charset="0"/>
                <a:cs typeface="Calibri" panose="020F0502020204030204" pitchFamily="34" charset="0"/>
              </a:rPr>
            </a:br>
            <a:r>
              <a:rPr lang="en-CA" sz="4800" b="1" dirty="0">
                <a:solidFill>
                  <a:srgbClr val="4F2683"/>
                </a:solidFill>
                <a:latin typeface="Calibri" panose="020F0502020204030204" pitchFamily="34" charset="0"/>
                <a:cs typeface="Calibri" panose="020F0502020204030204" pitchFamily="34" charset="0"/>
              </a:rPr>
              <a:t>Metabolic Theory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79418"/>
            <a:ext cx="10624457" cy="4211782"/>
          </a:xfrm>
        </p:spPr>
        <p:txBody>
          <a:bodyPr>
            <a:normAutofit/>
          </a:bodyPr>
          <a:lstStyle/>
          <a:p>
            <a:r>
              <a:rPr lang="en-CA" sz="3200" dirty="0"/>
              <a:t>Active tissue releases metabolic by-products called </a:t>
            </a:r>
            <a:r>
              <a:rPr lang="en-CA" sz="3200" dirty="0">
                <a:solidFill>
                  <a:srgbClr val="FF0000"/>
                </a:solidFill>
              </a:rPr>
              <a:t>vasodilator metabolites </a:t>
            </a:r>
            <a:r>
              <a:rPr lang="en-CA" sz="3200" dirty="0"/>
              <a:t>(VDMs)</a:t>
            </a:r>
          </a:p>
          <a:p>
            <a:pPr marL="984250" lvl="1" indent="-527050">
              <a:buFont typeface="Wingdings" panose="05000000000000000000" pitchFamily="2" charset="2"/>
              <a:buChar char="Ø"/>
            </a:pPr>
            <a:r>
              <a:rPr lang="en-CA" sz="2800" dirty="0"/>
              <a:t>Increase in: CO</a:t>
            </a:r>
            <a:r>
              <a:rPr lang="en-CA" sz="2800" baseline="30000" dirty="0"/>
              <a:t>2</a:t>
            </a:r>
            <a:r>
              <a:rPr lang="en-CA" sz="2800" dirty="0"/>
              <a:t>, [H</a:t>
            </a:r>
            <a:r>
              <a:rPr lang="en-CA" sz="2800" baseline="30000" dirty="0"/>
              <a:t>+</a:t>
            </a:r>
            <a:r>
              <a:rPr lang="en-CA" sz="2800" dirty="0"/>
              <a:t>], adenosine, temperature</a:t>
            </a:r>
          </a:p>
          <a:p>
            <a:pPr marL="984250" lvl="1" indent="-527050">
              <a:buFont typeface="Wingdings" panose="05000000000000000000" pitchFamily="2" charset="2"/>
              <a:buChar char="Ø"/>
            </a:pPr>
            <a:r>
              <a:rPr lang="en-CA" sz="2800" dirty="0"/>
              <a:t>Decrease in: O</a:t>
            </a:r>
            <a:r>
              <a:rPr lang="en-CA" sz="2800" baseline="30000" dirty="0"/>
              <a:t>2</a:t>
            </a:r>
          </a:p>
          <a:p>
            <a:pPr>
              <a:buClr>
                <a:schemeClr val="tx1"/>
              </a:buClr>
            </a:pPr>
            <a:r>
              <a:rPr lang="en-CA" sz="3200" dirty="0">
                <a:solidFill>
                  <a:srgbClr val="FF0000"/>
                </a:solidFill>
              </a:rPr>
              <a:t>Increase</a:t>
            </a:r>
            <a:r>
              <a:rPr lang="en-CA" sz="3200" dirty="0"/>
              <a:t> in VDMs </a:t>
            </a:r>
            <a:r>
              <a:rPr lang="en-CA" sz="3200" dirty="0">
                <a:sym typeface="Wingdings" panose="05000000000000000000" pitchFamily="2" charset="2"/>
              </a:rPr>
              <a:t> </a:t>
            </a:r>
            <a:r>
              <a:rPr lang="en-CA" sz="3200" dirty="0">
                <a:solidFill>
                  <a:srgbClr val="FF0000"/>
                </a:solidFill>
                <a:sym typeface="Wingdings" panose="05000000000000000000" pitchFamily="2" charset="2"/>
              </a:rPr>
              <a:t>relaxation</a:t>
            </a:r>
            <a:r>
              <a:rPr lang="en-CA" sz="3200" dirty="0">
                <a:sym typeface="Wingdings" panose="05000000000000000000" pitchFamily="2" charset="2"/>
              </a:rPr>
              <a:t> of smooth muscles in vessels (</a:t>
            </a:r>
            <a:r>
              <a:rPr lang="en-CA" sz="3200" dirty="0">
                <a:solidFill>
                  <a:srgbClr val="FF0000"/>
                </a:solidFill>
                <a:sym typeface="Wingdings" panose="05000000000000000000" pitchFamily="2" charset="2"/>
              </a:rPr>
              <a:t>Vasodilation</a:t>
            </a:r>
            <a:r>
              <a:rPr lang="en-CA" sz="3200" dirty="0">
                <a:sym typeface="Wingdings" panose="05000000000000000000" pitchFamily="2" charset="2"/>
              </a:rPr>
              <a:t>)</a:t>
            </a:r>
          </a:p>
          <a:p>
            <a:r>
              <a:rPr lang="en-CA" sz="3200" dirty="0"/>
              <a:t>Leads to increase in blood flow rate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1044510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Humoral Mechanisms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454727"/>
            <a:ext cx="10624457" cy="4336473"/>
          </a:xfrm>
        </p:spPr>
        <p:txBody>
          <a:bodyPr>
            <a:normAutofit/>
          </a:bodyPr>
          <a:lstStyle/>
          <a:p>
            <a:r>
              <a:rPr lang="en-CA" sz="3200" dirty="0"/>
              <a:t>Regulation by substances present in blood</a:t>
            </a:r>
          </a:p>
          <a:p>
            <a:r>
              <a:rPr lang="en-CA" sz="3200" dirty="0"/>
              <a:t>Vasoconstrictor agents</a:t>
            </a:r>
          </a:p>
          <a:p>
            <a:pPr marL="984250" lvl="1" indent="-527050">
              <a:buClr>
                <a:schemeClr val="tx1"/>
              </a:buClr>
              <a:buFont typeface="Wingdings" panose="05000000000000000000" pitchFamily="2" charset="2"/>
              <a:buChar char="Ø"/>
            </a:pPr>
            <a:r>
              <a:rPr lang="en-CA" sz="2800" dirty="0">
                <a:solidFill>
                  <a:srgbClr val="FF0000"/>
                </a:solidFill>
              </a:rPr>
              <a:t>Epinephrine</a:t>
            </a:r>
            <a:r>
              <a:rPr lang="en-CA" sz="2800" dirty="0"/>
              <a:t>: attaches to alpha receptors in blood vessels</a:t>
            </a:r>
          </a:p>
          <a:p>
            <a:pPr lvl="3">
              <a:buFont typeface="Wingdings" panose="05000000000000000000" pitchFamily="2" charset="2"/>
              <a:buChar char="§"/>
            </a:pPr>
            <a:r>
              <a:rPr lang="en-CA" sz="2200" dirty="0"/>
              <a:t>Weak vasoconstriction</a:t>
            </a:r>
          </a:p>
          <a:p>
            <a:pPr marL="984250" lvl="1" indent="-527050">
              <a:buClr>
                <a:schemeClr val="tx1"/>
              </a:buClr>
              <a:buFont typeface="Wingdings" panose="05000000000000000000" pitchFamily="2" charset="2"/>
              <a:buChar char="Ø"/>
            </a:pPr>
            <a:r>
              <a:rPr lang="en-CA" sz="2800" dirty="0">
                <a:solidFill>
                  <a:srgbClr val="FF0000"/>
                </a:solidFill>
              </a:rPr>
              <a:t>Angiotensin II</a:t>
            </a:r>
            <a:r>
              <a:rPr lang="en-CA" sz="2800" dirty="0"/>
              <a:t>: production stimulated by drop in blood pressure and drop in sodium levels</a:t>
            </a:r>
          </a:p>
          <a:p>
            <a:pPr lvl="3">
              <a:buFont typeface="Wingdings" panose="05000000000000000000" pitchFamily="2" charset="2"/>
              <a:buChar char="§"/>
            </a:pPr>
            <a:r>
              <a:rPr lang="en-CA" sz="2200" dirty="0"/>
              <a:t>Very potent vasoconstrictor</a:t>
            </a:r>
          </a:p>
          <a:p>
            <a:pPr marL="984250" lvl="1" indent="-527050">
              <a:buClr>
                <a:schemeClr val="tx1"/>
              </a:buClr>
              <a:buFont typeface="Wingdings" panose="05000000000000000000" pitchFamily="2" charset="2"/>
              <a:buChar char="Ø"/>
            </a:pPr>
            <a:r>
              <a:rPr lang="en-CA" sz="2800" dirty="0">
                <a:solidFill>
                  <a:srgbClr val="FF0000"/>
                </a:solidFill>
              </a:rPr>
              <a:t>Vasopressin</a:t>
            </a:r>
            <a:r>
              <a:rPr lang="en-CA" sz="2800" dirty="0"/>
              <a:t>: formed in the hypothalamus, promotes reabsorption of water in kidneys</a:t>
            </a:r>
          </a:p>
          <a:p>
            <a:pPr lvl="3">
              <a:buFont typeface="Wingdings" panose="05000000000000000000" pitchFamily="2" charset="2"/>
              <a:buChar char="§"/>
            </a:pPr>
            <a:r>
              <a:rPr lang="en-CA" sz="2200" dirty="0"/>
              <a:t>High amounts will produce vasoconstriction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10458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Humoral Mechanisms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463040"/>
            <a:ext cx="10624457" cy="4328160"/>
          </a:xfrm>
        </p:spPr>
        <p:txBody>
          <a:bodyPr>
            <a:normAutofit lnSpcReduction="10000"/>
          </a:bodyPr>
          <a:lstStyle/>
          <a:p>
            <a:r>
              <a:rPr lang="en-CA" sz="3200" dirty="0"/>
              <a:t>Regulation by substances present in blood</a:t>
            </a:r>
          </a:p>
          <a:p>
            <a:r>
              <a:rPr lang="en-CA" sz="3200" dirty="0"/>
              <a:t>Vasodilator agents:</a:t>
            </a:r>
          </a:p>
          <a:p>
            <a:pPr marL="984250" lvl="1" indent="-527050">
              <a:buClr>
                <a:schemeClr val="tx1"/>
              </a:buClr>
              <a:buFont typeface="Wingdings" panose="05000000000000000000" pitchFamily="2" charset="2"/>
              <a:buChar char="Ø"/>
            </a:pPr>
            <a:r>
              <a:rPr lang="en-CA" sz="2800" dirty="0">
                <a:solidFill>
                  <a:srgbClr val="FF0000"/>
                </a:solidFill>
              </a:rPr>
              <a:t>Epinephrine</a:t>
            </a:r>
            <a:r>
              <a:rPr lang="en-CA" sz="2800" dirty="0"/>
              <a:t>: attaches to beta receptors in blood vessels of skeletal/cardiac muscle and the liver</a:t>
            </a:r>
          </a:p>
          <a:p>
            <a:pPr lvl="3">
              <a:buFont typeface="Wingdings" panose="05000000000000000000" pitchFamily="2" charset="2"/>
              <a:buChar char="§"/>
            </a:pPr>
            <a:r>
              <a:rPr lang="en-CA" sz="2200" dirty="0"/>
              <a:t>Causes vasodilation</a:t>
            </a:r>
          </a:p>
          <a:p>
            <a:pPr marL="984250" lvl="1" indent="-527050">
              <a:buClr>
                <a:schemeClr val="tx1"/>
              </a:buClr>
              <a:buFont typeface="Wingdings" panose="05000000000000000000" pitchFamily="2" charset="2"/>
              <a:buChar char="Ø"/>
            </a:pPr>
            <a:r>
              <a:rPr lang="en-CA" sz="2800" dirty="0">
                <a:solidFill>
                  <a:srgbClr val="FF0000"/>
                </a:solidFill>
              </a:rPr>
              <a:t>Kinins</a:t>
            </a:r>
            <a:r>
              <a:rPr lang="en-CA" sz="2800" dirty="0"/>
              <a:t>: blood protein involved in inflammation, blood pressure and blood coagulation</a:t>
            </a:r>
          </a:p>
          <a:p>
            <a:pPr marL="984250" lvl="1" indent="-527050">
              <a:buClr>
                <a:schemeClr val="tx1"/>
              </a:buClr>
              <a:buFont typeface="Wingdings" panose="05000000000000000000" pitchFamily="2" charset="2"/>
              <a:buChar char="Ø"/>
            </a:pPr>
            <a:r>
              <a:rPr lang="en-CA" sz="2800" dirty="0">
                <a:solidFill>
                  <a:srgbClr val="FF0000"/>
                </a:solidFill>
              </a:rPr>
              <a:t>Histamine</a:t>
            </a:r>
            <a:r>
              <a:rPr lang="en-CA" sz="2800" dirty="0"/>
              <a:t>: released by damaged cells, involved in inflammatory response</a:t>
            </a:r>
          </a:p>
          <a:p>
            <a:pPr marL="984250" lvl="1" indent="-527050">
              <a:buClr>
                <a:schemeClr val="tx1"/>
              </a:buClr>
              <a:buFont typeface="Wingdings" panose="05000000000000000000" pitchFamily="2" charset="2"/>
              <a:buChar char="Ø"/>
            </a:pPr>
            <a:r>
              <a:rPr lang="en-CA" sz="2800" dirty="0">
                <a:solidFill>
                  <a:srgbClr val="FF0000"/>
                </a:solidFill>
              </a:rPr>
              <a:t>Atrial natriuretic factor</a:t>
            </a:r>
            <a:r>
              <a:rPr lang="en-CA" sz="2800" dirty="0"/>
              <a:t>: released by atrial muscle cells</a:t>
            </a:r>
          </a:p>
          <a:p>
            <a:pPr lvl="3">
              <a:buFont typeface="Wingdings" panose="05000000000000000000" pitchFamily="2" charset="2"/>
              <a:buChar char="§"/>
            </a:pPr>
            <a:r>
              <a:rPr lang="en-CA" sz="2200" dirty="0"/>
              <a:t>Very powerful vasodilator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2687726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Neural Control Mechanisms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97577"/>
            <a:ext cx="10624457" cy="4493623"/>
          </a:xfrm>
        </p:spPr>
        <p:txBody>
          <a:bodyPr>
            <a:normAutofit lnSpcReduction="10000"/>
          </a:bodyPr>
          <a:lstStyle/>
          <a:p>
            <a:r>
              <a:rPr lang="en-CA" sz="3200" dirty="0"/>
              <a:t>ANS can rapidly induce changes in blood flow by vasodilation/constriction</a:t>
            </a:r>
          </a:p>
          <a:p>
            <a:r>
              <a:rPr lang="en-CA" sz="3200" dirty="0"/>
              <a:t>Sympathetic nervous system:</a:t>
            </a:r>
          </a:p>
          <a:p>
            <a:pPr marL="896938" lvl="1" indent="-439738">
              <a:buClr>
                <a:schemeClr val="tx1"/>
              </a:buClr>
              <a:buFont typeface="Wingdings" panose="05000000000000000000" pitchFamily="2" charset="2"/>
              <a:buChar char="Ø"/>
            </a:pPr>
            <a:r>
              <a:rPr lang="en-CA" sz="2800" dirty="0">
                <a:solidFill>
                  <a:srgbClr val="FF0000"/>
                </a:solidFill>
              </a:rPr>
              <a:t>Norepinephrine</a:t>
            </a:r>
            <a:r>
              <a:rPr lang="en-CA" sz="2800" dirty="0"/>
              <a:t> released onto blood vessels </a:t>
            </a:r>
            <a:r>
              <a:rPr lang="en-CA" sz="2800" dirty="0">
                <a:sym typeface="Wingdings" panose="05000000000000000000" pitchFamily="2" charset="2"/>
              </a:rPr>
              <a:t> </a:t>
            </a:r>
            <a:r>
              <a:rPr lang="en-CA" sz="2800" dirty="0">
                <a:solidFill>
                  <a:srgbClr val="FF0000"/>
                </a:solidFill>
                <a:sym typeface="Wingdings" panose="05000000000000000000" pitchFamily="2" charset="2"/>
              </a:rPr>
              <a:t>vasoconstriction</a:t>
            </a:r>
          </a:p>
          <a:p>
            <a:pPr marL="896938" lvl="1" indent="-439738">
              <a:buClr>
                <a:schemeClr val="tx1"/>
              </a:buClr>
              <a:buFont typeface="Wingdings" panose="05000000000000000000" pitchFamily="2" charset="2"/>
              <a:buChar char="Ø"/>
            </a:pPr>
            <a:r>
              <a:rPr lang="en-CA" sz="2800" dirty="0">
                <a:solidFill>
                  <a:srgbClr val="FF0000"/>
                </a:solidFill>
                <a:sym typeface="Wingdings" panose="05000000000000000000" pitchFamily="2" charset="2"/>
              </a:rPr>
              <a:t>Acetylcholine</a:t>
            </a:r>
            <a:r>
              <a:rPr lang="en-CA" sz="2800" dirty="0">
                <a:sym typeface="Wingdings" panose="05000000000000000000" pitchFamily="2" charset="2"/>
              </a:rPr>
              <a:t> causes release of </a:t>
            </a:r>
            <a:r>
              <a:rPr lang="en-CA" sz="2800" dirty="0">
                <a:solidFill>
                  <a:srgbClr val="FF0000"/>
                </a:solidFill>
                <a:sym typeface="Wingdings" panose="05000000000000000000" pitchFamily="2" charset="2"/>
              </a:rPr>
              <a:t>epinephrine</a:t>
            </a:r>
            <a:r>
              <a:rPr lang="en-CA" sz="2800" dirty="0">
                <a:sym typeface="Wingdings" panose="05000000000000000000" pitchFamily="2" charset="2"/>
              </a:rPr>
              <a:t> from adrenal glands</a:t>
            </a:r>
          </a:p>
          <a:p>
            <a:pPr lvl="3">
              <a:buClr>
                <a:schemeClr val="tx1"/>
              </a:buClr>
              <a:buFont typeface="Wingdings" panose="05000000000000000000" pitchFamily="2" charset="2"/>
              <a:buChar char="§"/>
            </a:pPr>
            <a:r>
              <a:rPr lang="en-CA" sz="2200" dirty="0">
                <a:solidFill>
                  <a:srgbClr val="FF0000"/>
                </a:solidFill>
                <a:sym typeface="Wingdings" panose="05000000000000000000" pitchFamily="2" charset="2"/>
              </a:rPr>
              <a:t>Alpha</a:t>
            </a:r>
            <a:r>
              <a:rPr lang="en-CA" sz="2200" dirty="0">
                <a:sym typeface="Wingdings" panose="05000000000000000000" pitchFamily="2" charset="2"/>
              </a:rPr>
              <a:t> receptors </a:t>
            </a:r>
            <a:r>
              <a:rPr lang="en-CA" sz="2200" dirty="0">
                <a:solidFill>
                  <a:srgbClr val="FF0000"/>
                </a:solidFill>
                <a:sym typeface="Wingdings" panose="05000000000000000000" pitchFamily="2" charset="2"/>
              </a:rPr>
              <a:t>constrict</a:t>
            </a:r>
          </a:p>
          <a:p>
            <a:pPr lvl="3">
              <a:buClr>
                <a:schemeClr val="tx1"/>
              </a:buClr>
              <a:buFont typeface="Wingdings" panose="05000000000000000000" pitchFamily="2" charset="2"/>
              <a:buChar char="§"/>
            </a:pPr>
            <a:r>
              <a:rPr lang="en-CA" sz="2200" dirty="0">
                <a:solidFill>
                  <a:srgbClr val="FF0000"/>
                </a:solidFill>
                <a:sym typeface="Wingdings" panose="05000000000000000000" pitchFamily="2" charset="2"/>
              </a:rPr>
              <a:t>Beta</a:t>
            </a:r>
            <a:r>
              <a:rPr lang="en-CA" sz="2200" dirty="0">
                <a:sym typeface="Wingdings" panose="05000000000000000000" pitchFamily="2" charset="2"/>
              </a:rPr>
              <a:t> receptors </a:t>
            </a:r>
            <a:r>
              <a:rPr lang="en-CA" sz="2200" dirty="0">
                <a:solidFill>
                  <a:srgbClr val="FF0000"/>
                </a:solidFill>
                <a:sym typeface="Wingdings" panose="05000000000000000000" pitchFamily="2" charset="2"/>
              </a:rPr>
              <a:t>dilate</a:t>
            </a:r>
            <a:endParaRPr lang="en-CA" sz="2200" dirty="0">
              <a:solidFill>
                <a:srgbClr val="FF0000"/>
              </a:solidFill>
            </a:endParaRPr>
          </a:p>
          <a:p>
            <a:r>
              <a:rPr lang="en-CA" sz="3200" dirty="0"/>
              <a:t>Parasympathetic nervous system:</a:t>
            </a:r>
          </a:p>
          <a:p>
            <a:pPr marL="896938" lvl="1" indent="-439738">
              <a:buFont typeface="Wingdings" panose="05000000000000000000" pitchFamily="2" charset="2"/>
              <a:buChar char="Ø"/>
            </a:pPr>
            <a:r>
              <a:rPr lang="en-CA" sz="2800" dirty="0"/>
              <a:t>Small indirect effect on blood vessels, causes </a:t>
            </a:r>
            <a:r>
              <a:rPr lang="en-CA" sz="2800" dirty="0">
                <a:solidFill>
                  <a:srgbClr val="FF0000"/>
                </a:solidFill>
              </a:rPr>
              <a:t>weak vasodilation</a:t>
            </a:r>
          </a:p>
          <a:p>
            <a:pPr lvl="3">
              <a:buFont typeface="Wingdings" panose="05000000000000000000" pitchFamily="2" charset="2"/>
              <a:buChar char="§"/>
            </a:pPr>
            <a:r>
              <a:rPr lang="en-CA" sz="2200" dirty="0"/>
              <a:t>Indirect because SNS is shut off</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219168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Baroreceptor Reflex</a:t>
            </a:r>
            <a:endParaRPr lang="en-CA" b="1" dirty="0">
              <a:solidFill>
                <a:srgbClr val="4F268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97577"/>
                <a:ext cx="10624457" cy="4493623"/>
              </a:xfrm>
            </p:spPr>
            <p:txBody>
              <a:bodyPr>
                <a:normAutofit/>
              </a:bodyPr>
              <a:lstStyle/>
              <a:p>
                <a:r>
                  <a:rPr lang="en-CA" sz="3200" dirty="0">
                    <a:solidFill>
                      <a:schemeClr val="tx1"/>
                    </a:solidFill>
                  </a:rPr>
                  <a:t>Negative feedback system that maintains </a:t>
                </a:r>
                <a:r>
                  <a:rPr lang="en-CA" sz="3200" dirty="0">
                    <a:solidFill>
                      <a:srgbClr val="FF0000"/>
                    </a:solidFill>
                  </a:rPr>
                  <a:t>mean arterial pressure (MAP)</a:t>
                </a:r>
              </a:p>
              <a:p>
                <a:r>
                  <a:rPr lang="en-CA" sz="3200" dirty="0">
                    <a:solidFill>
                      <a:schemeClr val="tx1"/>
                    </a:solidFill>
                  </a:rPr>
                  <a:t>Regulates </a:t>
                </a:r>
                <a:r>
                  <a:rPr lang="en-CA" sz="3200" dirty="0">
                    <a:solidFill>
                      <a:srgbClr val="FF0000"/>
                    </a:solidFill>
                  </a:rPr>
                  <a:t>cardiac output (CO) </a:t>
                </a:r>
                <a:r>
                  <a:rPr lang="en-CA" sz="3200" dirty="0">
                    <a:solidFill>
                      <a:schemeClr val="tx1"/>
                    </a:solidFill>
                  </a:rPr>
                  <a:t>and </a:t>
                </a:r>
                <a:r>
                  <a:rPr lang="en-CA" sz="3200" dirty="0">
                    <a:solidFill>
                      <a:srgbClr val="FF0000"/>
                    </a:solidFill>
                  </a:rPr>
                  <a:t>total peripheral resistance (TPR)</a:t>
                </a:r>
              </a:p>
              <a:p>
                <a:pPr marL="984250" lvl="1" indent="-444500">
                  <a:buFont typeface="Wingdings" panose="05000000000000000000" pitchFamily="2" charset="2"/>
                  <a:buChar char="Ø"/>
                </a:pPr>
                <a:r>
                  <a:rPr lang="en-CA" sz="2800" dirty="0">
                    <a:solidFill>
                      <a:schemeClr val="tx1"/>
                    </a:solidFill>
                  </a:rPr>
                  <a:t>TPR is all resistance encountered by blood in </a:t>
                </a:r>
                <a:r>
                  <a:rPr lang="en-CA" sz="2800" dirty="0">
                    <a:solidFill>
                      <a:srgbClr val="FF0000"/>
                    </a:solidFill>
                  </a:rPr>
                  <a:t>entire systemic circulation</a:t>
                </a:r>
              </a:p>
              <a:p>
                <a:r>
                  <a:rPr lang="en-CA" sz="3200" dirty="0">
                    <a:solidFill>
                      <a:schemeClr val="tx1"/>
                    </a:solidFill>
                  </a:rPr>
                  <a:t>MAP is average pressure throughout the entire cardiac cycle</a:t>
                </a:r>
              </a:p>
              <a:p>
                <a:pPr marL="0" indent="0">
                  <a:buNone/>
                </a:pPr>
                <a14:m>
                  <m:oMathPara xmlns:m="http://schemas.openxmlformats.org/officeDocument/2006/math">
                    <m:oMathParaPr>
                      <m:jc m:val="centerGroup"/>
                    </m:oMathParaPr>
                    <m:oMath xmlns:m="http://schemas.openxmlformats.org/officeDocument/2006/math">
                      <m:r>
                        <a:rPr lang="en-CA" sz="2400" b="0" i="1" smtClean="0">
                          <a:solidFill>
                            <a:schemeClr val="tx1"/>
                          </a:solidFill>
                          <a:latin typeface="Cambria Math" panose="02040503050406030204" pitchFamily="18" charset="0"/>
                        </a:rPr>
                        <m:t>𝑀𝐴𝑃</m:t>
                      </m:r>
                      <m:r>
                        <a:rPr lang="en-CA" sz="2400" b="0" i="1" smtClean="0">
                          <a:solidFill>
                            <a:schemeClr val="tx1"/>
                          </a:solidFill>
                          <a:latin typeface="Cambria Math" panose="02040503050406030204" pitchFamily="18" charset="0"/>
                        </a:rPr>
                        <m:t>=</m:t>
                      </m:r>
                      <m:r>
                        <a:rPr lang="en-CA" sz="2400" b="0" i="1" smtClean="0">
                          <a:solidFill>
                            <a:schemeClr val="tx1"/>
                          </a:solidFill>
                          <a:latin typeface="Cambria Math" panose="02040503050406030204" pitchFamily="18" charset="0"/>
                        </a:rPr>
                        <m:t>𝐶𝑂</m:t>
                      </m:r>
                      <m:r>
                        <a:rPr lang="en-CA" sz="2400" b="0" i="1" smtClean="0">
                          <a:solidFill>
                            <a:schemeClr val="tx1"/>
                          </a:solidFill>
                          <a:latin typeface="Cambria Math" panose="02040503050406030204" pitchFamily="18" charset="0"/>
                        </a:rPr>
                        <m:t> ∗</m:t>
                      </m:r>
                      <m:r>
                        <a:rPr lang="en-CA" sz="2400" b="0" i="1" smtClean="0">
                          <a:solidFill>
                            <a:schemeClr val="tx1"/>
                          </a:solidFill>
                          <a:latin typeface="Cambria Math" panose="02040503050406030204" pitchFamily="18" charset="0"/>
                        </a:rPr>
                        <m:t>𝑇𝑃𝑅</m:t>
                      </m:r>
                    </m:oMath>
                  </m:oMathPara>
                </a14:m>
                <a:endParaRPr lang="en-CA" sz="2400" dirty="0">
                  <a:solidFill>
                    <a:schemeClr val="tx1"/>
                  </a:solidFill>
                </a:endParaRPr>
              </a:p>
              <a:p>
                <a:pPr marL="0" indent="0" algn="ctr">
                  <a:buNone/>
                </a:pPr>
                <a14:m>
                  <m:oMathPara xmlns:m="http://schemas.openxmlformats.org/officeDocument/2006/math">
                    <m:oMathParaPr>
                      <m:jc m:val="centerGroup"/>
                    </m:oMathParaPr>
                    <m:oMath xmlns:m="http://schemas.openxmlformats.org/officeDocument/2006/math">
                      <m:r>
                        <a:rPr lang="en-CA" sz="2400" b="0" i="1" smtClean="0">
                          <a:solidFill>
                            <a:schemeClr val="tx1"/>
                          </a:solidFill>
                          <a:latin typeface="Cambria Math" panose="02040503050406030204" pitchFamily="18" charset="0"/>
                        </a:rPr>
                        <m:t>𝐶𝑂</m:t>
                      </m:r>
                      <m:r>
                        <a:rPr lang="en-CA" sz="2400" b="0" i="1" smtClean="0">
                          <a:solidFill>
                            <a:schemeClr val="tx1"/>
                          </a:solidFill>
                          <a:latin typeface="Cambria Math" panose="02040503050406030204" pitchFamily="18" charset="0"/>
                        </a:rPr>
                        <m:t>=</m:t>
                      </m:r>
                      <m:r>
                        <a:rPr lang="en-CA" sz="2400" b="0" i="1" smtClean="0">
                          <a:solidFill>
                            <a:schemeClr val="tx1"/>
                          </a:solidFill>
                          <a:latin typeface="Cambria Math" panose="02040503050406030204" pitchFamily="18" charset="0"/>
                        </a:rPr>
                        <m:t>𝐻𝑅</m:t>
                      </m:r>
                      <m:r>
                        <a:rPr lang="en-CA" sz="2400" b="0" i="1" smtClean="0">
                          <a:solidFill>
                            <a:schemeClr val="tx1"/>
                          </a:solidFill>
                          <a:latin typeface="Cambria Math" panose="02040503050406030204" pitchFamily="18" charset="0"/>
                        </a:rPr>
                        <m:t> ∗</m:t>
                      </m:r>
                      <m:r>
                        <a:rPr lang="en-CA" sz="2400" b="0" i="1" smtClean="0">
                          <a:solidFill>
                            <a:schemeClr val="tx1"/>
                          </a:solidFill>
                          <a:latin typeface="Cambria Math" panose="02040503050406030204" pitchFamily="18" charset="0"/>
                        </a:rPr>
                        <m:t>𝑆𝑉</m:t>
                      </m:r>
                    </m:oMath>
                  </m:oMathPara>
                </a14:m>
                <a:endParaRPr lang="en-CA" sz="2400" dirty="0">
                  <a:solidFill>
                    <a:schemeClr val="tx1"/>
                  </a:solidFill>
                </a:endParaRP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838200" y="1297577"/>
                <a:ext cx="10624457" cy="4493623"/>
              </a:xfrm>
              <a:blipFill>
                <a:blip r:embed="rId2"/>
                <a:stretch>
                  <a:fillRect l="-1320" t="-2849" r="-689"/>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91601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Baroreceptor Reflex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97577"/>
            <a:ext cx="10624457" cy="4493623"/>
          </a:xfrm>
        </p:spPr>
        <p:txBody>
          <a:bodyPr>
            <a:normAutofit/>
          </a:bodyPr>
          <a:lstStyle/>
          <a:p>
            <a:pPr marL="0" indent="0">
              <a:buNone/>
            </a:pPr>
            <a:endParaRPr lang="en-CA" sz="2400" b="1" dirty="0">
              <a:solidFill>
                <a:schemeClr val="bg1">
                  <a:lumMod val="50000"/>
                </a:schemeClr>
              </a:solidFill>
            </a:endParaRPr>
          </a:p>
          <a:p>
            <a:endParaRPr lang="en-CA" b="1" dirty="0">
              <a:solidFill>
                <a:schemeClr val="bg1">
                  <a:lumMod val="50000"/>
                </a:schemeClr>
              </a:solidFill>
            </a:endParaRPr>
          </a:p>
          <a:p>
            <a:pPr lvl="1">
              <a:buFont typeface="Wingdings" panose="05000000000000000000" pitchFamily="2" charset="2"/>
              <a:buChar char="Ø"/>
            </a:pPr>
            <a:endParaRPr lang="en-CA" sz="2800" b="1" dirty="0">
              <a:solidFill>
                <a:schemeClr val="bg1">
                  <a:lumMod val="50000"/>
                </a:schemeClr>
              </a:solidFill>
            </a:endParaRPr>
          </a:p>
          <a:p>
            <a:pPr marL="0" indent="0">
              <a:buNone/>
            </a:pPr>
            <a:endParaRPr lang="en-CA" sz="3200" b="1" dirty="0">
              <a:solidFill>
                <a:schemeClr val="bg1">
                  <a:lumMod val="50000"/>
                </a:schemeClr>
              </a:solidFill>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3" descr="Negative Feedback - Baroreceptor Reflex">
            <a:extLst>
              <a:ext uri="{FF2B5EF4-FFF2-40B4-BE49-F238E27FC236}">
                <a16:creationId xmlns:a16="http://schemas.microsoft.com/office/drawing/2014/main" id="{47DF9790-9A31-4654-85D1-F8DE71526F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2552700" y="1220959"/>
            <a:ext cx="7086600" cy="4179887"/>
          </a:xfrm>
          <a:prstGeom prst="rect">
            <a:avLst/>
          </a:prstGeom>
          <a:noFill/>
        </p:spPr>
      </p:pic>
    </p:spTree>
    <p:extLst>
      <p:ext uri="{BB962C8B-B14F-4D97-AF65-F5344CB8AC3E}">
        <p14:creationId xmlns:p14="http://schemas.microsoft.com/office/powerpoint/2010/main" val="240579107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588945"/>
          </a:xfrm>
        </p:spPr>
        <p:txBody>
          <a:bodyPr>
            <a:noAutofit/>
          </a:bodyPr>
          <a:lstStyle/>
          <a:p>
            <a:pPr algn="ctr"/>
            <a:r>
              <a:rPr lang="en-US" sz="3600" b="1" dirty="0">
                <a:solidFill>
                  <a:srgbClr val="4F2683"/>
                </a:solidFill>
                <a:latin typeface="Calibri" panose="020F0502020204030204" pitchFamily="34" charset="0"/>
                <a:cs typeface="Calibri" panose="020F0502020204030204" pitchFamily="34" charset="0"/>
              </a:rPr>
              <a:t>Can you explain the process of the baroreceptor reflex (in the perspective of decreased blood pressure/MAP)</a:t>
            </a:r>
            <a:endParaRPr lang="en-CA" sz="32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Content Placeholder 5">
            <a:extLst>
              <a:ext uri="{FF2B5EF4-FFF2-40B4-BE49-F238E27FC236}">
                <a16:creationId xmlns:a16="http://schemas.microsoft.com/office/drawing/2014/main" id="{44A2C81D-C0D9-4EE7-9EF3-8A8B3B6FB1FE}"/>
              </a:ext>
            </a:extLst>
          </p:cNvPr>
          <p:cNvGraphicFramePr>
            <a:graphicFrameLocks/>
          </p:cNvGraphicFramePr>
          <p:nvPr>
            <p:extLst>
              <p:ext uri="{D42A27DB-BD31-4B8C-83A1-F6EECF244321}">
                <p14:modId xmlns:p14="http://schemas.microsoft.com/office/powerpoint/2010/main" val="687028628"/>
              </p:ext>
            </p:extLst>
          </p:nvPr>
        </p:nvGraphicFramePr>
        <p:xfrm>
          <a:off x="-165363" y="1692370"/>
          <a:ext cx="6600898" cy="41833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8" name="Content Placeholder 2">
            <a:extLst>
              <a:ext uri="{FF2B5EF4-FFF2-40B4-BE49-F238E27FC236}">
                <a16:creationId xmlns:a16="http://schemas.microsoft.com/office/drawing/2014/main" id="{6A020BCF-B717-40C4-8C49-14CFAB4F74CF}"/>
              </a:ext>
            </a:extLst>
          </p:cNvPr>
          <p:cNvSpPr>
            <a:spLocks noGrp="1"/>
          </p:cNvSpPr>
          <p:nvPr>
            <p:ph idx="1"/>
          </p:nvPr>
        </p:nvSpPr>
        <p:spPr>
          <a:xfrm>
            <a:off x="5821261" y="2306972"/>
            <a:ext cx="6082717" cy="3435479"/>
          </a:xfrm>
        </p:spPr>
        <p:txBody>
          <a:bodyPr>
            <a:normAutofit/>
          </a:bodyPr>
          <a:lstStyle/>
          <a:p>
            <a:r>
              <a:rPr lang="en-US" sz="3200" dirty="0"/>
              <a:t>In low pressure, baroreceptors reduce their firing</a:t>
            </a:r>
          </a:p>
          <a:p>
            <a:r>
              <a:rPr lang="en-US" sz="3200" dirty="0"/>
              <a:t>This signals the CV center to shut off PNS and activate SNS</a:t>
            </a:r>
            <a:endParaRPr lang="en-CA" sz="2800" dirty="0"/>
          </a:p>
        </p:txBody>
      </p:sp>
      <p:cxnSp>
        <p:nvCxnSpPr>
          <p:cNvPr id="9" name="Straight Arrow Connector 8">
            <a:extLst>
              <a:ext uri="{FF2B5EF4-FFF2-40B4-BE49-F238E27FC236}">
                <a16:creationId xmlns:a16="http://schemas.microsoft.com/office/drawing/2014/main" id="{34AB43DD-E7CA-481E-81FA-ADA3ADF4B19E}"/>
              </a:ext>
            </a:extLst>
          </p:cNvPr>
          <p:cNvCxnSpPr>
            <a:cxnSpLocks/>
          </p:cNvCxnSpPr>
          <p:nvPr/>
        </p:nvCxnSpPr>
        <p:spPr>
          <a:xfrm>
            <a:off x="2276194" y="5061523"/>
            <a:ext cx="0" cy="19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C7AA70B6-5FD8-4BF8-8189-EF8BF8E873D6}"/>
              </a:ext>
            </a:extLst>
          </p:cNvPr>
          <p:cNvCxnSpPr>
            <a:cxnSpLocks/>
          </p:cNvCxnSpPr>
          <p:nvPr/>
        </p:nvCxnSpPr>
        <p:spPr>
          <a:xfrm>
            <a:off x="4551582" y="5061523"/>
            <a:ext cx="0" cy="19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1172254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Baroreceptor Reflex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97577"/>
            <a:ext cx="10624457" cy="4493623"/>
          </a:xfrm>
        </p:spPr>
        <p:txBody>
          <a:bodyPr>
            <a:normAutofit/>
          </a:bodyPr>
          <a:lstStyle/>
          <a:p>
            <a:r>
              <a:rPr lang="en-CA" sz="3200" dirty="0"/>
              <a:t>Located in walls of </a:t>
            </a:r>
            <a:r>
              <a:rPr lang="en-CA" sz="3200" dirty="0">
                <a:solidFill>
                  <a:srgbClr val="FF0000"/>
                </a:solidFill>
              </a:rPr>
              <a:t>aortic arch </a:t>
            </a:r>
            <a:r>
              <a:rPr lang="en-CA" sz="3200" dirty="0"/>
              <a:t>and </a:t>
            </a:r>
            <a:r>
              <a:rPr lang="en-CA" sz="3200" dirty="0">
                <a:solidFill>
                  <a:srgbClr val="FF0000"/>
                </a:solidFill>
              </a:rPr>
              <a:t>carotid sinuses</a:t>
            </a:r>
          </a:p>
          <a:p>
            <a:r>
              <a:rPr lang="en-CA" sz="3200" dirty="0"/>
              <a:t>Stretch sensitive receptors that monitor blood pressure</a:t>
            </a:r>
          </a:p>
          <a:p>
            <a:r>
              <a:rPr lang="en-CA" sz="3200" dirty="0"/>
              <a:t>Send APs back to cardiovascular center in the medulla of brainstem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4" descr="Copy of Baroreceptor reflex 2">
            <a:extLst>
              <a:ext uri="{FF2B5EF4-FFF2-40B4-BE49-F238E27FC236}">
                <a16:creationId xmlns:a16="http://schemas.microsoft.com/office/drawing/2014/main" id="{1EB3CBF8-84D1-45FA-A897-67A50EB0C5A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2763" b="21639"/>
          <a:stretch/>
        </p:blipFill>
        <p:spPr>
          <a:xfrm>
            <a:off x="4184468" y="2857680"/>
            <a:ext cx="3823063" cy="3158108"/>
          </a:xfrm>
          <a:prstGeom prst="rect">
            <a:avLst/>
          </a:prstGeom>
          <a:noFill/>
        </p:spPr>
      </p:pic>
    </p:spTree>
    <p:extLst>
      <p:ext uri="{BB962C8B-B14F-4D97-AF65-F5344CB8AC3E}">
        <p14:creationId xmlns:p14="http://schemas.microsoft.com/office/powerpoint/2010/main" val="2251415256"/>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Baroreceptor Reflex</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97577"/>
            <a:ext cx="10624457" cy="4493623"/>
          </a:xfrm>
        </p:spPr>
        <p:txBody>
          <a:bodyPr>
            <a:normAutofit/>
          </a:bodyPr>
          <a:lstStyle/>
          <a:p>
            <a:pPr marL="0" indent="0">
              <a:buNone/>
            </a:pPr>
            <a:endParaRPr lang="en-CA" sz="2400" b="1" dirty="0">
              <a:solidFill>
                <a:schemeClr val="bg1">
                  <a:lumMod val="50000"/>
                </a:schemeClr>
              </a:solidFill>
            </a:endParaRPr>
          </a:p>
          <a:p>
            <a:pPr marL="0" indent="0">
              <a:buNone/>
            </a:pPr>
            <a:endParaRPr lang="en-CA" sz="2400" b="1" dirty="0">
              <a:solidFill>
                <a:schemeClr val="bg1">
                  <a:lumMod val="50000"/>
                </a:schemeClr>
              </a:solidFill>
            </a:endParaRPr>
          </a:p>
          <a:p>
            <a:endParaRPr lang="en-CA" b="1" dirty="0">
              <a:solidFill>
                <a:schemeClr val="bg1">
                  <a:lumMod val="50000"/>
                </a:schemeClr>
              </a:solidFill>
            </a:endParaRPr>
          </a:p>
          <a:p>
            <a:pPr lvl="1">
              <a:buFont typeface="Wingdings" panose="05000000000000000000" pitchFamily="2" charset="2"/>
              <a:buChar char="Ø"/>
            </a:pPr>
            <a:endParaRPr lang="en-CA" sz="2800" b="1" dirty="0">
              <a:solidFill>
                <a:schemeClr val="bg1">
                  <a:lumMod val="50000"/>
                </a:schemeClr>
              </a:solidFill>
            </a:endParaRPr>
          </a:p>
          <a:p>
            <a:pPr marL="0" indent="0">
              <a:buNone/>
            </a:pPr>
            <a:endParaRPr lang="en-CA" sz="3200" b="1" dirty="0">
              <a:solidFill>
                <a:schemeClr val="bg1">
                  <a:lumMod val="50000"/>
                </a:schemeClr>
              </a:solidFill>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Content Placeholder 5">
            <a:extLst>
              <a:ext uri="{FF2B5EF4-FFF2-40B4-BE49-F238E27FC236}">
                <a16:creationId xmlns:a16="http://schemas.microsoft.com/office/drawing/2014/main" id="{85AE374C-060F-4E36-B1D6-5A159FF910D6}"/>
              </a:ext>
            </a:extLst>
          </p:cNvPr>
          <p:cNvGraphicFramePr>
            <a:graphicFrameLocks/>
          </p:cNvGraphicFramePr>
          <p:nvPr>
            <p:extLst>
              <p:ext uri="{D42A27DB-BD31-4B8C-83A1-F6EECF244321}">
                <p14:modId xmlns:p14="http://schemas.microsoft.com/office/powerpoint/2010/main" val="3071322257"/>
              </p:ext>
            </p:extLst>
          </p:nvPr>
        </p:nvGraphicFramePr>
        <p:xfrm>
          <a:off x="2434045" y="1297577"/>
          <a:ext cx="7323909" cy="464159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9" name="Straight Arrow Connector 8">
            <a:extLst>
              <a:ext uri="{FF2B5EF4-FFF2-40B4-BE49-F238E27FC236}">
                <a16:creationId xmlns:a16="http://schemas.microsoft.com/office/drawing/2014/main" id="{325A6831-AB40-4CD4-914C-CC3FAA2F4DFB}"/>
              </a:ext>
            </a:extLst>
          </p:cNvPr>
          <p:cNvCxnSpPr>
            <a:cxnSpLocks/>
          </p:cNvCxnSpPr>
          <p:nvPr/>
        </p:nvCxnSpPr>
        <p:spPr>
          <a:xfrm>
            <a:off x="5060958" y="5033555"/>
            <a:ext cx="0" cy="19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D5DEEB18-A63C-4954-A3FA-237A3C78C44B}"/>
              </a:ext>
            </a:extLst>
          </p:cNvPr>
          <p:cNvCxnSpPr>
            <a:cxnSpLocks/>
          </p:cNvCxnSpPr>
          <p:nvPr/>
        </p:nvCxnSpPr>
        <p:spPr>
          <a:xfrm>
            <a:off x="7851735" y="5033555"/>
            <a:ext cx="0" cy="191588"/>
          </a:xfrm>
          <a:prstGeom prst="straightConnector1">
            <a:avLst/>
          </a:prstGeom>
          <a:ln w="381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74035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Equations to know</a:t>
            </a:r>
            <a:endParaRPr lang="en-CA" b="1" dirty="0">
              <a:solidFill>
                <a:srgbClr val="4F268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dirty="0">
                    <a:solidFill>
                      <a:schemeClr val="tx1"/>
                    </a:solidFill>
                  </a:rPr>
                  <a:t>CO = HR x SV</a:t>
                </a:r>
              </a:p>
              <a:p>
                <a:r>
                  <a:rPr lang="en-CA" dirty="0">
                    <a:solidFill>
                      <a:schemeClr val="tx1"/>
                    </a:solidFill>
                  </a:rPr>
                  <a:t>Max HR = 220 – age</a:t>
                </a:r>
              </a:p>
              <a:p>
                <a:r>
                  <a:rPr lang="en-CA" dirty="0">
                    <a:solidFill>
                      <a:schemeClr val="tx1"/>
                    </a:solidFill>
                  </a:rPr>
                  <a:t>Stroke volume  = EDV –ESV</a:t>
                </a:r>
              </a:p>
              <a:p>
                <a14:m>
                  <m:oMath xmlns:m="http://schemas.openxmlformats.org/officeDocument/2006/math">
                    <m:r>
                      <a:rPr lang="en-CA" b="0" i="1" smtClean="0">
                        <a:solidFill>
                          <a:schemeClr val="tx1"/>
                        </a:solidFill>
                        <a:latin typeface="Cambria Math" panose="02040503050406030204" pitchFamily="18" charset="0"/>
                      </a:rPr>
                      <m:t>𝐵𝑙𝑜𝑜𝑑</m:t>
                    </m:r>
                    <m:r>
                      <a:rPr lang="en-CA" b="0" i="1" smtClean="0">
                        <a:solidFill>
                          <a:schemeClr val="tx1"/>
                        </a:solidFill>
                        <a:latin typeface="Cambria Math" panose="02040503050406030204" pitchFamily="18" charset="0"/>
                      </a:rPr>
                      <m:t> </m:t>
                    </m:r>
                    <m:r>
                      <a:rPr lang="en-CA" b="0" i="1" smtClean="0">
                        <a:solidFill>
                          <a:schemeClr val="tx1"/>
                        </a:solidFill>
                        <a:latin typeface="Cambria Math" panose="02040503050406030204" pitchFamily="18" charset="0"/>
                      </a:rPr>
                      <m:t>𝐹𝑙𝑜𝑤</m:t>
                    </m:r>
                    <m:r>
                      <a:rPr lang="en-CA" b="0" i="1" smtClean="0">
                        <a:solidFill>
                          <a:schemeClr val="tx1"/>
                        </a:solidFill>
                        <a:latin typeface="Cambria Math" panose="02040503050406030204" pitchFamily="18" charset="0"/>
                      </a:rPr>
                      <m:t>= </m:t>
                    </m:r>
                    <m:d>
                      <m:dPr>
                        <m:ctrlPr>
                          <a:rPr lang="en-CA" i="1">
                            <a:solidFill>
                              <a:schemeClr val="tx1"/>
                            </a:solidFill>
                            <a:latin typeface="Cambria Math" panose="02040503050406030204" pitchFamily="18" charset="0"/>
                          </a:rPr>
                        </m:ctrlPr>
                      </m:dPr>
                      <m:e>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1</m:t>
                            </m:r>
                          </m:sub>
                        </m:sSub>
                        <m:r>
                          <a:rPr lang="en-CA" b="0" i="1" smtClean="0">
                            <a:solidFill>
                              <a:schemeClr val="tx1"/>
                            </a:solidFill>
                            <a:latin typeface="Cambria Math" panose="02040503050406030204" pitchFamily="18" charset="0"/>
                          </a:rPr>
                          <m:t>−</m:t>
                        </m:r>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2</m:t>
                            </m:r>
                          </m:sub>
                        </m:sSub>
                      </m:e>
                    </m:d>
                    <m:r>
                      <a:rPr lang="en-CA" b="0" i="1" smtClean="0">
                        <a:solidFill>
                          <a:schemeClr val="tx1"/>
                        </a:solidFill>
                        <a:latin typeface="Cambria Math" panose="02040503050406030204" pitchFamily="18" charset="0"/>
                      </a:rPr>
                      <m:t> ∗ </m:t>
                    </m:r>
                    <m:sSup>
                      <m:sSupPr>
                        <m:ctrlPr>
                          <a:rPr lang="en-CA" i="1">
                            <a:solidFill>
                              <a:schemeClr val="tx1"/>
                            </a:solidFill>
                            <a:latin typeface="Cambria Math" panose="02040503050406030204" pitchFamily="18" charset="0"/>
                          </a:rPr>
                        </m:ctrlPr>
                      </m:sSupPr>
                      <m:e>
                        <m:r>
                          <a:rPr lang="en-CA" b="0" i="1" smtClean="0">
                            <a:solidFill>
                              <a:schemeClr val="tx1"/>
                            </a:solidFill>
                            <a:latin typeface="Cambria Math" panose="02040503050406030204" pitchFamily="18" charset="0"/>
                          </a:rPr>
                          <m:t>𝑟</m:t>
                        </m:r>
                      </m:e>
                      <m:sup>
                        <m:r>
                          <a:rPr lang="en-CA" b="0" i="1" smtClean="0">
                            <a:solidFill>
                              <a:schemeClr val="tx1"/>
                            </a:solidFill>
                            <a:latin typeface="Cambria Math" panose="02040503050406030204" pitchFamily="18" charset="0"/>
                          </a:rPr>
                          <m:t>4</m:t>
                        </m:r>
                      </m:sup>
                    </m:sSup>
                  </m:oMath>
                </a14:m>
                <a:r>
                  <a:rPr lang="en-CA" dirty="0">
                    <a:solidFill>
                      <a:schemeClr val="tx1"/>
                    </a:solidFill>
                  </a:rPr>
                  <a:t> </a:t>
                </a:r>
              </a:p>
              <a:p>
                <a14:m>
                  <m:oMath xmlns:m="http://schemas.openxmlformats.org/officeDocument/2006/math">
                    <m:r>
                      <a:rPr lang="en-CA" b="0" i="1" smtClean="0">
                        <a:solidFill>
                          <a:schemeClr val="tx1"/>
                        </a:solidFill>
                        <a:latin typeface="Cambria Math" panose="02040503050406030204" pitchFamily="18" charset="0"/>
                      </a:rPr>
                      <m:t>𝑁𝐹𝑀</m:t>
                    </m:r>
                    <m:r>
                      <a:rPr lang="en-CA" b="0" i="1" smtClean="0">
                        <a:solidFill>
                          <a:schemeClr val="tx1"/>
                        </a:solidFill>
                        <a:latin typeface="Cambria Math" panose="02040503050406030204" pitchFamily="18" charset="0"/>
                      </a:rPr>
                      <m:t>= </m:t>
                    </m:r>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𝐾</m:t>
                        </m:r>
                      </m:e>
                      <m:sub>
                        <m:r>
                          <a:rPr lang="en-CA" b="0" i="1" smtClean="0">
                            <a:solidFill>
                              <a:schemeClr val="tx1"/>
                            </a:solidFill>
                            <a:latin typeface="Cambria Math" panose="02040503050406030204" pitchFamily="18" charset="0"/>
                          </a:rPr>
                          <m:t>𝑓</m:t>
                        </m:r>
                      </m:sub>
                    </m:sSub>
                    <m:d>
                      <m:dPr>
                        <m:begChr m:val="["/>
                        <m:endChr m:val="]"/>
                        <m:ctrlPr>
                          <a:rPr lang="en-CA" i="1">
                            <a:solidFill>
                              <a:schemeClr val="tx1"/>
                            </a:solidFill>
                            <a:latin typeface="Cambria Math" panose="02040503050406030204" pitchFamily="18" charset="0"/>
                          </a:rPr>
                        </m:ctrlPr>
                      </m:dPr>
                      <m:e>
                        <m:d>
                          <m:dPr>
                            <m:ctrlPr>
                              <a:rPr lang="en-CA" i="1">
                                <a:solidFill>
                                  <a:schemeClr val="tx1"/>
                                </a:solidFill>
                                <a:latin typeface="Cambria Math" panose="02040503050406030204" pitchFamily="18" charset="0"/>
                              </a:rPr>
                            </m:ctrlPr>
                          </m:dPr>
                          <m:e>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𝑐</m:t>
                                </m:r>
                              </m:sub>
                            </m:sSub>
                            <m:r>
                              <a:rPr lang="en-CA" b="0" i="1" smtClean="0">
                                <a:solidFill>
                                  <a:schemeClr val="tx1"/>
                                </a:solidFill>
                                <a:latin typeface="Cambria Math" panose="02040503050406030204" pitchFamily="18" charset="0"/>
                              </a:rPr>
                              <m:t>−</m:t>
                            </m:r>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rPr>
                                  <m:t>𝑃</m:t>
                                </m:r>
                              </m:e>
                              <m:sub>
                                <m:r>
                                  <a:rPr lang="en-CA" b="0" i="1" smtClean="0">
                                    <a:solidFill>
                                      <a:schemeClr val="tx1"/>
                                    </a:solidFill>
                                    <a:latin typeface="Cambria Math" panose="02040503050406030204" pitchFamily="18" charset="0"/>
                                  </a:rPr>
                                  <m:t>𝐼𝐹</m:t>
                                </m:r>
                              </m:sub>
                            </m:sSub>
                          </m:e>
                        </m:d>
                        <m:r>
                          <a:rPr lang="en-CA" b="0" i="1" smtClean="0">
                            <a:solidFill>
                              <a:schemeClr val="tx1"/>
                            </a:solidFill>
                            <a:latin typeface="Cambria Math" panose="02040503050406030204" pitchFamily="18" charset="0"/>
                          </a:rPr>
                          <m:t> − </m:t>
                        </m:r>
                        <m:d>
                          <m:dPr>
                            <m:ctrlPr>
                              <a:rPr lang="en-CA" i="1">
                                <a:solidFill>
                                  <a:schemeClr val="tx1"/>
                                </a:solidFill>
                                <a:latin typeface="Cambria Math" panose="02040503050406030204" pitchFamily="18" charset="0"/>
                              </a:rPr>
                            </m:ctrlPr>
                          </m:dPr>
                          <m:e>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𝜋</m:t>
                                </m:r>
                              </m:e>
                              <m:sub>
                                <m:r>
                                  <a:rPr lang="en-CA" b="0" i="1" smtClean="0">
                                    <a:solidFill>
                                      <a:schemeClr val="tx1"/>
                                    </a:solidFill>
                                    <a:latin typeface="Cambria Math" panose="02040503050406030204" pitchFamily="18" charset="0"/>
                                  </a:rPr>
                                  <m:t>𝑃</m:t>
                                </m:r>
                              </m:sub>
                            </m:sSub>
                            <m:r>
                              <a:rPr lang="en-CA" b="0" i="1" smtClean="0">
                                <a:solidFill>
                                  <a:schemeClr val="tx1"/>
                                </a:solidFill>
                                <a:latin typeface="Cambria Math" panose="02040503050406030204" pitchFamily="18" charset="0"/>
                              </a:rPr>
                              <m:t>−</m:t>
                            </m:r>
                            <m:sSub>
                              <m:sSubPr>
                                <m:ctrlPr>
                                  <a:rPr lang="en-CA" i="1">
                                    <a:solidFill>
                                      <a:schemeClr val="tx1"/>
                                    </a:solidFill>
                                    <a:latin typeface="Cambria Math" panose="02040503050406030204" pitchFamily="18" charset="0"/>
                                  </a:rPr>
                                </m:ctrlPr>
                              </m:sSubPr>
                              <m:e>
                                <m:r>
                                  <a:rPr lang="en-CA" b="0" i="1" smtClean="0">
                                    <a:solidFill>
                                      <a:schemeClr val="tx1"/>
                                    </a:solidFill>
                                    <a:latin typeface="Cambria Math" panose="02040503050406030204" pitchFamily="18" charset="0"/>
                                    <a:ea typeface="Cambria Math" panose="02040503050406030204" pitchFamily="18" charset="0"/>
                                  </a:rPr>
                                  <m:t>𝜋</m:t>
                                </m:r>
                              </m:e>
                              <m:sub>
                                <m:r>
                                  <a:rPr lang="en-CA" b="0" i="1" smtClean="0">
                                    <a:solidFill>
                                      <a:schemeClr val="tx1"/>
                                    </a:solidFill>
                                    <a:latin typeface="Cambria Math" panose="02040503050406030204" pitchFamily="18" charset="0"/>
                                  </a:rPr>
                                  <m:t>𝐼𝐹</m:t>
                                </m:r>
                              </m:sub>
                            </m:sSub>
                          </m:e>
                        </m:d>
                      </m:e>
                    </m:d>
                    <m:r>
                      <a:rPr lang="en-CA" b="0" i="1" smtClean="0">
                        <a:solidFill>
                          <a:schemeClr val="tx1"/>
                        </a:solidFill>
                        <a:latin typeface="Cambria Math" panose="02040503050406030204" pitchFamily="18" charset="0"/>
                      </a:rPr>
                      <m:t> </m:t>
                    </m:r>
                  </m:oMath>
                </a14:m>
                <a:endParaRPr lang="en-CA" dirty="0">
                  <a:solidFill>
                    <a:schemeClr val="tx1"/>
                  </a:solidFill>
                </a:endParaRPr>
              </a:p>
              <a:p>
                <a14:m>
                  <m:oMath xmlns:m="http://schemas.openxmlformats.org/officeDocument/2006/math">
                    <m:r>
                      <a:rPr lang="en-CA" b="0" i="1" smtClean="0">
                        <a:solidFill>
                          <a:schemeClr val="tx1"/>
                        </a:solidFill>
                        <a:latin typeface="Cambria Math" panose="02040503050406030204" pitchFamily="18" charset="0"/>
                      </a:rPr>
                      <m:t>𝑀𝐴𝑃</m:t>
                    </m:r>
                    <m:r>
                      <a:rPr lang="en-CA" b="0" i="1" smtClean="0">
                        <a:solidFill>
                          <a:schemeClr val="tx1"/>
                        </a:solidFill>
                        <a:latin typeface="Cambria Math" panose="02040503050406030204" pitchFamily="18" charset="0"/>
                      </a:rPr>
                      <m:t>=</m:t>
                    </m:r>
                    <m:r>
                      <a:rPr lang="en-CA" b="0" i="1" smtClean="0">
                        <a:solidFill>
                          <a:schemeClr val="tx1"/>
                        </a:solidFill>
                        <a:latin typeface="Cambria Math" panose="02040503050406030204" pitchFamily="18" charset="0"/>
                      </a:rPr>
                      <m:t>𝐶𝑂</m:t>
                    </m:r>
                    <m:r>
                      <a:rPr lang="en-CA" b="0" i="1" smtClean="0">
                        <a:solidFill>
                          <a:schemeClr val="tx1"/>
                        </a:solidFill>
                        <a:latin typeface="Cambria Math" panose="02040503050406030204" pitchFamily="18" charset="0"/>
                      </a:rPr>
                      <m:t> ∗</m:t>
                    </m:r>
                    <m:r>
                      <a:rPr lang="en-CA" b="0" i="1" smtClean="0">
                        <a:solidFill>
                          <a:schemeClr val="tx1"/>
                        </a:solidFill>
                        <a:latin typeface="Cambria Math" panose="02040503050406030204" pitchFamily="18" charset="0"/>
                      </a:rPr>
                      <m:t>𝑇𝑃𝑅</m:t>
                    </m:r>
                  </m:oMath>
                </a14:m>
                <a:endParaRPr lang="en-CA" dirty="0">
                  <a:solidFill>
                    <a:schemeClr val="tx1"/>
                  </a:solidFill>
                </a:endParaRP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838200" y="1524001"/>
                <a:ext cx="10515600" cy="4415170"/>
              </a:xfrm>
              <a:blipFill>
                <a:blip r:embed="rId2"/>
                <a:stretch>
                  <a:fillRect l="-1043" t="-2210"/>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61645474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a:xfrm>
            <a:off x="1524000" y="1122363"/>
            <a:ext cx="9144000" cy="1563687"/>
          </a:xfrm>
        </p:spPr>
        <p:txBody>
          <a:bodyPr/>
          <a:lstStyle/>
          <a:p>
            <a:r>
              <a:rPr lang="en-US" sz="4800" b="1" dirty="0">
                <a:solidFill>
                  <a:srgbClr val="4F2683"/>
                </a:solidFill>
                <a:latin typeface="+mn-lt"/>
              </a:rPr>
              <a:t>What Questions Do You Have?</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Title 1">
            <a:extLst>
              <a:ext uri="{FF2B5EF4-FFF2-40B4-BE49-F238E27FC236}">
                <a16:creationId xmlns:a16="http://schemas.microsoft.com/office/drawing/2014/main" id="{6418100E-72EE-4A94-A570-57CCE6C92F9E}"/>
              </a:ext>
            </a:extLst>
          </p:cNvPr>
          <p:cNvSpPr txBox="1">
            <a:spLocks/>
          </p:cNvSpPr>
          <p:nvPr/>
        </p:nvSpPr>
        <p:spPr>
          <a:xfrm>
            <a:off x="1209675" y="3155078"/>
            <a:ext cx="9772650" cy="142395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CA" sz="3200" dirty="0">
                <a:latin typeface="+mn-lt"/>
              </a:rPr>
              <a:t>You can ask in the </a:t>
            </a:r>
            <a:r>
              <a:rPr lang="en-CA" sz="3200" b="1" dirty="0">
                <a:solidFill>
                  <a:srgbClr val="4F2270"/>
                </a:solidFill>
                <a:latin typeface="+mn-lt"/>
              </a:rPr>
              <a:t>Owl forums</a:t>
            </a:r>
            <a:r>
              <a:rPr lang="en-CA" sz="3200" dirty="0">
                <a:latin typeface="+mn-lt"/>
              </a:rPr>
              <a:t> as well!</a:t>
            </a:r>
          </a:p>
          <a:p>
            <a:endParaRPr lang="en-CA" sz="3200" dirty="0">
              <a:latin typeface="+mn-lt"/>
            </a:endParaRPr>
          </a:p>
          <a:p>
            <a:r>
              <a:rPr lang="en-CA" sz="3200" dirty="0">
                <a:latin typeface="+mn-lt"/>
              </a:rPr>
              <a:t>Also anonymously ask questions in the </a:t>
            </a:r>
            <a:r>
              <a:rPr lang="en-CA" sz="3200" b="1" dirty="0">
                <a:solidFill>
                  <a:srgbClr val="4F2270"/>
                </a:solidFill>
                <a:latin typeface="+mn-lt"/>
              </a:rPr>
              <a:t>online </a:t>
            </a:r>
            <a:r>
              <a:rPr lang="en-CA" sz="3200" b="1" dirty="0" err="1">
                <a:solidFill>
                  <a:srgbClr val="4F2270"/>
                </a:solidFill>
                <a:latin typeface="+mn-lt"/>
              </a:rPr>
              <a:t>dropbox</a:t>
            </a:r>
            <a:r>
              <a:rPr lang="en-CA" sz="3200" dirty="0">
                <a:latin typeface="+mn-lt"/>
              </a:rPr>
              <a:t>!! </a:t>
            </a:r>
          </a:p>
        </p:txBody>
      </p:sp>
    </p:spTree>
    <p:extLst>
      <p:ext uri="{BB962C8B-B14F-4D97-AF65-F5344CB8AC3E}">
        <p14:creationId xmlns:p14="http://schemas.microsoft.com/office/powerpoint/2010/main" val="22838744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588945"/>
          </a:xfrm>
        </p:spPr>
        <p:txBody>
          <a:bodyPr>
            <a:noAutofit/>
          </a:bodyPr>
          <a:lstStyle/>
          <a:p>
            <a:pPr algn="ctr"/>
            <a:r>
              <a:rPr lang="en-US" sz="3200" b="1" dirty="0">
                <a:solidFill>
                  <a:srgbClr val="4F2683"/>
                </a:solidFill>
                <a:latin typeface="Calibri" panose="020F0502020204030204" pitchFamily="34" charset="0"/>
                <a:cs typeface="Calibri" panose="020F0502020204030204" pitchFamily="34" charset="0"/>
              </a:rPr>
              <a:t>Why does the myosin head attach to the actin and not the myosin binding site? Is calcium released from the SR, or is it stored in the SR and released by the Lateral sac?</a:t>
            </a:r>
            <a:endParaRPr lang="en-CA" sz="28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56D81197-6C59-44C9-8BBB-41D42DAF8D40}"/>
              </a:ext>
            </a:extLst>
          </p:cNvPr>
          <p:cNvSpPr>
            <a:spLocks noGrp="1"/>
          </p:cNvSpPr>
          <p:nvPr>
            <p:ph idx="1"/>
          </p:nvPr>
        </p:nvSpPr>
        <p:spPr>
          <a:xfrm>
            <a:off x="229403" y="1889090"/>
            <a:ext cx="5866597" cy="4050081"/>
          </a:xfrm>
        </p:spPr>
        <p:txBody>
          <a:bodyPr>
            <a:normAutofit/>
          </a:bodyPr>
          <a:lstStyle/>
          <a:p>
            <a:r>
              <a:rPr lang="en-CA" dirty="0"/>
              <a:t>The myosin binding site is part of the actin, they are the same structure</a:t>
            </a:r>
          </a:p>
          <a:p>
            <a:r>
              <a:rPr lang="en-CA" dirty="0"/>
              <a:t>Calcium is stored and released by the lateral sacs of the SR</a:t>
            </a:r>
          </a:p>
          <a:p>
            <a:pPr lvl="1"/>
            <a:endParaRPr lang="en-CA" dirty="0"/>
          </a:p>
        </p:txBody>
      </p:sp>
      <p:pic>
        <p:nvPicPr>
          <p:cNvPr id="8" name="Picture 7" descr="Thin Myofilament 2b.png">
            <a:extLst>
              <a:ext uri="{FF2B5EF4-FFF2-40B4-BE49-F238E27FC236}">
                <a16:creationId xmlns:a16="http://schemas.microsoft.com/office/drawing/2014/main" id="{8C822D5B-C674-41F2-9EFC-8F77FD495C9A}"/>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95999" y="2180656"/>
            <a:ext cx="5866598" cy="12571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31D8BC5D-C045-492E-8DF0-91C0B7ACC207}"/>
              </a:ext>
            </a:extLst>
          </p:cNvPr>
          <p:cNvSpPr txBox="1">
            <a:spLocks noChangeArrowheads="1"/>
          </p:cNvSpPr>
          <p:nvPr/>
        </p:nvSpPr>
        <p:spPr bwMode="auto">
          <a:xfrm>
            <a:off x="8221659" y="1669197"/>
            <a:ext cx="1862528"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square">
            <a:spAutoFit/>
          </a:bodyPr>
          <a:lstStyle/>
          <a:p>
            <a:pPr>
              <a:defRPr/>
            </a:pPr>
            <a:r>
              <a:rPr lang="en-US" sz="2800" dirty="0">
                <a:solidFill>
                  <a:srgbClr val="DC0000"/>
                </a:solidFill>
                <a:latin typeface="+mn-lt"/>
                <a:ea typeface="+mn-ea"/>
              </a:rPr>
              <a:t>G-Actin</a:t>
            </a:r>
          </a:p>
        </p:txBody>
      </p:sp>
      <p:cxnSp>
        <p:nvCxnSpPr>
          <p:cNvPr id="10" name="Straight Arrow Connector 9">
            <a:extLst>
              <a:ext uri="{FF2B5EF4-FFF2-40B4-BE49-F238E27FC236}">
                <a16:creationId xmlns:a16="http://schemas.microsoft.com/office/drawing/2014/main" id="{14D7240F-260D-44E2-89BA-7E34C41A40BD}"/>
              </a:ext>
            </a:extLst>
          </p:cNvPr>
          <p:cNvCxnSpPr>
            <a:cxnSpLocks noChangeShapeType="1"/>
            <a:stCxn id="9" idx="1"/>
          </p:cNvCxnSpPr>
          <p:nvPr/>
        </p:nvCxnSpPr>
        <p:spPr bwMode="auto">
          <a:xfrm flipH="1">
            <a:off x="7102889" y="1930807"/>
            <a:ext cx="1118770" cy="65279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1" name="Straight Arrow Connector 10">
            <a:extLst>
              <a:ext uri="{FF2B5EF4-FFF2-40B4-BE49-F238E27FC236}">
                <a16:creationId xmlns:a16="http://schemas.microsoft.com/office/drawing/2014/main" id="{32DF2F03-F50A-43AD-A482-9854612AA865}"/>
              </a:ext>
            </a:extLst>
          </p:cNvPr>
          <p:cNvCxnSpPr>
            <a:cxnSpLocks noChangeShapeType="1"/>
            <a:stCxn id="9" idx="1"/>
          </p:cNvCxnSpPr>
          <p:nvPr/>
        </p:nvCxnSpPr>
        <p:spPr bwMode="auto">
          <a:xfrm flipH="1">
            <a:off x="7636289" y="1930807"/>
            <a:ext cx="585370" cy="72899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12" name="TextBox 11">
            <a:extLst>
              <a:ext uri="{FF2B5EF4-FFF2-40B4-BE49-F238E27FC236}">
                <a16:creationId xmlns:a16="http://schemas.microsoft.com/office/drawing/2014/main" id="{9ED4A16D-1A05-42E0-BF6A-A46B36A51787}"/>
              </a:ext>
            </a:extLst>
          </p:cNvPr>
          <p:cNvSpPr txBox="1">
            <a:spLocks noChangeArrowheads="1"/>
          </p:cNvSpPr>
          <p:nvPr/>
        </p:nvSpPr>
        <p:spPr bwMode="auto">
          <a:xfrm>
            <a:off x="9800166" y="3520192"/>
            <a:ext cx="1970656" cy="830997"/>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square">
            <a:spAutoFit/>
          </a:bodyPr>
          <a:lstStyle/>
          <a:p>
            <a:pPr>
              <a:defRPr/>
            </a:pPr>
            <a:r>
              <a:rPr lang="en-US" sz="2400" dirty="0">
                <a:solidFill>
                  <a:schemeClr val="dk1"/>
                </a:solidFill>
                <a:latin typeface="+mn-lt"/>
                <a:ea typeface="+mn-ea"/>
              </a:rPr>
              <a:t>Myosin binding sites</a:t>
            </a:r>
          </a:p>
        </p:txBody>
      </p:sp>
      <p:cxnSp>
        <p:nvCxnSpPr>
          <p:cNvPr id="13" name="Straight Arrow Connector 12">
            <a:extLst>
              <a:ext uri="{FF2B5EF4-FFF2-40B4-BE49-F238E27FC236}">
                <a16:creationId xmlns:a16="http://schemas.microsoft.com/office/drawing/2014/main" id="{DB7972A3-2056-43DE-8790-5B07DFCD8294}"/>
              </a:ext>
            </a:extLst>
          </p:cNvPr>
          <p:cNvCxnSpPr>
            <a:cxnSpLocks noChangeShapeType="1"/>
          </p:cNvCxnSpPr>
          <p:nvPr/>
        </p:nvCxnSpPr>
        <p:spPr bwMode="auto">
          <a:xfrm flipH="1" flipV="1">
            <a:off x="10084187" y="2659797"/>
            <a:ext cx="680305" cy="854604"/>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14" name="Straight Arrow Connector 13">
            <a:extLst>
              <a:ext uri="{FF2B5EF4-FFF2-40B4-BE49-F238E27FC236}">
                <a16:creationId xmlns:a16="http://schemas.microsoft.com/office/drawing/2014/main" id="{D553FEE5-292D-4329-972B-4CED580BF0B6}"/>
              </a:ext>
            </a:extLst>
          </p:cNvPr>
          <p:cNvCxnSpPr>
            <a:cxnSpLocks noChangeShapeType="1"/>
          </p:cNvCxnSpPr>
          <p:nvPr/>
        </p:nvCxnSpPr>
        <p:spPr bwMode="auto">
          <a:xfrm flipH="1">
            <a:off x="9625797" y="2708454"/>
            <a:ext cx="540" cy="31040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pic>
        <p:nvPicPr>
          <p:cNvPr id="21" name="Picture 20">
            <a:extLst>
              <a:ext uri="{FF2B5EF4-FFF2-40B4-BE49-F238E27FC236}">
                <a16:creationId xmlns:a16="http://schemas.microsoft.com/office/drawing/2014/main" id="{3AFAE09D-4CB7-4ADD-85D2-1EB1D995DD7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854333" y="3288869"/>
            <a:ext cx="2241665" cy="2650302"/>
          </a:xfrm>
          <a:prstGeom prst="rect">
            <a:avLst/>
          </a:prstGeom>
        </p:spPr>
      </p:pic>
    </p:spTree>
    <p:extLst>
      <p:ext uri="{BB962C8B-B14F-4D97-AF65-F5344CB8AC3E}">
        <p14:creationId xmlns:p14="http://schemas.microsoft.com/office/powerpoint/2010/main" val="2043912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US" sz="4400" b="1" dirty="0">
                <a:solidFill>
                  <a:srgbClr val="4F2683"/>
                </a:solidFill>
                <a:latin typeface="+mn-lt"/>
              </a:rPr>
              <a:t>Endocrinology</a:t>
            </a:r>
            <a:br>
              <a:rPr lang="en-US" sz="4400" b="1" dirty="0">
                <a:solidFill>
                  <a:srgbClr val="4F2683"/>
                </a:solidFill>
                <a:latin typeface="+mn-lt"/>
              </a:rPr>
            </a:br>
            <a:r>
              <a:rPr lang="en-US" sz="4400" b="1" dirty="0">
                <a:solidFill>
                  <a:srgbClr val="FF0000"/>
                </a:solidFill>
                <a:latin typeface="+mn-lt"/>
              </a:rPr>
              <a:t>4 Questions on exam</a:t>
            </a:r>
            <a:endParaRPr lang="en-CA" sz="5400" b="1" dirty="0">
              <a:solidFill>
                <a:srgbClr val="FF0000"/>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endParaRPr lang="en-US" sz="2800" b="1" dirty="0">
              <a:solidFill>
                <a:schemeClr val="bg1">
                  <a:lumMod val="50000"/>
                </a:schemeClr>
              </a:solidFill>
            </a:endParaRPr>
          </a:p>
        </p:txBody>
      </p:sp>
    </p:spTree>
    <p:extLst>
      <p:ext uri="{BB962C8B-B14F-4D97-AF65-F5344CB8AC3E}">
        <p14:creationId xmlns:p14="http://schemas.microsoft.com/office/powerpoint/2010/main" val="16107140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a:t>
            </a:r>
            <a:r>
              <a:rPr lang="en-US" sz="4800" b="1" dirty="0">
                <a:solidFill>
                  <a:srgbClr val="4F2683"/>
                </a:solidFill>
                <a:latin typeface="Calibri" panose="020F0502020204030204" pitchFamily="34" charset="0"/>
                <a:cs typeface="Calibri" panose="020F0502020204030204" pitchFamily="34" charset="0"/>
              </a:rPr>
              <a:t>is an incorrect statement concerning the adrenal glands</a:t>
            </a:r>
            <a:r>
              <a:rPr lang="en-CA" sz="4800" b="1" dirty="0">
                <a:solidFill>
                  <a:srgbClr val="4F2683"/>
                </a:solidFill>
                <a:latin typeface="Calibri" panose="020F0502020204030204" pitchFamily="34" charset="0"/>
                <a:cs typeface="Calibri" panose="020F0502020204030204" pitchFamily="34" charset="0"/>
              </a:rPr>
              <a:t>?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lnSpcReduction="10000"/>
          </a:bodyPr>
          <a:lstStyle/>
          <a:p>
            <a:pPr marL="514350" indent="-514350">
              <a:buFont typeface="+mj-lt"/>
              <a:buAutoNum type="alphaLcPeriod"/>
            </a:pPr>
            <a:r>
              <a:rPr lang="en-US" sz="3200" dirty="0"/>
              <a:t>an increase in ACTH release will result in increased mineralocorticoid production </a:t>
            </a:r>
          </a:p>
          <a:p>
            <a:pPr marL="514350" indent="-514350">
              <a:buFont typeface="+mj-lt"/>
              <a:buAutoNum type="alphaLcPeriod"/>
            </a:pPr>
            <a:r>
              <a:rPr lang="en-US" sz="3200" dirty="0"/>
              <a:t>the adrenal medulla produces compounds classified as catecholamines </a:t>
            </a:r>
          </a:p>
          <a:p>
            <a:pPr marL="514350" indent="-514350">
              <a:buFont typeface="+mj-lt"/>
              <a:buAutoNum type="alphaLcPeriod"/>
            </a:pPr>
            <a:r>
              <a:rPr lang="en-US" sz="3200" dirty="0"/>
              <a:t>production of cortisol is dependent on cholesterol as a precursor  </a:t>
            </a:r>
          </a:p>
          <a:p>
            <a:pPr marL="514350" indent="-514350">
              <a:buFont typeface="+mj-lt"/>
              <a:buAutoNum type="alphaLcPeriod"/>
            </a:pPr>
            <a:r>
              <a:rPr lang="en-US" sz="3200" dirty="0"/>
              <a:t>all the compounds produced by the adrenal cortex will eventually bind intracellular receptors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08351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a:t>
            </a:r>
            <a:r>
              <a:rPr lang="en-US" sz="4800" b="1" dirty="0">
                <a:solidFill>
                  <a:srgbClr val="4F2683"/>
                </a:solidFill>
                <a:latin typeface="Calibri" panose="020F0502020204030204" pitchFamily="34" charset="0"/>
                <a:cs typeface="Calibri" panose="020F0502020204030204" pitchFamily="34" charset="0"/>
              </a:rPr>
              <a:t>is an incorrect statement concerning the adrenal glands</a:t>
            </a:r>
            <a:r>
              <a:rPr lang="en-CA" sz="4800" b="1" dirty="0">
                <a:solidFill>
                  <a:srgbClr val="4F2683"/>
                </a:solidFill>
                <a:latin typeface="Calibri" panose="020F0502020204030204" pitchFamily="34" charset="0"/>
                <a:cs typeface="Calibri" panose="020F0502020204030204" pitchFamily="34" charset="0"/>
              </a:rPr>
              <a:t>?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lnSpcReduction="10000"/>
          </a:bodyPr>
          <a:lstStyle/>
          <a:p>
            <a:pPr marL="514350" indent="-514350">
              <a:buFont typeface="+mj-lt"/>
              <a:buAutoNum type="alphaLcPeriod"/>
            </a:pPr>
            <a:r>
              <a:rPr lang="en-US" sz="3200" dirty="0">
                <a:solidFill>
                  <a:srgbClr val="FF0000"/>
                </a:solidFill>
              </a:rPr>
              <a:t>an increase in ACTH release will result in increased mineralocorticoid production </a:t>
            </a:r>
          </a:p>
          <a:p>
            <a:pPr marL="514350" indent="-514350">
              <a:buFont typeface="+mj-lt"/>
              <a:buAutoNum type="alphaLcPeriod"/>
            </a:pPr>
            <a:r>
              <a:rPr lang="en-US" sz="3200" dirty="0"/>
              <a:t>the adrenal medulla produces compounds classified as catecholamines </a:t>
            </a:r>
          </a:p>
          <a:p>
            <a:pPr marL="514350" indent="-514350">
              <a:buFont typeface="+mj-lt"/>
              <a:buAutoNum type="alphaLcPeriod"/>
            </a:pPr>
            <a:r>
              <a:rPr lang="en-US" sz="3200" dirty="0"/>
              <a:t>production of cortisol is dependent on cholesterol as a precursor  </a:t>
            </a:r>
          </a:p>
          <a:p>
            <a:pPr marL="514350" indent="-514350">
              <a:buFont typeface="+mj-lt"/>
              <a:buAutoNum type="alphaLcPeriod"/>
            </a:pPr>
            <a:r>
              <a:rPr lang="en-US" sz="3200" dirty="0"/>
              <a:t>all the compounds produced by the adrenal cortex will eventually bind intracellular receptors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261775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a:t>
            </a:r>
            <a:r>
              <a:rPr lang="en-US" sz="4800" b="1" dirty="0">
                <a:solidFill>
                  <a:srgbClr val="4F2683"/>
                </a:solidFill>
                <a:latin typeface="Calibri" panose="020F0502020204030204" pitchFamily="34" charset="0"/>
                <a:cs typeface="Calibri" panose="020F0502020204030204" pitchFamily="34" charset="0"/>
              </a:rPr>
              <a:t>is a correct statement concerning the pancreas</a:t>
            </a:r>
            <a:r>
              <a:rPr lang="en-CA" sz="4800" b="1" dirty="0">
                <a:solidFill>
                  <a:srgbClr val="4F2683"/>
                </a:solidFill>
                <a:latin typeface="Calibri" panose="020F0502020204030204" pitchFamily="34" charset="0"/>
                <a:cs typeface="Calibri" panose="020F0502020204030204" pitchFamily="34" charset="0"/>
              </a:rPr>
              <a:t>?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lnSpcReduction="10000"/>
          </a:bodyPr>
          <a:lstStyle/>
          <a:p>
            <a:pPr marL="514350" indent="-514350">
              <a:buFont typeface="+mj-lt"/>
              <a:buAutoNum type="alphaLcPeriod"/>
            </a:pPr>
            <a:r>
              <a:rPr lang="en-US" sz="3200" dirty="0"/>
              <a:t>hyperglycemia causes the release of glucagon, which causes cells to take up glucose</a:t>
            </a:r>
          </a:p>
          <a:p>
            <a:pPr marL="514350" indent="-514350">
              <a:buFont typeface="+mj-lt"/>
              <a:buAutoNum type="alphaLcPeriod"/>
            </a:pPr>
            <a:r>
              <a:rPr lang="en-US" sz="3200" dirty="0"/>
              <a:t>hypoglycemia causes the release of glucagon, which causes cells to release glucose</a:t>
            </a:r>
          </a:p>
          <a:p>
            <a:pPr marL="514350" indent="-514350">
              <a:buFont typeface="+mj-lt"/>
              <a:buAutoNum type="alphaLcPeriod"/>
            </a:pPr>
            <a:r>
              <a:rPr lang="en-US" sz="3200" dirty="0"/>
              <a:t>hypoglycemia causes the release of insulin, which causes cells to take up glucose</a:t>
            </a:r>
          </a:p>
          <a:p>
            <a:pPr marL="514350" indent="-514350">
              <a:buFont typeface="+mj-lt"/>
              <a:buAutoNum type="alphaLcPeriod"/>
            </a:pPr>
            <a:r>
              <a:rPr lang="en-US" sz="3200" dirty="0"/>
              <a:t>hyperglycemia causes the release of insulin, which causes cells to release glucose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65138460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a:t>
            </a:r>
            <a:r>
              <a:rPr lang="en-US" sz="4800" b="1" dirty="0">
                <a:solidFill>
                  <a:srgbClr val="4F2683"/>
                </a:solidFill>
                <a:latin typeface="Calibri" panose="020F0502020204030204" pitchFamily="34" charset="0"/>
                <a:cs typeface="Calibri" panose="020F0502020204030204" pitchFamily="34" charset="0"/>
              </a:rPr>
              <a:t>is a correct statement concerning the pancreas</a:t>
            </a:r>
            <a:r>
              <a:rPr lang="en-CA" sz="4800" b="1" dirty="0">
                <a:solidFill>
                  <a:srgbClr val="4F2683"/>
                </a:solidFill>
                <a:latin typeface="Calibri" panose="020F0502020204030204" pitchFamily="34" charset="0"/>
                <a:cs typeface="Calibri" panose="020F0502020204030204" pitchFamily="34" charset="0"/>
              </a:rPr>
              <a:t>?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lnSpcReduction="10000"/>
          </a:bodyPr>
          <a:lstStyle/>
          <a:p>
            <a:pPr marL="514350" indent="-514350">
              <a:buFont typeface="+mj-lt"/>
              <a:buAutoNum type="alphaLcPeriod"/>
            </a:pPr>
            <a:r>
              <a:rPr lang="en-US" sz="3200" dirty="0"/>
              <a:t>hyperglycemia causes the release of glucagon, which causes cells to take up glucose</a:t>
            </a:r>
          </a:p>
          <a:p>
            <a:pPr marL="514350" indent="-514350">
              <a:buFont typeface="+mj-lt"/>
              <a:buAutoNum type="alphaLcPeriod"/>
            </a:pPr>
            <a:r>
              <a:rPr lang="en-US" sz="3200" dirty="0">
                <a:solidFill>
                  <a:srgbClr val="FF0000"/>
                </a:solidFill>
              </a:rPr>
              <a:t>hypoglycemia causes the release of glucagon, which causes cells to release glucose</a:t>
            </a:r>
          </a:p>
          <a:p>
            <a:pPr marL="514350" indent="-514350">
              <a:buFont typeface="+mj-lt"/>
              <a:buAutoNum type="alphaLcPeriod"/>
            </a:pPr>
            <a:r>
              <a:rPr lang="en-US" sz="3200" dirty="0"/>
              <a:t>hypoglycemia causes the release of insulin, which causes cells to take up glucose</a:t>
            </a:r>
          </a:p>
          <a:p>
            <a:pPr marL="514350" indent="-514350">
              <a:buFont typeface="+mj-lt"/>
              <a:buAutoNum type="alphaLcPeriod"/>
            </a:pPr>
            <a:r>
              <a:rPr lang="en-US" sz="3200" dirty="0"/>
              <a:t>hyperglycemia causes the release of insulin, which causes cells to release glucose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1837983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US" sz="4800" b="1" dirty="0">
                <a:solidFill>
                  <a:srgbClr val="4F2683"/>
                </a:solidFill>
                <a:latin typeface="Calibri" panose="020F0502020204030204" pitchFamily="34" charset="0"/>
                <a:cs typeface="Calibri" panose="020F0502020204030204" pitchFamily="34" charset="0"/>
              </a:rPr>
              <a:t>Types of Hormones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8" y="1094892"/>
            <a:ext cx="10515600" cy="4668216"/>
          </a:xfrm>
        </p:spPr>
        <p:txBody>
          <a:bodyPr>
            <a:normAutofit/>
          </a:bodyPr>
          <a:lstStyle/>
          <a:p>
            <a:pPr>
              <a:buClr>
                <a:schemeClr val="tx1"/>
              </a:buClr>
            </a:pPr>
            <a:r>
              <a:rPr lang="en-US" sz="2000" dirty="0">
                <a:solidFill>
                  <a:srgbClr val="FF0000"/>
                </a:solidFill>
              </a:rPr>
              <a:t>Hormone</a:t>
            </a:r>
            <a:r>
              <a:rPr lang="en-US" sz="2000" dirty="0"/>
              <a:t>: A chemical signal secreted into the bloodstream to act on a distant tissue </a:t>
            </a:r>
          </a:p>
          <a:p>
            <a:r>
              <a:rPr lang="en-US" sz="2000" dirty="0"/>
              <a:t>The target cells of the hormone need the receptor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Table 6">
            <a:extLst>
              <a:ext uri="{FF2B5EF4-FFF2-40B4-BE49-F238E27FC236}">
                <a16:creationId xmlns:a16="http://schemas.microsoft.com/office/drawing/2014/main" id="{9F48E6CC-453D-4E79-B12A-94335C87C8A2}"/>
              </a:ext>
            </a:extLst>
          </p:cNvPr>
          <p:cNvGraphicFramePr>
            <a:graphicFrameLocks noGrp="1"/>
          </p:cNvGraphicFramePr>
          <p:nvPr>
            <p:extLst>
              <p:ext uri="{D42A27DB-BD31-4B8C-83A1-F6EECF244321}">
                <p14:modId xmlns:p14="http://schemas.microsoft.com/office/powerpoint/2010/main" val="2777657392"/>
              </p:ext>
            </p:extLst>
          </p:nvPr>
        </p:nvGraphicFramePr>
        <p:xfrm>
          <a:off x="838197" y="1822623"/>
          <a:ext cx="10515602" cy="4193164"/>
        </p:xfrm>
        <a:graphic>
          <a:graphicData uri="http://schemas.openxmlformats.org/drawingml/2006/table">
            <a:tbl>
              <a:tblPr firstRow="1" bandRow="1">
                <a:tableStyleId>{5C22544A-7EE6-4342-B048-85BDC9FD1C3A}</a:tableStyleId>
              </a:tblPr>
              <a:tblGrid>
                <a:gridCol w="1616994">
                  <a:extLst>
                    <a:ext uri="{9D8B030D-6E8A-4147-A177-3AD203B41FA5}">
                      <a16:colId xmlns:a16="http://schemas.microsoft.com/office/drawing/2014/main" val="2344617614"/>
                    </a:ext>
                  </a:extLst>
                </a:gridCol>
                <a:gridCol w="2101060">
                  <a:extLst>
                    <a:ext uri="{9D8B030D-6E8A-4147-A177-3AD203B41FA5}">
                      <a16:colId xmlns:a16="http://schemas.microsoft.com/office/drawing/2014/main" val="3595674797"/>
                    </a:ext>
                  </a:extLst>
                </a:gridCol>
                <a:gridCol w="2286448">
                  <a:extLst>
                    <a:ext uri="{9D8B030D-6E8A-4147-A177-3AD203B41FA5}">
                      <a16:colId xmlns:a16="http://schemas.microsoft.com/office/drawing/2014/main" val="4124753806"/>
                    </a:ext>
                  </a:extLst>
                </a:gridCol>
                <a:gridCol w="2255550">
                  <a:extLst>
                    <a:ext uri="{9D8B030D-6E8A-4147-A177-3AD203B41FA5}">
                      <a16:colId xmlns:a16="http://schemas.microsoft.com/office/drawing/2014/main" val="3612638721"/>
                    </a:ext>
                  </a:extLst>
                </a:gridCol>
                <a:gridCol w="2255550">
                  <a:extLst>
                    <a:ext uri="{9D8B030D-6E8A-4147-A177-3AD203B41FA5}">
                      <a16:colId xmlns:a16="http://schemas.microsoft.com/office/drawing/2014/main" val="4090483652"/>
                    </a:ext>
                  </a:extLst>
                </a:gridCol>
              </a:tblGrid>
              <a:tr h="396134">
                <a:tc rowSpan="2">
                  <a:txBody>
                    <a:bodyPr/>
                    <a:lstStyle/>
                    <a:p>
                      <a:pPr algn="ctr"/>
                      <a:r>
                        <a:rPr lang="en-US" sz="1600" b="1" dirty="0"/>
                        <a:t>Parameter</a:t>
                      </a:r>
                    </a:p>
                  </a:txBody>
                  <a:tcPr anchor="b"/>
                </a:tc>
                <a:tc rowSpan="2">
                  <a:txBody>
                    <a:bodyPr/>
                    <a:lstStyle/>
                    <a:p>
                      <a:pPr algn="ctr"/>
                      <a:r>
                        <a:rPr lang="en-US" sz="1600" b="1" dirty="0"/>
                        <a:t>Peptide/Protein</a:t>
                      </a:r>
                    </a:p>
                  </a:txBody>
                  <a:tcPr anchor="b"/>
                </a:tc>
                <a:tc rowSpan="2">
                  <a:txBody>
                    <a:bodyPr/>
                    <a:lstStyle/>
                    <a:p>
                      <a:pPr algn="ctr"/>
                      <a:r>
                        <a:rPr lang="en-US" sz="1600" b="1" dirty="0"/>
                        <a:t>Steroid</a:t>
                      </a:r>
                    </a:p>
                  </a:txBody>
                  <a:tcPr anchor="b"/>
                </a:tc>
                <a:tc gridSpan="2">
                  <a:txBody>
                    <a:bodyPr/>
                    <a:lstStyle/>
                    <a:p>
                      <a:pPr algn="ctr"/>
                      <a:r>
                        <a:rPr lang="en-US" sz="1600" b="1" dirty="0"/>
                        <a:t>Amine</a:t>
                      </a:r>
                    </a:p>
                  </a:txBody>
                  <a:tcPr/>
                </a:tc>
                <a:tc hMerge="1">
                  <a:txBody>
                    <a:bodyPr/>
                    <a:lstStyle/>
                    <a:p>
                      <a:pPr algn="ctr"/>
                      <a:endParaRPr lang="en-US" sz="1600" b="1" dirty="0"/>
                    </a:p>
                  </a:txBody>
                  <a:tcPr/>
                </a:tc>
                <a:extLst>
                  <a:ext uri="{0D108BD9-81ED-4DB2-BD59-A6C34878D82A}">
                    <a16:rowId xmlns:a16="http://schemas.microsoft.com/office/drawing/2014/main" val="903756487"/>
                  </a:ext>
                </a:extLst>
              </a:tr>
              <a:tr h="396134">
                <a:tc vMerge="1">
                  <a:txBody>
                    <a:bodyPr/>
                    <a:lstStyle/>
                    <a:p>
                      <a:pPr algn="ctr"/>
                      <a:endParaRPr lang="en-US" sz="1600" b="1" dirty="0"/>
                    </a:p>
                  </a:txBody>
                  <a:tcPr>
                    <a:solidFill>
                      <a:schemeClr val="accent1"/>
                    </a:solidFill>
                  </a:tcPr>
                </a:tc>
                <a:tc vMerge="1">
                  <a:txBody>
                    <a:bodyPr/>
                    <a:lstStyle/>
                    <a:p>
                      <a:pPr algn="ctr"/>
                      <a:endParaRPr lang="en-US" sz="1600" b="1" dirty="0"/>
                    </a:p>
                  </a:txBody>
                  <a:tcPr>
                    <a:solidFill>
                      <a:schemeClr val="accent1"/>
                    </a:solidFill>
                  </a:tcPr>
                </a:tc>
                <a:tc vMerge="1">
                  <a:txBody>
                    <a:bodyPr/>
                    <a:lstStyle/>
                    <a:p>
                      <a:pPr algn="ctr"/>
                      <a:endParaRPr lang="en-US" sz="1600" b="1" dirty="0"/>
                    </a:p>
                  </a:txBody>
                  <a:tcPr>
                    <a:solidFill>
                      <a:schemeClr val="accent1"/>
                    </a:solidFill>
                  </a:tcPr>
                </a:tc>
                <a:tc>
                  <a:txBody>
                    <a:bodyPr/>
                    <a:lstStyle/>
                    <a:p>
                      <a:pPr algn="ctr"/>
                      <a:r>
                        <a:rPr lang="en-US" sz="1600" b="1" dirty="0">
                          <a:solidFill>
                            <a:schemeClr val="bg1"/>
                          </a:solidFill>
                        </a:rPr>
                        <a:t>Hydrophilic</a:t>
                      </a:r>
                    </a:p>
                  </a:txBody>
                  <a:tcPr>
                    <a:solidFill>
                      <a:schemeClr val="accent1"/>
                    </a:solidFill>
                  </a:tcPr>
                </a:tc>
                <a:tc>
                  <a:txBody>
                    <a:bodyPr/>
                    <a:lstStyle/>
                    <a:p>
                      <a:pPr algn="ctr"/>
                      <a:r>
                        <a:rPr lang="en-US" sz="1600" b="1" dirty="0">
                          <a:solidFill>
                            <a:schemeClr val="bg1"/>
                          </a:solidFill>
                        </a:rPr>
                        <a:t>Hydrophobic</a:t>
                      </a:r>
                    </a:p>
                  </a:txBody>
                  <a:tcPr>
                    <a:solidFill>
                      <a:schemeClr val="accent1"/>
                    </a:solidFill>
                  </a:tcPr>
                </a:tc>
                <a:extLst>
                  <a:ext uri="{0D108BD9-81ED-4DB2-BD59-A6C34878D82A}">
                    <a16:rowId xmlns:a16="http://schemas.microsoft.com/office/drawing/2014/main" val="654028604"/>
                  </a:ext>
                </a:extLst>
              </a:tr>
              <a:tr h="618620">
                <a:tc>
                  <a:txBody>
                    <a:bodyPr/>
                    <a:lstStyle/>
                    <a:p>
                      <a:r>
                        <a:rPr lang="en-US" sz="1600" b="1" dirty="0">
                          <a:solidFill>
                            <a:schemeClr val="bg1"/>
                          </a:solidFill>
                        </a:rPr>
                        <a:t>Examples</a:t>
                      </a:r>
                    </a:p>
                  </a:txBody>
                  <a:tcPr anchor="ctr">
                    <a:solidFill>
                      <a:schemeClr val="accent1"/>
                    </a:solidFill>
                  </a:tcPr>
                </a:tc>
                <a:tc>
                  <a:txBody>
                    <a:bodyPr/>
                    <a:lstStyle/>
                    <a:p>
                      <a:pPr algn="ctr"/>
                      <a:r>
                        <a:rPr lang="en-US" sz="1600" dirty="0"/>
                        <a:t>Hormones that end in “-in”</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Hormones that end in “-</a:t>
                      </a:r>
                      <a:r>
                        <a:rPr lang="en-US" sz="1600" dirty="0" err="1"/>
                        <a:t>ol</a:t>
                      </a:r>
                      <a:r>
                        <a:rPr lang="en-US" sz="1600" dirty="0"/>
                        <a:t>” or “-one”</a:t>
                      </a:r>
                    </a:p>
                  </a:txBody>
                  <a:tcPr anchor="ctr"/>
                </a:tc>
                <a:tc>
                  <a:txBody>
                    <a:bodyPr/>
                    <a:lstStyle/>
                    <a:p>
                      <a:pPr algn="ctr"/>
                      <a:r>
                        <a:rPr lang="en-US" sz="1600" dirty="0"/>
                        <a:t>Epinephrine</a:t>
                      </a:r>
                    </a:p>
                  </a:txBody>
                  <a:tcPr anchor="ctr"/>
                </a:tc>
                <a:tc>
                  <a:txBody>
                    <a:bodyPr/>
                    <a:lstStyle/>
                    <a:p>
                      <a:pPr algn="ctr"/>
                      <a:r>
                        <a:rPr lang="en-US" sz="1600" dirty="0"/>
                        <a:t>Thyroid Hormones</a:t>
                      </a:r>
                    </a:p>
                  </a:txBody>
                  <a:tcPr anchor="ctr"/>
                </a:tc>
                <a:extLst>
                  <a:ext uri="{0D108BD9-81ED-4DB2-BD59-A6C34878D82A}">
                    <a16:rowId xmlns:a16="http://schemas.microsoft.com/office/drawing/2014/main" val="3158533116"/>
                  </a:ext>
                </a:extLst>
              </a:tr>
              <a:tr h="396134">
                <a:tc>
                  <a:txBody>
                    <a:bodyPr/>
                    <a:lstStyle/>
                    <a:p>
                      <a:r>
                        <a:rPr lang="en-US" sz="1600" b="1" dirty="0">
                          <a:solidFill>
                            <a:schemeClr val="bg1"/>
                          </a:solidFill>
                        </a:rPr>
                        <a:t>Precursor</a:t>
                      </a:r>
                    </a:p>
                  </a:txBody>
                  <a:tcPr anchor="ctr">
                    <a:solidFill>
                      <a:schemeClr val="accent1"/>
                    </a:solidFill>
                  </a:tcPr>
                </a:tc>
                <a:tc>
                  <a:txBody>
                    <a:bodyPr/>
                    <a:lstStyle/>
                    <a:p>
                      <a:pPr algn="ctr"/>
                      <a:r>
                        <a:rPr lang="en-US" sz="1600" dirty="0"/>
                        <a:t>Amino</a:t>
                      </a:r>
                      <a:r>
                        <a:rPr lang="en-US" sz="1600" baseline="0" dirty="0"/>
                        <a:t> acids</a:t>
                      </a:r>
                      <a:endParaRPr lang="en-US" sz="1600" dirty="0"/>
                    </a:p>
                  </a:txBody>
                  <a:tcPr anchor="ctr"/>
                </a:tc>
                <a:tc>
                  <a:txBody>
                    <a:bodyPr/>
                    <a:lstStyle/>
                    <a:p>
                      <a:pPr algn="ctr"/>
                      <a:r>
                        <a:rPr lang="en-US" sz="1600" dirty="0"/>
                        <a:t>Cholesterol</a:t>
                      </a:r>
                    </a:p>
                  </a:txBody>
                  <a:tcPr anchor="ctr"/>
                </a:tc>
                <a:tc>
                  <a:txBody>
                    <a:bodyPr/>
                    <a:lstStyle/>
                    <a:p>
                      <a:pPr algn="ctr"/>
                      <a:r>
                        <a:rPr lang="en-US" sz="1600" dirty="0"/>
                        <a:t>Tyrosine</a:t>
                      </a:r>
                    </a:p>
                  </a:txBody>
                  <a:tcPr anchor="ctr"/>
                </a:tc>
                <a:tc>
                  <a:txBody>
                    <a:bodyPr/>
                    <a:lstStyle/>
                    <a:p>
                      <a:pPr algn="ctr"/>
                      <a:r>
                        <a:rPr lang="en-US" sz="1600" dirty="0"/>
                        <a:t>Tyrosine</a:t>
                      </a:r>
                    </a:p>
                  </a:txBody>
                  <a:tcPr anchor="ctr"/>
                </a:tc>
                <a:extLst>
                  <a:ext uri="{0D108BD9-81ED-4DB2-BD59-A6C34878D82A}">
                    <a16:rowId xmlns:a16="http://schemas.microsoft.com/office/drawing/2014/main" val="2867001825"/>
                  </a:ext>
                </a:extLst>
              </a:tr>
              <a:tr h="396134">
                <a:tc>
                  <a:txBody>
                    <a:bodyPr/>
                    <a:lstStyle/>
                    <a:p>
                      <a:r>
                        <a:rPr lang="en-US" sz="1600" b="1" dirty="0">
                          <a:solidFill>
                            <a:schemeClr val="bg1"/>
                          </a:solidFill>
                        </a:rPr>
                        <a:t>Solubility</a:t>
                      </a:r>
                    </a:p>
                  </a:txBody>
                  <a:tcPr anchor="ctr">
                    <a:solidFill>
                      <a:schemeClr val="accent1"/>
                    </a:solidFill>
                  </a:tcPr>
                </a:tc>
                <a:tc>
                  <a:txBody>
                    <a:bodyPr/>
                    <a:lstStyle/>
                    <a:p>
                      <a:pPr algn="ctr"/>
                      <a:r>
                        <a:rPr lang="en-US" sz="1600"/>
                        <a:t>Hydrophilic</a:t>
                      </a:r>
                      <a:endParaRPr lang="en-US" sz="1600" dirty="0"/>
                    </a:p>
                  </a:txBody>
                  <a:tcPr anchor="ctr"/>
                </a:tc>
                <a:tc>
                  <a:txBody>
                    <a:bodyPr/>
                    <a:lstStyle/>
                    <a:p>
                      <a:pPr algn="ctr"/>
                      <a:r>
                        <a:rPr lang="en-US" sz="1600" dirty="0"/>
                        <a:t>Lipophilic</a:t>
                      </a:r>
                    </a:p>
                  </a:txBody>
                  <a:tcPr anchor="ctr"/>
                </a:tc>
                <a:tc>
                  <a:txBody>
                    <a:bodyPr/>
                    <a:lstStyle/>
                    <a:p>
                      <a:pPr algn="ctr"/>
                      <a:r>
                        <a:rPr lang="en-US" sz="1600" dirty="0"/>
                        <a:t>Hydrophilic</a:t>
                      </a:r>
                    </a:p>
                  </a:txBody>
                  <a:tcPr anchor="ctr"/>
                </a:tc>
                <a:tc>
                  <a:txBody>
                    <a:bodyPr/>
                    <a:lstStyle/>
                    <a:p>
                      <a:pPr algn="ctr"/>
                      <a:r>
                        <a:rPr lang="en-US" sz="1600" dirty="0"/>
                        <a:t>Hydrophobic</a:t>
                      </a:r>
                    </a:p>
                  </a:txBody>
                  <a:tcPr anchor="ctr"/>
                </a:tc>
                <a:extLst>
                  <a:ext uri="{0D108BD9-81ED-4DB2-BD59-A6C34878D82A}">
                    <a16:rowId xmlns:a16="http://schemas.microsoft.com/office/drawing/2014/main" val="1283041629"/>
                  </a:ext>
                </a:extLst>
              </a:tr>
              <a:tr h="396134">
                <a:tc>
                  <a:txBody>
                    <a:bodyPr/>
                    <a:lstStyle/>
                    <a:p>
                      <a:r>
                        <a:rPr lang="en-US" sz="1600" b="1" dirty="0">
                          <a:solidFill>
                            <a:schemeClr val="bg1"/>
                          </a:solidFill>
                        </a:rPr>
                        <a:t>Blood transport</a:t>
                      </a:r>
                    </a:p>
                  </a:txBody>
                  <a:tcPr anchor="ctr">
                    <a:solidFill>
                      <a:schemeClr val="accent1"/>
                    </a:solidFill>
                  </a:tcPr>
                </a:tc>
                <a:tc>
                  <a:txBody>
                    <a:bodyPr/>
                    <a:lstStyle/>
                    <a:p>
                      <a:pPr algn="ctr"/>
                      <a:r>
                        <a:rPr lang="en-US" sz="1600" dirty="0"/>
                        <a:t>Dissolves</a:t>
                      </a:r>
                    </a:p>
                  </a:txBody>
                  <a:tcPr anchor="ctr"/>
                </a:tc>
                <a:tc>
                  <a:txBody>
                    <a:bodyPr/>
                    <a:lstStyle/>
                    <a:p>
                      <a:pPr algn="ctr"/>
                      <a:r>
                        <a:rPr lang="en-US" sz="1600" dirty="0"/>
                        <a:t>Bound to protein</a:t>
                      </a:r>
                    </a:p>
                  </a:txBody>
                  <a:tcPr anchor="ctr"/>
                </a:tc>
                <a:tc>
                  <a:txBody>
                    <a:bodyPr/>
                    <a:lstStyle/>
                    <a:p>
                      <a:pPr algn="ctr"/>
                      <a:r>
                        <a:rPr lang="en-US" sz="1600" dirty="0"/>
                        <a:t>Dissolves</a:t>
                      </a:r>
                    </a:p>
                  </a:txBody>
                  <a:tcPr anchor="ctr"/>
                </a:tc>
                <a:tc>
                  <a:txBody>
                    <a:bodyPr/>
                    <a:lstStyle/>
                    <a:p>
                      <a:pPr algn="ctr"/>
                      <a:r>
                        <a:rPr lang="en-US" sz="1600" dirty="0"/>
                        <a:t>Carrier protein</a:t>
                      </a:r>
                    </a:p>
                  </a:txBody>
                  <a:tcPr anchor="ctr"/>
                </a:tc>
                <a:extLst>
                  <a:ext uri="{0D108BD9-81ED-4DB2-BD59-A6C34878D82A}">
                    <a16:rowId xmlns:a16="http://schemas.microsoft.com/office/drawing/2014/main" val="1180473271"/>
                  </a:ext>
                </a:extLst>
              </a:tr>
              <a:tr h="396134">
                <a:tc>
                  <a:txBody>
                    <a:bodyPr/>
                    <a:lstStyle/>
                    <a:p>
                      <a:r>
                        <a:rPr lang="en-US" sz="1600" b="1" dirty="0">
                          <a:solidFill>
                            <a:schemeClr val="bg1"/>
                          </a:solidFill>
                        </a:rPr>
                        <a:t>Receptor location</a:t>
                      </a:r>
                    </a:p>
                  </a:txBody>
                  <a:tcPr anchor="ctr">
                    <a:solidFill>
                      <a:schemeClr val="accent1"/>
                    </a:solidFill>
                  </a:tcPr>
                </a:tc>
                <a:tc>
                  <a:txBody>
                    <a:bodyPr/>
                    <a:lstStyle/>
                    <a:p>
                      <a:pPr algn="ctr"/>
                      <a:r>
                        <a:rPr lang="en-US" sz="1600" dirty="0"/>
                        <a:t>Cell surface</a:t>
                      </a:r>
                    </a:p>
                  </a:txBody>
                  <a:tcPr anchor="ctr"/>
                </a:tc>
                <a:tc>
                  <a:txBody>
                    <a:bodyPr/>
                    <a:lstStyle/>
                    <a:p>
                      <a:pPr algn="ctr"/>
                      <a:r>
                        <a:rPr lang="en-US" sz="1600" dirty="0"/>
                        <a:t>Intracellular</a:t>
                      </a:r>
                    </a:p>
                  </a:txBody>
                  <a:tcPr anchor="ctr"/>
                </a:tc>
                <a:tc>
                  <a:txBody>
                    <a:bodyPr/>
                    <a:lstStyle/>
                    <a:p>
                      <a:pPr algn="ctr"/>
                      <a:r>
                        <a:rPr lang="en-US" sz="1600" dirty="0"/>
                        <a:t>Extracellular</a:t>
                      </a:r>
                    </a:p>
                  </a:txBody>
                  <a:tcPr anchor="ctr"/>
                </a:tc>
                <a:tc>
                  <a:txBody>
                    <a:bodyPr/>
                    <a:lstStyle/>
                    <a:p>
                      <a:pPr algn="ctr"/>
                      <a:r>
                        <a:rPr lang="en-US" sz="1600" dirty="0"/>
                        <a:t>Intracellular</a:t>
                      </a:r>
                    </a:p>
                  </a:txBody>
                  <a:tcPr anchor="ctr"/>
                </a:tc>
                <a:extLst>
                  <a:ext uri="{0D108BD9-81ED-4DB2-BD59-A6C34878D82A}">
                    <a16:rowId xmlns:a16="http://schemas.microsoft.com/office/drawing/2014/main" val="562610125"/>
                  </a:ext>
                </a:extLst>
              </a:tr>
              <a:tr h="396134">
                <a:tc>
                  <a:txBody>
                    <a:bodyPr/>
                    <a:lstStyle/>
                    <a:p>
                      <a:r>
                        <a:rPr lang="en-US" sz="1600" b="1" dirty="0">
                          <a:solidFill>
                            <a:schemeClr val="bg1"/>
                          </a:solidFill>
                        </a:rPr>
                        <a:t>Speed</a:t>
                      </a:r>
                      <a:r>
                        <a:rPr lang="en-US" sz="1600" b="1" baseline="0" dirty="0">
                          <a:solidFill>
                            <a:schemeClr val="bg1"/>
                          </a:solidFill>
                        </a:rPr>
                        <a:t> of action</a:t>
                      </a:r>
                      <a:endParaRPr lang="en-US" sz="1600" b="1" dirty="0">
                        <a:solidFill>
                          <a:schemeClr val="bg1"/>
                        </a:solidFill>
                      </a:endParaRPr>
                    </a:p>
                  </a:txBody>
                  <a:tcPr anchor="ctr">
                    <a:solidFill>
                      <a:schemeClr val="accent1"/>
                    </a:solidFill>
                  </a:tcPr>
                </a:tc>
                <a:tc>
                  <a:txBody>
                    <a:bodyPr/>
                    <a:lstStyle/>
                    <a:p>
                      <a:pPr algn="ctr"/>
                      <a:r>
                        <a:rPr lang="en-US" sz="1600" dirty="0"/>
                        <a:t>Fast</a:t>
                      </a:r>
                    </a:p>
                  </a:txBody>
                  <a:tcPr anchor="ctr"/>
                </a:tc>
                <a:tc>
                  <a:txBody>
                    <a:bodyPr/>
                    <a:lstStyle/>
                    <a:p>
                      <a:pPr algn="ctr"/>
                      <a:r>
                        <a:rPr lang="en-US" sz="1600" dirty="0"/>
                        <a:t>Slow</a:t>
                      </a:r>
                    </a:p>
                  </a:txBody>
                  <a:tcPr anchor="ctr"/>
                </a:tc>
                <a:tc>
                  <a:txBody>
                    <a:bodyPr/>
                    <a:lstStyle/>
                    <a:p>
                      <a:pPr algn="ctr"/>
                      <a:r>
                        <a:rPr lang="en-US" sz="1600" dirty="0"/>
                        <a:t>Fast</a:t>
                      </a:r>
                    </a:p>
                  </a:txBody>
                  <a:tcPr anchor="ctr"/>
                </a:tc>
                <a:tc>
                  <a:txBody>
                    <a:bodyPr/>
                    <a:lstStyle/>
                    <a:p>
                      <a:pPr algn="ctr"/>
                      <a:r>
                        <a:rPr lang="en-US" sz="1600" dirty="0"/>
                        <a:t>Slow</a:t>
                      </a:r>
                    </a:p>
                  </a:txBody>
                  <a:tcPr anchor="ctr"/>
                </a:tc>
                <a:extLst>
                  <a:ext uri="{0D108BD9-81ED-4DB2-BD59-A6C34878D82A}">
                    <a16:rowId xmlns:a16="http://schemas.microsoft.com/office/drawing/2014/main" val="319816362"/>
                  </a:ext>
                </a:extLst>
              </a:tr>
              <a:tr h="618620">
                <a:tc>
                  <a:txBody>
                    <a:bodyPr/>
                    <a:lstStyle/>
                    <a:p>
                      <a:r>
                        <a:rPr lang="en-US" sz="1600" b="1" dirty="0">
                          <a:solidFill>
                            <a:schemeClr val="bg1"/>
                          </a:solidFill>
                        </a:rPr>
                        <a:t>Goal</a:t>
                      </a:r>
                    </a:p>
                  </a:txBody>
                  <a:tcPr anchor="ctr">
                    <a:solidFill>
                      <a:schemeClr val="accent1"/>
                    </a:solidFill>
                  </a:tcPr>
                </a:tc>
                <a:tc>
                  <a:txBody>
                    <a:bodyPr/>
                    <a:lstStyle/>
                    <a:p>
                      <a:pPr algn="ctr"/>
                      <a:r>
                        <a:rPr lang="en-US" sz="1600" dirty="0"/>
                        <a:t>Alter existing proteins</a:t>
                      </a:r>
                    </a:p>
                  </a:txBody>
                  <a:tcPr anchor="ctr"/>
                </a:tc>
                <a:tc>
                  <a:txBody>
                    <a:bodyPr/>
                    <a:lstStyle/>
                    <a:p>
                      <a:pPr algn="ctr"/>
                      <a:r>
                        <a:rPr lang="en-US" sz="1600" dirty="0"/>
                        <a:t>Produce new proteins</a:t>
                      </a:r>
                    </a:p>
                  </a:txBody>
                  <a:tcPr anchor="ctr"/>
                </a:tc>
                <a:tc>
                  <a:txBody>
                    <a:bodyPr/>
                    <a:lstStyle/>
                    <a:p>
                      <a:pPr algn="ctr"/>
                      <a:r>
                        <a:rPr lang="en-US" sz="1600" dirty="0"/>
                        <a:t>Alter proteins</a:t>
                      </a:r>
                    </a:p>
                  </a:txBody>
                  <a:tcPr anchor="ctr"/>
                </a:tc>
                <a:tc>
                  <a:txBody>
                    <a:bodyPr/>
                    <a:lstStyle/>
                    <a:p>
                      <a:pPr algn="ctr"/>
                      <a:r>
                        <a:rPr lang="en-US" sz="1600" dirty="0"/>
                        <a:t>Produce new proteins</a:t>
                      </a:r>
                    </a:p>
                  </a:txBody>
                  <a:tcPr anchor="ctr"/>
                </a:tc>
                <a:extLst>
                  <a:ext uri="{0D108BD9-81ED-4DB2-BD59-A6C34878D82A}">
                    <a16:rowId xmlns:a16="http://schemas.microsoft.com/office/drawing/2014/main" val="390602028"/>
                  </a:ext>
                </a:extLst>
              </a:tr>
            </a:tbl>
          </a:graphicData>
        </a:graphic>
      </p:graphicFrame>
    </p:spTree>
    <p:extLst>
      <p:ext uri="{BB962C8B-B14F-4D97-AF65-F5344CB8AC3E}">
        <p14:creationId xmlns:p14="http://schemas.microsoft.com/office/powerpoint/2010/main" val="161258678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Adrenal Gland: Layers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13" name="Table 12">
            <a:extLst>
              <a:ext uri="{FF2B5EF4-FFF2-40B4-BE49-F238E27FC236}">
                <a16:creationId xmlns:a16="http://schemas.microsoft.com/office/drawing/2014/main" id="{15F70626-F099-4E74-BCB5-588E704F2BDF}"/>
              </a:ext>
            </a:extLst>
          </p:cNvPr>
          <p:cNvGraphicFramePr>
            <a:graphicFrameLocks noGrp="1"/>
          </p:cNvGraphicFramePr>
          <p:nvPr>
            <p:extLst>
              <p:ext uri="{D42A27DB-BD31-4B8C-83A1-F6EECF244321}">
                <p14:modId xmlns:p14="http://schemas.microsoft.com/office/powerpoint/2010/main" val="1106401435"/>
              </p:ext>
            </p:extLst>
          </p:nvPr>
        </p:nvGraphicFramePr>
        <p:xfrm>
          <a:off x="1682244" y="1981200"/>
          <a:ext cx="8670072" cy="2895600"/>
        </p:xfrm>
        <a:graphic>
          <a:graphicData uri="http://schemas.openxmlformats.org/drawingml/2006/table">
            <a:tbl>
              <a:tblPr firstRow="1" bandRow="1">
                <a:tableStyleId>{5C22544A-7EE6-4342-B048-85BDC9FD1C3A}</a:tableStyleId>
              </a:tblPr>
              <a:tblGrid>
                <a:gridCol w="903247">
                  <a:extLst>
                    <a:ext uri="{9D8B030D-6E8A-4147-A177-3AD203B41FA5}">
                      <a16:colId xmlns:a16="http://schemas.microsoft.com/office/drawing/2014/main" val="2344617614"/>
                    </a:ext>
                  </a:extLst>
                </a:gridCol>
                <a:gridCol w="1271239">
                  <a:extLst>
                    <a:ext uri="{9D8B030D-6E8A-4147-A177-3AD203B41FA5}">
                      <a16:colId xmlns:a16="http://schemas.microsoft.com/office/drawing/2014/main" val="3595674797"/>
                    </a:ext>
                  </a:extLst>
                </a:gridCol>
                <a:gridCol w="1736656">
                  <a:extLst>
                    <a:ext uri="{9D8B030D-6E8A-4147-A177-3AD203B41FA5}">
                      <a16:colId xmlns:a16="http://schemas.microsoft.com/office/drawing/2014/main" val="4124753806"/>
                    </a:ext>
                  </a:extLst>
                </a:gridCol>
                <a:gridCol w="1472518">
                  <a:extLst>
                    <a:ext uri="{9D8B030D-6E8A-4147-A177-3AD203B41FA5}">
                      <a16:colId xmlns:a16="http://schemas.microsoft.com/office/drawing/2014/main" val="891921214"/>
                    </a:ext>
                  </a:extLst>
                </a:gridCol>
                <a:gridCol w="1643206">
                  <a:extLst>
                    <a:ext uri="{9D8B030D-6E8A-4147-A177-3AD203B41FA5}">
                      <a16:colId xmlns:a16="http://schemas.microsoft.com/office/drawing/2014/main" val="4093993839"/>
                    </a:ext>
                  </a:extLst>
                </a:gridCol>
                <a:gridCol w="1643206">
                  <a:extLst>
                    <a:ext uri="{9D8B030D-6E8A-4147-A177-3AD203B41FA5}">
                      <a16:colId xmlns:a16="http://schemas.microsoft.com/office/drawing/2014/main" val="365425773"/>
                    </a:ext>
                  </a:extLst>
                </a:gridCol>
              </a:tblGrid>
              <a:tr h="370840">
                <a:tc>
                  <a:txBody>
                    <a:bodyPr/>
                    <a:lstStyle/>
                    <a:p>
                      <a:pPr algn="ctr"/>
                      <a:endParaRPr lang="en-US" sz="1600" b="1" dirty="0"/>
                    </a:p>
                  </a:txBody>
                  <a:tcPr/>
                </a:tc>
                <a:tc>
                  <a:txBody>
                    <a:bodyPr/>
                    <a:lstStyle/>
                    <a:p>
                      <a:pPr algn="ctr"/>
                      <a:r>
                        <a:rPr lang="en-US" sz="1600" b="1" dirty="0"/>
                        <a:t>Layers</a:t>
                      </a:r>
                    </a:p>
                  </a:txBody>
                  <a:tcPr anchor="b"/>
                </a:tc>
                <a:tc>
                  <a:txBody>
                    <a:bodyPr/>
                    <a:lstStyle/>
                    <a:p>
                      <a:pPr algn="ctr"/>
                      <a:r>
                        <a:rPr lang="en-US" sz="1600" b="1" dirty="0"/>
                        <a:t>Categories of Hormones</a:t>
                      </a:r>
                    </a:p>
                  </a:txBody>
                  <a:tcPr anchor="b"/>
                </a:tc>
                <a:tc>
                  <a:txBody>
                    <a:bodyPr/>
                    <a:lstStyle/>
                    <a:p>
                      <a:pPr algn="ctr"/>
                      <a:r>
                        <a:rPr lang="en-US" sz="1600" b="1" dirty="0"/>
                        <a:t>Example</a:t>
                      </a:r>
                    </a:p>
                  </a:txBody>
                  <a:tcPr anchor="b"/>
                </a:tc>
                <a:tc>
                  <a:txBody>
                    <a:bodyPr/>
                    <a:lstStyle/>
                    <a:p>
                      <a:pPr algn="ctr"/>
                      <a:r>
                        <a:rPr lang="en-US" sz="1600" b="1" dirty="0"/>
                        <a:t>Stimulus</a:t>
                      </a:r>
                    </a:p>
                  </a:txBody>
                  <a:tcPr anchor="b"/>
                </a:tc>
                <a:tc>
                  <a:txBody>
                    <a:bodyPr/>
                    <a:lstStyle/>
                    <a:p>
                      <a:pPr algn="ctr"/>
                      <a:r>
                        <a:rPr lang="en-US" sz="1600" b="1" dirty="0"/>
                        <a:t>Effect</a:t>
                      </a:r>
                    </a:p>
                  </a:txBody>
                  <a:tcPr anchor="b"/>
                </a:tc>
                <a:extLst>
                  <a:ext uri="{0D108BD9-81ED-4DB2-BD59-A6C34878D82A}">
                    <a16:rowId xmlns:a16="http://schemas.microsoft.com/office/drawing/2014/main" val="903756487"/>
                  </a:ext>
                </a:extLst>
              </a:tr>
              <a:tr h="370840">
                <a:tc>
                  <a:txBody>
                    <a:bodyPr/>
                    <a:lstStyle/>
                    <a:p>
                      <a:pPr algn="l"/>
                      <a:r>
                        <a:rPr lang="en-US" sz="1600" b="1" dirty="0">
                          <a:solidFill>
                            <a:schemeClr val="bg1"/>
                          </a:solidFill>
                        </a:rPr>
                        <a:t>Cortex</a:t>
                      </a:r>
                    </a:p>
                  </a:txBody>
                  <a:tcPr anchor="ctr">
                    <a:solidFill>
                      <a:schemeClr val="accent1"/>
                    </a:solidFill>
                  </a:tcPr>
                </a:tc>
                <a:tc>
                  <a:txBody>
                    <a:bodyPr/>
                    <a:lstStyle/>
                    <a:p>
                      <a:pPr algn="ctr"/>
                      <a:r>
                        <a:rPr lang="en-US" sz="1600" b="0" dirty="0"/>
                        <a:t>Zona glomerulosa</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Mineralocorticoids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Aldosterone</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RAAS pathway (@</a:t>
                      </a:r>
                      <a:r>
                        <a:rPr lang="en-US" sz="1600" b="0" baseline="0" dirty="0"/>
                        <a:t> low BP)</a:t>
                      </a:r>
                      <a:endParaRPr lang="en-US" sz="1600" b="0" dirty="0"/>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b="0" dirty="0"/>
                        <a:t>Increase Na</a:t>
                      </a:r>
                      <a:r>
                        <a:rPr lang="en-US" sz="1600" b="0" baseline="30000" dirty="0"/>
                        <a:t>+</a:t>
                      </a:r>
                      <a:r>
                        <a:rPr lang="en-US" sz="1600" b="0" dirty="0"/>
                        <a:t> </a:t>
                      </a:r>
                      <a:r>
                        <a:rPr lang="en-US" sz="1600" b="0" dirty="0" err="1"/>
                        <a:t>reabsoprtion</a:t>
                      </a:r>
                      <a:endParaRPr lang="en-US" sz="1600" b="0" dirty="0"/>
                    </a:p>
                  </a:txBody>
                  <a:tcPr anchor="ctr"/>
                </a:tc>
                <a:extLst>
                  <a:ext uri="{0D108BD9-81ED-4DB2-BD59-A6C34878D82A}">
                    <a16:rowId xmlns:a16="http://schemas.microsoft.com/office/drawing/2014/main" val="3158533116"/>
                  </a:ext>
                </a:extLst>
              </a:tr>
              <a:tr h="370840">
                <a:tc>
                  <a:txBody>
                    <a:bodyPr/>
                    <a:lstStyle/>
                    <a:p>
                      <a:pPr algn="l"/>
                      <a:r>
                        <a:rPr lang="en-US" sz="1600" b="1" dirty="0">
                          <a:solidFill>
                            <a:schemeClr val="bg1"/>
                          </a:solidFill>
                        </a:rPr>
                        <a:t>Cortex</a:t>
                      </a:r>
                    </a:p>
                  </a:txBody>
                  <a:tcPr anchor="ctr">
                    <a:solidFill>
                      <a:schemeClr val="accent1"/>
                    </a:solidFill>
                  </a:tcPr>
                </a:tc>
                <a:tc>
                  <a:txBody>
                    <a:bodyPr/>
                    <a:lstStyle/>
                    <a:p>
                      <a:pPr algn="ctr"/>
                      <a:r>
                        <a:rPr lang="en-US" sz="1600" b="0" dirty="0"/>
                        <a:t>Zona </a:t>
                      </a:r>
                      <a:r>
                        <a:rPr lang="en-US" sz="1600" b="0" dirty="0" err="1"/>
                        <a:t>fasciculata</a:t>
                      </a:r>
                      <a:endParaRPr lang="en-US" sz="1600" b="0" dirty="0"/>
                    </a:p>
                  </a:txBody>
                  <a:tcPr anchor="ctr"/>
                </a:tc>
                <a:tc>
                  <a:txBody>
                    <a:bodyPr/>
                    <a:lstStyle/>
                    <a:p>
                      <a:pPr algn="ctr"/>
                      <a:r>
                        <a:rPr lang="en-US" sz="1600" b="0" dirty="0"/>
                        <a:t>   Glucocorticoids</a:t>
                      </a:r>
                    </a:p>
                  </a:txBody>
                  <a:tcPr anchor="ctr"/>
                </a:tc>
                <a:tc>
                  <a:txBody>
                    <a:bodyPr/>
                    <a:lstStyle/>
                    <a:p>
                      <a:pPr algn="ctr"/>
                      <a:r>
                        <a:rPr lang="en-US" sz="1600" b="0" dirty="0"/>
                        <a:t>Cortisol</a:t>
                      </a:r>
                    </a:p>
                  </a:txBody>
                  <a:tcPr anchor="ctr"/>
                </a:tc>
                <a:tc>
                  <a:txBody>
                    <a:bodyPr/>
                    <a:lstStyle/>
                    <a:p>
                      <a:pPr algn="ctr"/>
                      <a:r>
                        <a:rPr lang="en-US" sz="1600" b="0" dirty="0"/>
                        <a:t>ACTH</a:t>
                      </a:r>
                    </a:p>
                  </a:txBody>
                  <a:tcPr anchor="ctr"/>
                </a:tc>
                <a:tc>
                  <a:txBody>
                    <a:bodyPr/>
                    <a:lstStyle/>
                    <a:p>
                      <a:pPr algn="ctr"/>
                      <a:r>
                        <a:rPr lang="en-US" sz="1600" b="0" dirty="0"/>
                        <a:t>-</a:t>
                      </a:r>
                    </a:p>
                  </a:txBody>
                  <a:tcPr anchor="ctr"/>
                </a:tc>
                <a:extLst>
                  <a:ext uri="{0D108BD9-81ED-4DB2-BD59-A6C34878D82A}">
                    <a16:rowId xmlns:a16="http://schemas.microsoft.com/office/drawing/2014/main" val="2867001825"/>
                  </a:ext>
                </a:extLst>
              </a:tr>
              <a:tr h="370840">
                <a:tc>
                  <a:txBody>
                    <a:bodyPr/>
                    <a:lstStyle/>
                    <a:p>
                      <a:pPr algn="l"/>
                      <a:r>
                        <a:rPr lang="en-US" sz="1600" b="1" dirty="0">
                          <a:solidFill>
                            <a:schemeClr val="bg1"/>
                          </a:solidFill>
                        </a:rPr>
                        <a:t>Cortex</a:t>
                      </a:r>
                    </a:p>
                  </a:txBody>
                  <a:tcPr anchor="ctr">
                    <a:solidFill>
                      <a:schemeClr val="accent1"/>
                    </a:solidFill>
                  </a:tcPr>
                </a:tc>
                <a:tc>
                  <a:txBody>
                    <a:bodyPr/>
                    <a:lstStyle/>
                    <a:p>
                      <a:pPr algn="ctr"/>
                      <a:r>
                        <a:rPr lang="en-US" sz="1600" b="0" dirty="0"/>
                        <a:t>Zona reticularis</a:t>
                      </a:r>
                    </a:p>
                  </a:txBody>
                  <a:tcPr anchor="ctr"/>
                </a:tc>
                <a:tc>
                  <a:txBody>
                    <a:bodyPr/>
                    <a:lstStyle/>
                    <a:p>
                      <a:pPr algn="ctr"/>
                      <a:r>
                        <a:rPr lang="en-US" sz="1600" b="0" dirty="0"/>
                        <a:t>Androgens</a:t>
                      </a:r>
                    </a:p>
                  </a:txBody>
                  <a:tcPr anchor="ctr"/>
                </a:tc>
                <a:tc>
                  <a:txBody>
                    <a:bodyPr/>
                    <a:lstStyle/>
                    <a:p>
                      <a:pPr algn="ctr"/>
                      <a:r>
                        <a:rPr lang="en-US" sz="1600" b="0" dirty="0"/>
                        <a:t>DHEA</a:t>
                      </a:r>
                    </a:p>
                  </a:txBody>
                  <a:tcPr anchor="ctr"/>
                </a:tc>
                <a:tc>
                  <a:txBody>
                    <a:bodyPr/>
                    <a:lstStyle/>
                    <a:p>
                      <a:pPr algn="ctr"/>
                      <a:r>
                        <a:rPr lang="en-US" sz="1600" b="0" dirty="0"/>
                        <a:t>-</a:t>
                      </a:r>
                    </a:p>
                  </a:txBody>
                  <a:tcPr anchor="ctr"/>
                </a:tc>
                <a:tc>
                  <a:txBody>
                    <a:bodyPr/>
                    <a:lstStyle/>
                    <a:p>
                      <a:pPr algn="ctr"/>
                      <a:r>
                        <a:rPr lang="en-US" sz="1600" b="0" dirty="0"/>
                        <a:t>-</a:t>
                      </a:r>
                    </a:p>
                  </a:txBody>
                  <a:tcPr anchor="ctr"/>
                </a:tc>
                <a:extLst>
                  <a:ext uri="{0D108BD9-81ED-4DB2-BD59-A6C34878D82A}">
                    <a16:rowId xmlns:a16="http://schemas.microsoft.com/office/drawing/2014/main" val="2310982159"/>
                  </a:ext>
                </a:extLst>
              </a:tr>
              <a:tr h="370840">
                <a:tc>
                  <a:txBody>
                    <a:bodyPr/>
                    <a:lstStyle/>
                    <a:p>
                      <a:pPr algn="l"/>
                      <a:r>
                        <a:rPr lang="en-US" sz="1600" b="1" dirty="0">
                          <a:solidFill>
                            <a:schemeClr val="bg1"/>
                          </a:solidFill>
                        </a:rPr>
                        <a:t>Medulla</a:t>
                      </a:r>
                    </a:p>
                  </a:txBody>
                  <a:tcPr anchor="ctr">
                    <a:solidFill>
                      <a:schemeClr val="accent1"/>
                    </a:solidFill>
                  </a:tcPr>
                </a:tc>
                <a:tc>
                  <a:txBody>
                    <a:bodyPr/>
                    <a:lstStyle/>
                    <a:p>
                      <a:pPr algn="ctr"/>
                      <a:r>
                        <a:rPr lang="en-US" sz="1600" b="0" dirty="0"/>
                        <a:t>Medulla</a:t>
                      </a:r>
                    </a:p>
                  </a:txBody>
                  <a:tcPr anchor="ctr"/>
                </a:tc>
                <a:tc>
                  <a:txBody>
                    <a:bodyPr/>
                    <a:lstStyle/>
                    <a:p>
                      <a:pPr algn="ctr"/>
                      <a:r>
                        <a:rPr lang="en-US" sz="1600" b="0" dirty="0" err="1"/>
                        <a:t>Catecholamines</a:t>
                      </a:r>
                      <a:endParaRPr lang="en-US" sz="1600" b="0" dirty="0"/>
                    </a:p>
                  </a:txBody>
                  <a:tcPr anchor="ctr"/>
                </a:tc>
                <a:tc>
                  <a:txBody>
                    <a:bodyPr/>
                    <a:lstStyle/>
                    <a:p>
                      <a:pPr algn="ctr"/>
                      <a:r>
                        <a:rPr lang="en-US" sz="1600" b="0" dirty="0"/>
                        <a:t>Epinephrine</a:t>
                      </a:r>
                    </a:p>
                  </a:txBody>
                  <a:tcPr anchor="ctr"/>
                </a:tc>
                <a:tc>
                  <a:txBody>
                    <a:bodyPr/>
                    <a:lstStyle/>
                    <a:p>
                      <a:pPr algn="ctr"/>
                      <a:r>
                        <a:rPr lang="en-US" sz="1600" b="0" dirty="0"/>
                        <a:t>Sympathetic Nervous System</a:t>
                      </a:r>
                    </a:p>
                  </a:txBody>
                  <a:tcPr anchor="ctr"/>
                </a:tc>
                <a:tc>
                  <a:txBody>
                    <a:bodyPr/>
                    <a:lstStyle/>
                    <a:p>
                      <a:pPr algn="ctr"/>
                      <a:r>
                        <a:rPr lang="en-US" sz="1600" b="0" dirty="0"/>
                        <a:t>SNS response</a:t>
                      </a:r>
                    </a:p>
                  </a:txBody>
                  <a:tcPr anchor="ctr"/>
                </a:tc>
                <a:extLst>
                  <a:ext uri="{0D108BD9-81ED-4DB2-BD59-A6C34878D82A}">
                    <a16:rowId xmlns:a16="http://schemas.microsoft.com/office/drawing/2014/main" val="1306095585"/>
                  </a:ext>
                </a:extLst>
              </a:tr>
            </a:tbl>
          </a:graphicData>
        </a:graphic>
      </p:graphicFrame>
      <p:sp>
        <p:nvSpPr>
          <p:cNvPr id="14" name="TextBox 13">
            <a:extLst>
              <a:ext uri="{FF2B5EF4-FFF2-40B4-BE49-F238E27FC236}">
                <a16:creationId xmlns:a16="http://schemas.microsoft.com/office/drawing/2014/main" id="{1F82000E-9268-48F7-A55F-B7B6C9481A1B}"/>
              </a:ext>
            </a:extLst>
          </p:cNvPr>
          <p:cNvSpPr txBox="1"/>
          <p:nvPr/>
        </p:nvSpPr>
        <p:spPr>
          <a:xfrm>
            <a:off x="2275550" y="5076962"/>
            <a:ext cx="7483459" cy="369332"/>
          </a:xfrm>
          <a:prstGeom prst="rect">
            <a:avLst/>
          </a:prstGeom>
          <a:noFill/>
        </p:spPr>
        <p:txBody>
          <a:bodyPr wrap="none" rtlCol="0">
            <a:spAutoFit/>
          </a:bodyPr>
          <a:lstStyle/>
          <a:p>
            <a:r>
              <a:rPr lang="en-CA" b="1" dirty="0">
                <a:solidFill>
                  <a:srgbClr val="FF0000"/>
                </a:solidFill>
              </a:rPr>
              <a:t>Three classes of steroids</a:t>
            </a:r>
            <a:r>
              <a:rPr lang="en-CA" b="1" dirty="0"/>
              <a:t>: </a:t>
            </a:r>
            <a:r>
              <a:rPr lang="en-CA" dirty="0"/>
              <a:t>Mineralocorticoids, Glucocorticoids and Androgens</a:t>
            </a:r>
          </a:p>
        </p:txBody>
      </p:sp>
    </p:spTree>
    <p:extLst>
      <p:ext uri="{BB962C8B-B14F-4D97-AF65-F5344CB8AC3E}">
        <p14:creationId xmlns:p14="http://schemas.microsoft.com/office/powerpoint/2010/main" val="7944496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a:xfrm>
            <a:off x="1524000" y="653367"/>
            <a:ext cx="9144000" cy="2287992"/>
          </a:xfrm>
        </p:spPr>
        <p:txBody>
          <a:bodyPr/>
          <a:lstStyle/>
          <a:p>
            <a:r>
              <a:rPr lang="en-US" sz="4800" b="1" dirty="0">
                <a:solidFill>
                  <a:srgbClr val="4F2683"/>
                </a:solidFill>
                <a:latin typeface="+mn-lt"/>
              </a:rPr>
              <a:t>For students not in my section… I have posted the slides and review material to my website</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11" name="TextBox 10">
            <a:extLst>
              <a:ext uri="{FF2B5EF4-FFF2-40B4-BE49-F238E27FC236}">
                <a16:creationId xmlns:a16="http://schemas.microsoft.com/office/drawing/2014/main" id="{48022D7B-DBD1-444A-8386-F86C549ED1C0}"/>
              </a:ext>
            </a:extLst>
          </p:cNvPr>
          <p:cNvSpPr txBox="1"/>
          <p:nvPr/>
        </p:nvSpPr>
        <p:spPr>
          <a:xfrm>
            <a:off x="1524001" y="3559193"/>
            <a:ext cx="9143999" cy="1384995"/>
          </a:xfrm>
          <a:prstGeom prst="rect">
            <a:avLst/>
          </a:prstGeom>
          <a:noFill/>
        </p:spPr>
        <p:txBody>
          <a:bodyPr wrap="square" rtlCol="0">
            <a:spAutoFit/>
          </a:bodyPr>
          <a:lstStyle/>
          <a:p>
            <a:pPr marL="514350" indent="-514350">
              <a:buFont typeface="+mj-lt"/>
              <a:buAutoNum type="arabicPeriod"/>
            </a:pPr>
            <a:r>
              <a:rPr lang="en-US" sz="2800" dirty="0">
                <a:cs typeface="Arial Unicode MS"/>
              </a:rPr>
              <a:t>Head to </a:t>
            </a:r>
            <a:r>
              <a:rPr lang="en-US" sz="2800" dirty="0">
                <a:cs typeface="Arial Unicode MS"/>
                <a:hlinkClick r:id="rId3"/>
              </a:rPr>
              <a:t>www.greydongilmore.com</a:t>
            </a:r>
            <a:endParaRPr lang="en-US" sz="2800" dirty="0">
              <a:cs typeface="Arial Unicode MS"/>
            </a:endParaRPr>
          </a:p>
          <a:p>
            <a:pPr marL="514350" indent="-514350">
              <a:buFont typeface="+mj-lt"/>
              <a:buAutoNum type="arabicPeriod"/>
            </a:pPr>
            <a:r>
              <a:rPr lang="en-US" sz="2800" dirty="0">
                <a:cs typeface="Arial Unicode MS"/>
              </a:rPr>
              <a:t>Click on </a:t>
            </a:r>
            <a:r>
              <a:rPr lang="en-US" sz="2800" b="1" dirty="0">
                <a:cs typeface="Arial Unicode MS"/>
              </a:rPr>
              <a:t>Teaching</a:t>
            </a:r>
            <a:r>
              <a:rPr lang="en-US" sz="2800" dirty="0">
                <a:cs typeface="Arial Unicode MS"/>
              </a:rPr>
              <a:t> in the top panel</a:t>
            </a:r>
          </a:p>
          <a:p>
            <a:pPr marL="514350" indent="-514350">
              <a:buFont typeface="+mj-lt"/>
              <a:buAutoNum type="arabicPeriod"/>
            </a:pPr>
            <a:r>
              <a:rPr lang="en-US" sz="2800" dirty="0">
                <a:cs typeface="Arial Unicode MS"/>
              </a:rPr>
              <a:t>You will see a list of items under PHYSIOL2130</a:t>
            </a:r>
          </a:p>
        </p:txBody>
      </p:sp>
    </p:spTree>
    <p:extLst>
      <p:ext uri="{BB962C8B-B14F-4D97-AF65-F5344CB8AC3E}">
        <p14:creationId xmlns:p14="http://schemas.microsoft.com/office/powerpoint/2010/main" val="37614917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Cortisol</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Diagram 6">
            <a:extLst>
              <a:ext uri="{FF2B5EF4-FFF2-40B4-BE49-F238E27FC236}">
                <a16:creationId xmlns:a16="http://schemas.microsoft.com/office/drawing/2014/main" id="{8A3D346E-8355-49CC-BFE1-5C830F077B7C}"/>
              </a:ext>
            </a:extLst>
          </p:cNvPr>
          <p:cNvGraphicFramePr/>
          <p:nvPr>
            <p:extLst/>
          </p:nvPr>
        </p:nvGraphicFramePr>
        <p:xfrm>
          <a:off x="2916929" y="748619"/>
          <a:ext cx="6595945" cy="324033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8" name="TextBox 7">
            <a:extLst>
              <a:ext uri="{FF2B5EF4-FFF2-40B4-BE49-F238E27FC236}">
                <a16:creationId xmlns:a16="http://schemas.microsoft.com/office/drawing/2014/main" id="{5B987C66-7AC4-4E83-8353-C35F197ECB52}"/>
              </a:ext>
            </a:extLst>
          </p:cNvPr>
          <p:cNvSpPr txBox="1"/>
          <p:nvPr/>
        </p:nvSpPr>
        <p:spPr>
          <a:xfrm>
            <a:off x="838200" y="4730657"/>
            <a:ext cx="10515600" cy="1323439"/>
          </a:xfrm>
          <a:prstGeom prst="rect">
            <a:avLst/>
          </a:prstGeom>
          <a:noFill/>
        </p:spPr>
        <p:txBody>
          <a:bodyPr wrap="square" rtlCol="0">
            <a:spAutoFit/>
          </a:bodyPr>
          <a:lstStyle/>
          <a:p>
            <a:pPr marL="342900" indent="-342900">
              <a:buFont typeface="Arial" panose="020B0604020202020204" pitchFamily="34" charset="0"/>
              <a:buChar char="•"/>
            </a:pPr>
            <a:r>
              <a:rPr lang="en-US" sz="2000" dirty="0"/>
              <a:t>Cortisol is </a:t>
            </a:r>
            <a:r>
              <a:rPr lang="en-US" sz="2000" dirty="0">
                <a:solidFill>
                  <a:srgbClr val="FF0000"/>
                </a:solidFill>
              </a:rPr>
              <a:t>catabolic</a:t>
            </a:r>
            <a:r>
              <a:rPr lang="en-US" sz="2000" dirty="0"/>
              <a:t>: Break down larger molecules</a:t>
            </a:r>
          </a:p>
          <a:p>
            <a:pPr marL="342900" indent="-342900">
              <a:buFont typeface="Arial" panose="020B0604020202020204" pitchFamily="34" charset="0"/>
              <a:buChar char="•"/>
            </a:pPr>
            <a:r>
              <a:rPr lang="en-US" sz="2000" dirty="0"/>
              <a:t>Cortisol levels peak early morning and decline throughout the day</a:t>
            </a:r>
          </a:p>
          <a:p>
            <a:pPr marL="342900" indent="-342900">
              <a:buClr>
                <a:schemeClr val="tx1"/>
              </a:buClr>
              <a:buFont typeface="Arial" panose="020B0604020202020204" pitchFamily="34" charset="0"/>
              <a:buChar char="•"/>
            </a:pPr>
            <a:r>
              <a:rPr lang="en-US" sz="2000" dirty="0">
                <a:solidFill>
                  <a:srgbClr val="FF0000"/>
                </a:solidFill>
              </a:rPr>
              <a:t>Cushing’s disease (hypercortisolism)</a:t>
            </a:r>
            <a:r>
              <a:rPr lang="en-US" sz="2000" dirty="0"/>
              <a:t>: thinning skin, muscle wasting and weakness, stunted growth, increased infections, redistribution of fat tissue</a:t>
            </a:r>
          </a:p>
        </p:txBody>
      </p:sp>
      <p:sp>
        <p:nvSpPr>
          <p:cNvPr id="9" name="TextBox 8">
            <a:extLst>
              <a:ext uri="{FF2B5EF4-FFF2-40B4-BE49-F238E27FC236}">
                <a16:creationId xmlns:a16="http://schemas.microsoft.com/office/drawing/2014/main" id="{A488BC41-D25E-47AA-B0CB-76B0620AFE4C}"/>
              </a:ext>
            </a:extLst>
          </p:cNvPr>
          <p:cNvSpPr txBox="1"/>
          <p:nvPr/>
        </p:nvSpPr>
        <p:spPr>
          <a:xfrm>
            <a:off x="3035920" y="3626230"/>
            <a:ext cx="1812072" cy="646331"/>
          </a:xfrm>
          <a:prstGeom prst="rect">
            <a:avLst/>
          </a:prstGeom>
          <a:noFill/>
        </p:spPr>
        <p:txBody>
          <a:bodyPr wrap="square" rtlCol="0">
            <a:spAutoFit/>
          </a:bodyPr>
          <a:lstStyle/>
          <a:p>
            <a:pPr algn="ctr"/>
            <a:r>
              <a:rPr lang="en-US" dirty="0"/>
              <a:t>Proteins into amino acids</a:t>
            </a:r>
          </a:p>
        </p:txBody>
      </p:sp>
      <p:sp>
        <p:nvSpPr>
          <p:cNvPr id="10" name="TextBox 9">
            <a:extLst>
              <a:ext uri="{FF2B5EF4-FFF2-40B4-BE49-F238E27FC236}">
                <a16:creationId xmlns:a16="http://schemas.microsoft.com/office/drawing/2014/main" id="{6505240A-AE86-47EB-B54B-9D883CD78938}"/>
              </a:ext>
            </a:extLst>
          </p:cNvPr>
          <p:cNvSpPr txBox="1"/>
          <p:nvPr/>
        </p:nvSpPr>
        <p:spPr>
          <a:xfrm>
            <a:off x="4463275" y="3626230"/>
            <a:ext cx="2319454" cy="1200329"/>
          </a:xfrm>
          <a:prstGeom prst="rect">
            <a:avLst/>
          </a:prstGeom>
          <a:noFill/>
        </p:spPr>
        <p:txBody>
          <a:bodyPr wrap="square" rtlCol="0">
            <a:spAutoFit/>
          </a:bodyPr>
          <a:lstStyle/>
          <a:p>
            <a:pPr algn="ctr"/>
            <a:r>
              <a:rPr lang="en-US" dirty="0"/>
              <a:t>Form new glucose from amino acids, glycerol and other substrates</a:t>
            </a:r>
          </a:p>
        </p:txBody>
      </p:sp>
      <p:sp>
        <p:nvSpPr>
          <p:cNvPr id="11" name="TextBox 10">
            <a:extLst>
              <a:ext uri="{FF2B5EF4-FFF2-40B4-BE49-F238E27FC236}">
                <a16:creationId xmlns:a16="http://schemas.microsoft.com/office/drawing/2014/main" id="{3A7708A0-1984-4C50-B65C-7D513EF92C5B}"/>
              </a:ext>
            </a:extLst>
          </p:cNvPr>
          <p:cNvSpPr txBox="1"/>
          <p:nvPr/>
        </p:nvSpPr>
        <p:spPr>
          <a:xfrm>
            <a:off x="6472439" y="3626230"/>
            <a:ext cx="1633655" cy="923330"/>
          </a:xfrm>
          <a:prstGeom prst="rect">
            <a:avLst/>
          </a:prstGeom>
          <a:noFill/>
        </p:spPr>
        <p:txBody>
          <a:bodyPr wrap="square" rtlCol="0">
            <a:spAutoFit/>
          </a:bodyPr>
          <a:lstStyle/>
          <a:p>
            <a:pPr algn="ctr"/>
            <a:r>
              <a:rPr lang="en-US" dirty="0"/>
              <a:t>Triglycerides into glycerol and fatty acids</a:t>
            </a:r>
          </a:p>
        </p:txBody>
      </p:sp>
      <p:sp>
        <p:nvSpPr>
          <p:cNvPr id="12" name="TextBox 11">
            <a:extLst>
              <a:ext uri="{FF2B5EF4-FFF2-40B4-BE49-F238E27FC236}">
                <a16:creationId xmlns:a16="http://schemas.microsoft.com/office/drawing/2014/main" id="{D68AF3DC-81E1-4404-829A-6EB380FA6C03}"/>
              </a:ext>
            </a:extLst>
          </p:cNvPr>
          <p:cNvSpPr txBox="1"/>
          <p:nvPr/>
        </p:nvSpPr>
        <p:spPr>
          <a:xfrm>
            <a:off x="8041779" y="3627697"/>
            <a:ext cx="1633655" cy="923330"/>
          </a:xfrm>
          <a:prstGeom prst="rect">
            <a:avLst/>
          </a:prstGeom>
          <a:noFill/>
        </p:spPr>
        <p:txBody>
          <a:bodyPr wrap="square" rtlCol="0">
            <a:spAutoFit/>
          </a:bodyPr>
          <a:lstStyle/>
          <a:p>
            <a:pPr algn="ctr"/>
            <a:r>
              <a:rPr lang="en-US" dirty="0"/>
              <a:t>Decrease inflammatory mediators</a:t>
            </a:r>
          </a:p>
        </p:txBody>
      </p:sp>
    </p:spTree>
    <p:extLst>
      <p:ext uri="{BB962C8B-B14F-4D97-AF65-F5344CB8AC3E}">
        <p14:creationId xmlns:p14="http://schemas.microsoft.com/office/powerpoint/2010/main" val="42640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Pancreas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7" name="Table 6">
            <a:extLst>
              <a:ext uri="{FF2B5EF4-FFF2-40B4-BE49-F238E27FC236}">
                <a16:creationId xmlns:a16="http://schemas.microsoft.com/office/drawing/2014/main" id="{EED5FD63-325B-4B26-ABAA-167F90661276}"/>
              </a:ext>
            </a:extLst>
          </p:cNvPr>
          <p:cNvGraphicFramePr>
            <a:graphicFrameLocks noGrp="1"/>
          </p:cNvGraphicFramePr>
          <p:nvPr>
            <p:extLst>
              <p:ext uri="{D42A27DB-BD31-4B8C-83A1-F6EECF244321}">
                <p14:modId xmlns:p14="http://schemas.microsoft.com/office/powerpoint/2010/main" val="1495287324"/>
              </p:ext>
            </p:extLst>
          </p:nvPr>
        </p:nvGraphicFramePr>
        <p:xfrm>
          <a:off x="2628126" y="2003343"/>
          <a:ext cx="6672611" cy="2851313"/>
        </p:xfrm>
        <a:graphic>
          <a:graphicData uri="http://schemas.openxmlformats.org/drawingml/2006/table">
            <a:tbl>
              <a:tblPr firstRow="1" bandRow="1">
                <a:tableStyleId>{5C22544A-7EE6-4342-B048-85BDC9FD1C3A}</a:tableStyleId>
              </a:tblPr>
              <a:tblGrid>
                <a:gridCol w="1540986">
                  <a:extLst>
                    <a:ext uri="{9D8B030D-6E8A-4147-A177-3AD203B41FA5}">
                      <a16:colId xmlns:a16="http://schemas.microsoft.com/office/drawing/2014/main" val="2344617614"/>
                    </a:ext>
                  </a:extLst>
                </a:gridCol>
                <a:gridCol w="2377273">
                  <a:extLst>
                    <a:ext uri="{9D8B030D-6E8A-4147-A177-3AD203B41FA5}">
                      <a16:colId xmlns:a16="http://schemas.microsoft.com/office/drawing/2014/main" val="3595674797"/>
                    </a:ext>
                  </a:extLst>
                </a:gridCol>
                <a:gridCol w="2754352">
                  <a:extLst>
                    <a:ext uri="{9D8B030D-6E8A-4147-A177-3AD203B41FA5}">
                      <a16:colId xmlns:a16="http://schemas.microsoft.com/office/drawing/2014/main" val="4124753806"/>
                    </a:ext>
                  </a:extLst>
                </a:gridCol>
              </a:tblGrid>
              <a:tr h="580553">
                <a:tc>
                  <a:txBody>
                    <a:bodyPr/>
                    <a:lstStyle/>
                    <a:p>
                      <a:pPr algn="ctr"/>
                      <a:endParaRPr lang="en-US" sz="1600" b="1" dirty="0"/>
                    </a:p>
                  </a:txBody>
                  <a:tcPr/>
                </a:tc>
                <a:tc>
                  <a:txBody>
                    <a:bodyPr/>
                    <a:lstStyle/>
                    <a:p>
                      <a:pPr algn="ctr"/>
                      <a:r>
                        <a:rPr lang="en-US" sz="1600" b="1" dirty="0"/>
                        <a:t>Glucagon</a:t>
                      </a:r>
                    </a:p>
                  </a:txBody>
                  <a:tcPr anchor="ctr"/>
                </a:tc>
                <a:tc>
                  <a:txBody>
                    <a:bodyPr/>
                    <a:lstStyle/>
                    <a:p>
                      <a:pPr algn="ctr"/>
                      <a:r>
                        <a:rPr lang="en-US" sz="1600" b="1" dirty="0"/>
                        <a:t>Insulin</a:t>
                      </a:r>
                    </a:p>
                  </a:txBody>
                  <a:tcPr anchor="ctr"/>
                </a:tc>
                <a:extLst>
                  <a:ext uri="{0D108BD9-81ED-4DB2-BD59-A6C34878D82A}">
                    <a16:rowId xmlns:a16="http://schemas.microsoft.com/office/drawing/2014/main" val="903756487"/>
                  </a:ext>
                </a:extLst>
              </a:tr>
              <a:tr h="370840">
                <a:tc>
                  <a:txBody>
                    <a:bodyPr/>
                    <a:lstStyle/>
                    <a:p>
                      <a:pPr algn="l"/>
                      <a:r>
                        <a:rPr lang="en-US" sz="1600" b="1" dirty="0">
                          <a:solidFill>
                            <a:schemeClr val="bg1"/>
                          </a:solidFill>
                        </a:rPr>
                        <a:t>Tissue</a:t>
                      </a:r>
                    </a:p>
                  </a:txBody>
                  <a:tcPr anchor="ctr">
                    <a:solidFill>
                      <a:schemeClr val="accent1"/>
                    </a:solidFill>
                  </a:tcPr>
                </a:tc>
                <a:tc>
                  <a:txBody>
                    <a:bodyPr/>
                    <a:lstStyle/>
                    <a:p>
                      <a:pPr algn="ctr"/>
                      <a:r>
                        <a:rPr lang="en-US" sz="1600" dirty="0"/>
                        <a:t>Islet of Langerhans</a:t>
                      </a:r>
                    </a:p>
                  </a:txBody>
                  <a:tcPr anchor="ctr"/>
                </a:tc>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1600" dirty="0"/>
                        <a:t>Islet of Langerhans</a:t>
                      </a:r>
                    </a:p>
                  </a:txBody>
                  <a:tcPr anchor="ctr"/>
                </a:tc>
                <a:extLst>
                  <a:ext uri="{0D108BD9-81ED-4DB2-BD59-A6C34878D82A}">
                    <a16:rowId xmlns:a16="http://schemas.microsoft.com/office/drawing/2014/main" val="3846757504"/>
                  </a:ext>
                </a:extLst>
              </a:tr>
              <a:tr h="370840">
                <a:tc>
                  <a:txBody>
                    <a:bodyPr/>
                    <a:lstStyle/>
                    <a:p>
                      <a:pPr algn="l"/>
                      <a:r>
                        <a:rPr lang="en-US" sz="1600" b="1" dirty="0">
                          <a:solidFill>
                            <a:schemeClr val="bg1"/>
                          </a:solidFill>
                        </a:rPr>
                        <a:t>Made by</a:t>
                      </a:r>
                    </a:p>
                  </a:txBody>
                  <a:tcPr anchor="ctr">
                    <a:solidFill>
                      <a:schemeClr val="accent1"/>
                    </a:solidFill>
                  </a:tcPr>
                </a:tc>
                <a:tc>
                  <a:txBody>
                    <a:bodyPr/>
                    <a:lstStyle/>
                    <a:p>
                      <a:pPr algn="ctr"/>
                      <a:r>
                        <a:rPr lang="el-GR" sz="1600" dirty="0"/>
                        <a:t>α</a:t>
                      </a:r>
                      <a:r>
                        <a:rPr lang="en-US" sz="1600" dirty="0"/>
                        <a:t>- cells</a:t>
                      </a:r>
                    </a:p>
                  </a:txBody>
                  <a:tcPr anchor="ctr"/>
                </a:tc>
                <a:tc>
                  <a:txBody>
                    <a:bodyPr/>
                    <a:lstStyle/>
                    <a:p>
                      <a:pPr algn="ctr"/>
                      <a:r>
                        <a:rPr lang="el-GR" sz="1600" dirty="0"/>
                        <a:t>β</a:t>
                      </a:r>
                      <a:r>
                        <a:rPr lang="en-US" sz="1600" dirty="0"/>
                        <a:t>- cells</a:t>
                      </a:r>
                    </a:p>
                  </a:txBody>
                  <a:tcPr anchor="ctr"/>
                </a:tc>
                <a:extLst>
                  <a:ext uri="{0D108BD9-81ED-4DB2-BD59-A6C34878D82A}">
                    <a16:rowId xmlns:a16="http://schemas.microsoft.com/office/drawing/2014/main" val="3158533116"/>
                  </a:ext>
                </a:extLst>
              </a:tr>
              <a:tr h="370840">
                <a:tc>
                  <a:txBody>
                    <a:bodyPr/>
                    <a:lstStyle/>
                    <a:p>
                      <a:pPr algn="l"/>
                      <a:r>
                        <a:rPr lang="en-US" sz="1600" b="1" dirty="0">
                          <a:solidFill>
                            <a:schemeClr val="bg1"/>
                          </a:solidFill>
                        </a:rPr>
                        <a:t>Stimulus</a:t>
                      </a:r>
                    </a:p>
                  </a:txBody>
                  <a:tcPr anchor="ctr">
                    <a:solidFill>
                      <a:schemeClr val="accent1"/>
                    </a:solidFill>
                  </a:tcPr>
                </a:tc>
                <a:tc>
                  <a:txBody>
                    <a:bodyPr/>
                    <a:lstStyle/>
                    <a:p>
                      <a:pPr algn="ctr"/>
                      <a:r>
                        <a:rPr lang="en-US" sz="1600" dirty="0"/>
                        <a:t>Blood glucose </a:t>
                      </a:r>
                    </a:p>
                    <a:p>
                      <a:pPr algn="ctr"/>
                      <a:r>
                        <a:rPr lang="en-US" sz="1600" dirty="0"/>
                        <a:t>Hypoglycemia</a:t>
                      </a:r>
                    </a:p>
                  </a:txBody>
                  <a:tcPr anchor="ctr"/>
                </a:tc>
                <a:tc>
                  <a:txBody>
                    <a:bodyPr/>
                    <a:lstStyle/>
                    <a:p>
                      <a:pPr algn="ctr"/>
                      <a:r>
                        <a:rPr lang="en-US" sz="1600" dirty="0"/>
                        <a:t>   Blood glucose</a:t>
                      </a:r>
                    </a:p>
                    <a:p>
                      <a:pPr algn="ctr"/>
                      <a:r>
                        <a:rPr lang="en-US" sz="1600" dirty="0"/>
                        <a:t>Hyperglycemia</a:t>
                      </a:r>
                    </a:p>
                  </a:txBody>
                  <a:tcPr anchor="ctr"/>
                </a:tc>
                <a:extLst>
                  <a:ext uri="{0D108BD9-81ED-4DB2-BD59-A6C34878D82A}">
                    <a16:rowId xmlns:a16="http://schemas.microsoft.com/office/drawing/2014/main" val="2867001825"/>
                  </a:ext>
                </a:extLst>
              </a:tr>
              <a:tr h="370840">
                <a:tc>
                  <a:txBody>
                    <a:bodyPr/>
                    <a:lstStyle/>
                    <a:p>
                      <a:pPr algn="l"/>
                      <a:r>
                        <a:rPr lang="en-US" sz="1600" b="1" dirty="0">
                          <a:solidFill>
                            <a:schemeClr val="bg1"/>
                          </a:solidFill>
                        </a:rPr>
                        <a:t>Effect</a:t>
                      </a:r>
                    </a:p>
                  </a:txBody>
                  <a:tcPr anchor="ctr">
                    <a:solidFill>
                      <a:schemeClr val="accent1"/>
                    </a:solidFill>
                  </a:tcPr>
                </a:tc>
                <a:tc>
                  <a:txBody>
                    <a:bodyPr/>
                    <a:lstStyle/>
                    <a:p>
                      <a:pPr algn="ctr"/>
                      <a:r>
                        <a:rPr lang="en-US" sz="1600" dirty="0"/>
                        <a:t>Blood glucose </a:t>
                      </a:r>
                    </a:p>
                    <a:p>
                      <a:pPr algn="ctr"/>
                      <a:r>
                        <a:rPr lang="en-US" sz="1600" dirty="0"/>
                        <a:t>(cells release glucose)</a:t>
                      </a:r>
                    </a:p>
                  </a:txBody>
                  <a:tcPr anchor="ctr"/>
                </a:tc>
                <a:tc>
                  <a:txBody>
                    <a:bodyPr/>
                    <a:lstStyle/>
                    <a:p>
                      <a:pPr algn="ctr"/>
                      <a:r>
                        <a:rPr lang="en-US" sz="1600" dirty="0"/>
                        <a:t>Blood glucose </a:t>
                      </a:r>
                    </a:p>
                    <a:p>
                      <a:pPr algn="ctr"/>
                      <a:r>
                        <a:rPr lang="en-US" sz="1600" dirty="0"/>
                        <a:t>(cells take up glucose)</a:t>
                      </a:r>
                    </a:p>
                  </a:txBody>
                  <a:tcPr anchor="ctr"/>
                </a:tc>
                <a:extLst>
                  <a:ext uri="{0D108BD9-81ED-4DB2-BD59-A6C34878D82A}">
                    <a16:rowId xmlns:a16="http://schemas.microsoft.com/office/drawing/2014/main" val="2310982159"/>
                  </a:ext>
                </a:extLst>
              </a:tr>
              <a:tr h="370840">
                <a:tc>
                  <a:txBody>
                    <a:bodyPr/>
                    <a:lstStyle/>
                    <a:p>
                      <a:pPr algn="l"/>
                      <a:r>
                        <a:rPr lang="en-US" sz="1600" b="1" dirty="0">
                          <a:solidFill>
                            <a:schemeClr val="bg1"/>
                          </a:solidFill>
                        </a:rPr>
                        <a:t>Class</a:t>
                      </a:r>
                    </a:p>
                  </a:txBody>
                  <a:tcPr anchor="ctr">
                    <a:solidFill>
                      <a:schemeClr val="accent1"/>
                    </a:solidFill>
                  </a:tcPr>
                </a:tc>
                <a:tc>
                  <a:txBody>
                    <a:bodyPr/>
                    <a:lstStyle/>
                    <a:p>
                      <a:pPr algn="ctr"/>
                      <a:r>
                        <a:rPr lang="en-US" sz="1600" dirty="0"/>
                        <a:t>Peptide</a:t>
                      </a:r>
                    </a:p>
                  </a:txBody>
                  <a:tcPr anchor="ctr"/>
                </a:tc>
                <a:tc>
                  <a:txBody>
                    <a:bodyPr/>
                    <a:lstStyle/>
                    <a:p>
                      <a:pPr algn="ctr"/>
                      <a:r>
                        <a:rPr lang="en-US" sz="1600" dirty="0"/>
                        <a:t>Peptide</a:t>
                      </a:r>
                    </a:p>
                  </a:txBody>
                  <a:tcPr anchor="ctr"/>
                </a:tc>
                <a:extLst>
                  <a:ext uri="{0D108BD9-81ED-4DB2-BD59-A6C34878D82A}">
                    <a16:rowId xmlns:a16="http://schemas.microsoft.com/office/drawing/2014/main" val="3716867632"/>
                  </a:ext>
                </a:extLst>
              </a:tr>
            </a:tbl>
          </a:graphicData>
        </a:graphic>
      </p:graphicFrame>
      <p:sp>
        <p:nvSpPr>
          <p:cNvPr id="8" name="Down Arrow 3">
            <a:extLst>
              <a:ext uri="{FF2B5EF4-FFF2-40B4-BE49-F238E27FC236}">
                <a16:creationId xmlns:a16="http://schemas.microsoft.com/office/drawing/2014/main" id="{EDEE4FE6-C658-4F5C-BB54-4D4D874E68F4}"/>
              </a:ext>
            </a:extLst>
          </p:cNvPr>
          <p:cNvSpPr/>
          <p:nvPr/>
        </p:nvSpPr>
        <p:spPr>
          <a:xfrm rot="10800000">
            <a:off x="7204308" y="3381917"/>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Down Arrow 5">
            <a:extLst>
              <a:ext uri="{FF2B5EF4-FFF2-40B4-BE49-F238E27FC236}">
                <a16:creationId xmlns:a16="http://schemas.microsoft.com/office/drawing/2014/main" id="{593B83A4-BA05-4275-B755-FDC0B5650BDB}"/>
              </a:ext>
            </a:extLst>
          </p:cNvPr>
          <p:cNvSpPr/>
          <p:nvPr/>
        </p:nvSpPr>
        <p:spPr>
          <a:xfrm rot="10800000">
            <a:off x="4611696" y="3958327"/>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Down Arrow 6">
            <a:extLst>
              <a:ext uri="{FF2B5EF4-FFF2-40B4-BE49-F238E27FC236}">
                <a16:creationId xmlns:a16="http://schemas.microsoft.com/office/drawing/2014/main" id="{4670C278-1C12-49C5-9335-B2C8DAC13109}"/>
              </a:ext>
            </a:extLst>
          </p:cNvPr>
          <p:cNvSpPr/>
          <p:nvPr/>
        </p:nvSpPr>
        <p:spPr>
          <a:xfrm>
            <a:off x="4570762" y="3381920"/>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Down Arrow 7">
            <a:extLst>
              <a:ext uri="{FF2B5EF4-FFF2-40B4-BE49-F238E27FC236}">
                <a16:creationId xmlns:a16="http://schemas.microsoft.com/office/drawing/2014/main" id="{D757E6A1-749E-4A6C-8272-206EA656528E}"/>
              </a:ext>
            </a:extLst>
          </p:cNvPr>
          <p:cNvSpPr/>
          <p:nvPr/>
        </p:nvSpPr>
        <p:spPr>
          <a:xfrm>
            <a:off x="7170721" y="3968961"/>
            <a:ext cx="144966" cy="234176"/>
          </a:xfrm>
          <a:prstGeom prst="downArrow">
            <a:avLst/>
          </a:prstGeom>
          <a:solidFill>
            <a:srgbClr val="3C1B71"/>
          </a:solidFill>
          <a:ln>
            <a:solidFill>
              <a:srgbClr val="3C1B7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1D95E377-9A18-4ADE-B468-7499F7F7492E}"/>
              </a:ext>
            </a:extLst>
          </p:cNvPr>
          <p:cNvSpPr txBox="1"/>
          <p:nvPr/>
        </p:nvSpPr>
        <p:spPr>
          <a:xfrm>
            <a:off x="4119560" y="5098757"/>
            <a:ext cx="3952879" cy="461665"/>
          </a:xfrm>
          <a:prstGeom prst="rect">
            <a:avLst/>
          </a:prstGeom>
          <a:noFill/>
        </p:spPr>
        <p:txBody>
          <a:bodyPr wrap="square" rtlCol="0">
            <a:spAutoFit/>
          </a:bodyPr>
          <a:lstStyle/>
          <a:p>
            <a:pPr algn="ctr"/>
            <a:r>
              <a:rPr lang="en-CA" sz="2400" dirty="0"/>
              <a:t>Antagonistic Effect</a:t>
            </a:r>
          </a:p>
        </p:txBody>
      </p:sp>
    </p:spTree>
    <p:extLst>
      <p:ext uri="{BB962C8B-B14F-4D97-AF65-F5344CB8AC3E}">
        <p14:creationId xmlns:p14="http://schemas.microsoft.com/office/powerpoint/2010/main" val="4143828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Autonomic Nervous System &amp; Muscle</a:t>
            </a:r>
            <a:br>
              <a:rPr lang="en-CA" sz="4400" b="1" dirty="0">
                <a:solidFill>
                  <a:srgbClr val="4F2683"/>
                </a:solidFill>
                <a:latin typeface="+mn-lt"/>
              </a:rPr>
            </a:br>
            <a:r>
              <a:rPr lang="en-CA" sz="4400" b="1" dirty="0">
                <a:solidFill>
                  <a:srgbClr val="FF0000"/>
                </a:solidFill>
                <a:latin typeface="+mn-lt"/>
              </a:rPr>
              <a:t>9-11 Questions on exam</a:t>
            </a:r>
            <a:endParaRPr lang="en-CA" sz="5400" b="1" dirty="0">
              <a:solidFill>
                <a:srgbClr val="FF0000"/>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endParaRPr lang="en-US" sz="2800" b="1" dirty="0">
              <a:solidFill>
                <a:schemeClr val="bg1">
                  <a:lumMod val="50000"/>
                </a:schemeClr>
              </a:solidFill>
            </a:endParaRPr>
          </a:p>
        </p:txBody>
      </p:sp>
    </p:spTree>
    <p:extLst>
      <p:ext uri="{BB962C8B-B14F-4D97-AF65-F5344CB8AC3E}">
        <p14:creationId xmlns:p14="http://schemas.microsoft.com/office/powerpoint/2010/main" val="25117700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physiological responses results from sympathetic action?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sz="3200" dirty="0"/>
              <a:t>increase in heart rate</a:t>
            </a:r>
          </a:p>
          <a:p>
            <a:pPr marL="514350" indent="-514350">
              <a:buFont typeface="+mj-lt"/>
              <a:buAutoNum type="alphaLcPeriod"/>
            </a:pPr>
            <a:r>
              <a:rPr lang="en-CA" sz="3200" dirty="0"/>
              <a:t>constriction of blood vessels </a:t>
            </a:r>
          </a:p>
          <a:p>
            <a:pPr marL="514350" indent="-514350">
              <a:buFont typeface="+mj-lt"/>
              <a:buAutoNum type="alphaLcPeriod"/>
            </a:pPr>
            <a:r>
              <a:rPr lang="en-CA" sz="3200" dirty="0"/>
              <a:t>stimulation of  gluconeogenesis/glycogenolysis</a:t>
            </a:r>
          </a:p>
          <a:p>
            <a:pPr marL="514350" indent="-514350">
              <a:buFont typeface="+mj-lt"/>
              <a:buAutoNum type="alphaLcPeriod"/>
            </a:pPr>
            <a:r>
              <a:rPr lang="en-CA" sz="3200" dirty="0"/>
              <a:t>all the above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7455968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physiological responses results from sympathetic action?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sz="3200" dirty="0"/>
              <a:t>increase in heart rate</a:t>
            </a:r>
          </a:p>
          <a:p>
            <a:pPr marL="514350" indent="-514350">
              <a:buFont typeface="+mj-lt"/>
              <a:buAutoNum type="alphaLcPeriod"/>
            </a:pPr>
            <a:r>
              <a:rPr lang="en-CA" sz="3200" dirty="0"/>
              <a:t>constriction of blood vessels </a:t>
            </a:r>
          </a:p>
          <a:p>
            <a:pPr marL="514350" indent="-514350">
              <a:buFont typeface="+mj-lt"/>
              <a:buAutoNum type="alphaLcPeriod"/>
            </a:pPr>
            <a:r>
              <a:rPr lang="en-CA" sz="3200" dirty="0"/>
              <a:t>stimulation of  gluconeogenesis/glycogenolysis</a:t>
            </a:r>
          </a:p>
          <a:p>
            <a:pPr marL="514350" indent="-514350">
              <a:buFont typeface="+mj-lt"/>
              <a:buAutoNum type="alphaLcPeriod"/>
            </a:pPr>
            <a:r>
              <a:rPr lang="en-CA" sz="3200" dirty="0">
                <a:solidFill>
                  <a:srgbClr val="FF0000"/>
                </a:solidFill>
              </a:rPr>
              <a:t>all the above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68915874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two branches of the autonomic nervous system display which of the following properties?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sz="3200" dirty="0"/>
              <a:t>up-down regulation by tonic control</a:t>
            </a:r>
          </a:p>
          <a:p>
            <a:pPr marL="514350" indent="-514350">
              <a:buFont typeface="+mj-lt"/>
              <a:buAutoNum type="alphaLcPeriod"/>
            </a:pPr>
            <a:r>
              <a:rPr lang="en-CA" sz="3200" dirty="0"/>
              <a:t>antagonistic control</a:t>
            </a:r>
          </a:p>
          <a:p>
            <a:pPr marL="514350" indent="-514350">
              <a:buFont typeface="+mj-lt"/>
              <a:buAutoNum type="alphaLcPeriod"/>
            </a:pPr>
            <a:r>
              <a:rPr lang="en-CA" sz="3200" dirty="0"/>
              <a:t>preservation of homeostasis</a:t>
            </a:r>
          </a:p>
          <a:p>
            <a:pPr marL="514350" indent="-514350">
              <a:buFont typeface="+mj-lt"/>
              <a:buAutoNum type="alphaLcPeriod"/>
            </a:pPr>
            <a:r>
              <a:rPr lang="en-CA" sz="3200" dirty="0"/>
              <a:t>all of the above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3329104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two branches of the autonomic nervous system display which of the following properties?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sz="3200" dirty="0"/>
              <a:t>up-down regulation by tonic control</a:t>
            </a:r>
          </a:p>
          <a:p>
            <a:pPr marL="514350" indent="-514350">
              <a:buFont typeface="+mj-lt"/>
              <a:buAutoNum type="alphaLcPeriod"/>
            </a:pPr>
            <a:r>
              <a:rPr lang="en-CA" sz="3200" dirty="0"/>
              <a:t>antagonistic control</a:t>
            </a:r>
          </a:p>
          <a:p>
            <a:pPr marL="514350" indent="-514350">
              <a:buFont typeface="+mj-lt"/>
              <a:buAutoNum type="alphaLcPeriod"/>
            </a:pPr>
            <a:r>
              <a:rPr lang="en-CA" sz="3200" dirty="0"/>
              <a:t>preservation of homeostasis</a:t>
            </a:r>
          </a:p>
          <a:p>
            <a:pPr marL="514350" indent="-514350">
              <a:buFont typeface="+mj-lt"/>
              <a:buAutoNum type="alphaLcPeriod"/>
            </a:pPr>
            <a:r>
              <a:rPr lang="en-CA" sz="3200" dirty="0">
                <a:solidFill>
                  <a:srgbClr val="FF0000"/>
                </a:solidFill>
              </a:rPr>
              <a:t>all of the above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39286097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Nervous System Divisions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Content Placeholder 5">
            <a:extLst>
              <a:ext uri="{FF2B5EF4-FFF2-40B4-BE49-F238E27FC236}">
                <a16:creationId xmlns:a16="http://schemas.microsoft.com/office/drawing/2014/main" id="{55F3F536-E6B3-4E08-B338-4E93491D9D93}"/>
              </a:ext>
            </a:extLst>
          </p:cNvPr>
          <p:cNvPicPr>
            <a:picLocks noGrp="1" noChangeAspect="1"/>
          </p:cNvPicPr>
          <p:nvPr>
            <p:ph idx="1"/>
          </p:nvPr>
        </p:nvPicPr>
        <p:blipFill>
          <a:blip r:embed="rId3"/>
          <a:stretch>
            <a:fillRect/>
          </a:stretch>
        </p:blipFill>
        <p:spPr>
          <a:xfrm>
            <a:off x="2991394" y="1059600"/>
            <a:ext cx="6209211" cy="4879570"/>
          </a:xfrm>
          <a:prstGeom prst="rect">
            <a:avLst/>
          </a:prstGeom>
        </p:spPr>
      </p:pic>
    </p:spTree>
    <p:extLst>
      <p:ext uri="{BB962C8B-B14F-4D97-AF65-F5344CB8AC3E}">
        <p14:creationId xmlns:p14="http://schemas.microsoft.com/office/powerpoint/2010/main" val="365941727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Comparison of Autonomic and Somatic Motor Systems</a:t>
            </a:r>
            <a:endParaRPr lang="en-US" sz="48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1F65DA77-EECA-416D-ADAB-A0BD06AFD4C0}"/>
              </a:ext>
            </a:extLst>
          </p:cNvPr>
          <p:cNvPicPr>
            <a:picLocks noChangeAspect="1"/>
          </p:cNvPicPr>
          <p:nvPr/>
        </p:nvPicPr>
        <p:blipFill>
          <a:blip r:embed="rId3"/>
          <a:stretch>
            <a:fillRect/>
          </a:stretch>
        </p:blipFill>
        <p:spPr>
          <a:xfrm>
            <a:off x="5092552" y="1345181"/>
            <a:ext cx="5371198" cy="4670607"/>
          </a:xfrm>
          <a:prstGeom prst="rect">
            <a:avLst/>
          </a:prstGeom>
        </p:spPr>
      </p:pic>
      <p:sp>
        <p:nvSpPr>
          <p:cNvPr id="9" name="TextBox 8">
            <a:extLst>
              <a:ext uri="{FF2B5EF4-FFF2-40B4-BE49-F238E27FC236}">
                <a16:creationId xmlns:a16="http://schemas.microsoft.com/office/drawing/2014/main" id="{5D25C504-A295-4133-8C25-0ADB327F6814}"/>
              </a:ext>
            </a:extLst>
          </p:cNvPr>
          <p:cNvSpPr txBox="1"/>
          <p:nvPr/>
        </p:nvSpPr>
        <p:spPr>
          <a:xfrm>
            <a:off x="403387" y="1383879"/>
            <a:ext cx="4599934" cy="4524315"/>
          </a:xfrm>
          <a:prstGeom prst="rect">
            <a:avLst/>
          </a:prstGeom>
          <a:noFill/>
        </p:spPr>
        <p:txBody>
          <a:bodyPr wrap="square" rtlCol="0">
            <a:spAutoFit/>
          </a:bodyPr>
          <a:lstStyle/>
          <a:p>
            <a:r>
              <a:rPr lang="en-US" dirty="0">
                <a:solidFill>
                  <a:srgbClr val="FF0000"/>
                </a:solidFill>
              </a:rPr>
              <a:t>Somatic</a:t>
            </a:r>
          </a:p>
          <a:p>
            <a:pPr marL="742950" lvl="1" indent="-285750">
              <a:buFont typeface="Arial" panose="020B0604020202020204" pitchFamily="34" charset="0"/>
              <a:buChar char="•"/>
            </a:pPr>
            <a:r>
              <a:rPr lang="en-US" dirty="0"/>
              <a:t>Motor neuron releases Ach directly onto muscle cells/fibers </a:t>
            </a:r>
            <a:r>
              <a:rPr lang="en-US" dirty="0">
                <a:sym typeface="Wingdings" panose="05000000000000000000" pitchFamily="2" charset="2"/>
              </a:rPr>
              <a:t> contraction</a:t>
            </a:r>
            <a:endParaRPr lang="en-US" dirty="0"/>
          </a:p>
          <a:p>
            <a:r>
              <a:rPr lang="en-US" dirty="0">
                <a:solidFill>
                  <a:srgbClr val="FF0000"/>
                </a:solidFill>
              </a:rPr>
              <a:t>Parasympathetic</a:t>
            </a:r>
          </a:p>
          <a:p>
            <a:pPr marL="742950" lvl="1" indent="-285750">
              <a:buFont typeface="Arial" panose="020B0604020202020204" pitchFamily="34" charset="0"/>
              <a:buChar char="•"/>
            </a:pPr>
            <a:r>
              <a:rPr lang="en-US" dirty="0"/>
              <a:t>Preganglionic long, postganglionic short</a:t>
            </a:r>
          </a:p>
          <a:p>
            <a:pPr marL="742950" lvl="1" indent="-285750">
              <a:buFont typeface="Arial" panose="020B0604020202020204" pitchFamily="34" charset="0"/>
              <a:buChar char="•"/>
            </a:pPr>
            <a:r>
              <a:rPr lang="en-US" dirty="0"/>
              <a:t>Preganglionic release Ach</a:t>
            </a:r>
          </a:p>
          <a:p>
            <a:pPr marL="742950" lvl="1" indent="-285750">
              <a:buFont typeface="Arial" panose="020B0604020202020204" pitchFamily="34" charset="0"/>
              <a:buChar char="•"/>
            </a:pPr>
            <a:r>
              <a:rPr lang="en-US" dirty="0"/>
              <a:t>Postganglionic release Ach</a:t>
            </a:r>
          </a:p>
          <a:p>
            <a:r>
              <a:rPr lang="en-US" dirty="0">
                <a:solidFill>
                  <a:srgbClr val="FF0000"/>
                </a:solidFill>
              </a:rPr>
              <a:t>Sympathetic</a:t>
            </a:r>
          </a:p>
          <a:p>
            <a:pPr marL="742950" lvl="1" indent="-285750">
              <a:buFont typeface="Arial" panose="020B0604020202020204" pitchFamily="34" charset="0"/>
              <a:buChar char="•"/>
            </a:pPr>
            <a:r>
              <a:rPr lang="en-US" dirty="0"/>
              <a:t>Preganglionic short, postganglionic long</a:t>
            </a:r>
          </a:p>
          <a:p>
            <a:pPr marL="742950" lvl="1" indent="-285750">
              <a:buFont typeface="Arial" panose="020B0604020202020204" pitchFamily="34" charset="0"/>
              <a:buChar char="•"/>
            </a:pPr>
            <a:r>
              <a:rPr lang="en-US" dirty="0"/>
              <a:t>Preganglionic release Ach</a:t>
            </a:r>
          </a:p>
          <a:p>
            <a:pPr marL="742950" lvl="1" indent="-285750">
              <a:buFont typeface="Arial" panose="020B0604020202020204" pitchFamily="34" charset="0"/>
              <a:buChar char="•"/>
            </a:pPr>
            <a:r>
              <a:rPr lang="en-US" dirty="0"/>
              <a:t>Postganglionic release NE</a:t>
            </a:r>
          </a:p>
          <a:p>
            <a:pPr marL="742950" lvl="1" indent="-285750">
              <a:buFont typeface="Arial" panose="020B0604020202020204" pitchFamily="34" charset="0"/>
              <a:buChar char="•"/>
            </a:pPr>
            <a:r>
              <a:rPr lang="en-US" dirty="0"/>
              <a:t>Adrenal gland only has preganglionic, which releases Ach </a:t>
            </a:r>
            <a:r>
              <a:rPr lang="en-US" dirty="0">
                <a:sym typeface="Wingdings" panose="05000000000000000000" pitchFamily="2" charset="2"/>
              </a:rPr>
              <a:t> epinephrine</a:t>
            </a:r>
            <a:endParaRPr lang="en-US" dirty="0"/>
          </a:p>
          <a:p>
            <a:endParaRPr lang="en-US" dirty="0"/>
          </a:p>
        </p:txBody>
      </p:sp>
    </p:spTree>
    <p:extLst>
      <p:ext uri="{BB962C8B-B14F-4D97-AF65-F5344CB8AC3E}">
        <p14:creationId xmlns:p14="http://schemas.microsoft.com/office/powerpoint/2010/main" val="2853104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Sympathetic vs. Parasympathetic</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D6E3EB25-6BEC-45B3-804D-2623175F95C2}"/>
              </a:ext>
            </a:extLst>
          </p:cNvPr>
          <p:cNvSpPr>
            <a:spLocks noGrp="1"/>
          </p:cNvSpPr>
          <p:nvPr>
            <p:ph idx="1"/>
          </p:nvPr>
        </p:nvSpPr>
        <p:spPr>
          <a:xfrm>
            <a:off x="838200" y="1483776"/>
            <a:ext cx="5459904" cy="3548026"/>
          </a:xfrm>
        </p:spPr>
        <p:txBody>
          <a:bodyPr>
            <a:normAutofit fontScale="92500" lnSpcReduction="20000"/>
          </a:bodyPr>
          <a:lstStyle/>
          <a:p>
            <a:pPr marL="0" indent="0">
              <a:buNone/>
            </a:pPr>
            <a:r>
              <a:rPr lang="en-US" sz="2400" dirty="0"/>
              <a:t>Responses are usually antagonistic</a:t>
            </a:r>
          </a:p>
          <a:p>
            <a:pPr marL="0" indent="0">
              <a:buNone/>
            </a:pPr>
            <a:endParaRPr lang="en-US" sz="2400" dirty="0"/>
          </a:p>
          <a:p>
            <a:pPr marL="0" indent="0">
              <a:buNone/>
            </a:pPr>
            <a:r>
              <a:rPr lang="en-US" sz="2400" dirty="0"/>
              <a:t>But there are exceptions:</a:t>
            </a:r>
          </a:p>
          <a:p>
            <a:r>
              <a:rPr lang="en-US" sz="2400" dirty="0">
                <a:solidFill>
                  <a:srgbClr val="FF0000"/>
                </a:solidFill>
              </a:rPr>
              <a:t>Complimentary effect: saliva production</a:t>
            </a:r>
          </a:p>
          <a:p>
            <a:pPr lvl="1"/>
            <a:r>
              <a:rPr lang="en-US" sz="2000" dirty="0"/>
              <a:t>PNS </a:t>
            </a:r>
            <a:r>
              <a:rPr lang="en-US" sz="2000" dirty="0">
                <a:sym typeface="Wingdings" panose="05000000000000000000" pitchFamily="2" charset="2"/>
              </a:rPr>
              <a:t> stimulate water and enzymes</a:t>
            </a:r>
          </a:p>
          <a:p>
            <a:pPr lvl="1"/>
            <a:r>
              <a:rPr lang="en-US" sz="2000" dirty="0"/>
              <a:t>SNS </a:t>
            </a:r>
            <a:r>
              <a:rPr lang="en-US" sz="2000" dirty="0">
                <a:sym typeface="Wingdings" panose="05000000000000000000" pitchFamily="2" charset="2"/>
              </a:rPr>
              <a:t> stimulate thick mucous</a:t>
            </a:r>
            <a:endParaRPr lang="en-US" sz="2000" dirty="0"/>
          </a:p>
          <a:p>
            <a:r>
              <a:rPr lang="en-US" sz="2400" dirty="0">
                <a:solidFill>
                  <a:srgbClr val="FF0000"/>
                </a:solidFill>
              </a:rPr>
              <a:t>Cooperative effect: sexual function</a:t>
            </a:r>
          </a:p>
          <a:p>
            <a:pPr lvl="1"/>
            <a:r>
              <a:rPr lang="en-US" sz="2000" dirty="0"/>
              <a:t>PNS </a:t>
            </a:r>
            <a:r>
              <a:rPr lang="en-US" sz="2000" dirty="0">
                <a:sym typeface="Wingdings" panose="05000000000000000000" pitchFamily="2" charset="2"/>
              </a:rPr>
              <a:t> induces erection, engorgement and secretions</a:t>
            </a:r>
          </a:p>
          <a:p>
            <a:pPr lvl="1"/>
            <a:r>
              <a:rPr lang="en-US" sz="2000" dirty="0"/>
              <a:t>SNS </a:t>
            </a:r>
            <a:r>
              <a:rPr lang="en-US" sz="2000" dirty="0">
                <a:sym typeface="Wingdings" panose="05000000000000000000" pitchFamily="2" charset="2"/>
              </a:rPr>
              <a:t> Induces ejaculation, stimulates contraction</a:t>
            </a:r>
            <a:endParaRPr lang="en-US" sz="2000" dirty="0"/>
          </a:p>
        </p:txBody>
      </p:sp>
      <p:pic>
        <p:nvPicPr>
          <p:cNvPr id="10" name="Picture 9">
            <a:extLst>
              <a:ext uri="{FF2B5EF4-FFF2-40B4-BE49-F238E27FC236}">
                <a16:creationId xmlns:a16="http://schemas.microsoft.com/office/drawing/2014/main" id="{AC0F2FD4-0F12-440D-96E9-A0E5AA4B789A}"/>
              </a:ext>
            </a:extLst>
          </p:cNvPr>
          <p:cNvPicPr>
            <a:picLocks noChangeAspect="1"/>
          </p:cNvPicPr>
          <p:nvPr/>
        </p:nvPicPr>
        <p:blipFill>
          <a:blip r:embed="rId3"/>
          <a:stretch>
            <a:fillRect/>
          </a:stretch>
        </p:blipFill>
        <p:spPr>
          <a:xfrm>
            <a:off x="6395051" y="1297577"/>
            <a:ext cx="5459904" cy="4465312"/>
          </a:xfrm>
          <a:prstGeom prst="rect">
            <a:avLst/>
          </a:prstGeom>
        </p:spPr>
      </p:pic>
    </p:spTree>
    <p:extLst>
      <p:ext uri="{BB962C8B-B14F-4D97-AF65-F5344CB8AC3E}">
        <p14:creationId xmlns:p14="http://schemas.microsoft.com/office/powerpoint/2010/main" val="7565267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6" end="6"/>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9">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lstStyle/>
          <a:p>
            <a:r>
              <a:rPr lang="en-US" sz="4800" b="1" dirty="0">
                <a:solidFill>
                  <a:srgbClr val="4F2683"/>
                </a:solidFill>
                <a:latin typeface="+mn-lt"/>
              </a:rPr>
              <a:t>Midterm #2 Review</a:t>
            </a:r>
            <a:br>
              <a:rPr lang="en-US" sz="4800" b="1" dirty="0">
                <a:solidFill>
                  <a:srgbClr val="4F2683"/>
                </a:solidFill>
                <a:latin typeface="+mn-lt"/>
              </a:rPr>
            </a:br>
            <a:r>
              <a:rPr lang="en-US" sz="4800" b="1" dirty="0">
                <a:solidFill>
                  <a:srgbClr val="4F2683"/>
                </a:solidFill>
                <a:latin typeface="+mn-lt"/>
              </a:rPr>
              <a:t>Sections 09/010</a:t>
            </a:r>
            <a:endParaRPr lang="en-CA"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11" name="TextBox 10">
            <a:extLst>
              <a:ext uri="{FF2B5EF4-FFF2-40B4-BE49-F238E27FC236}">
                <a16:creationId xmlns:a16="http://schemas.microsoft.com/office/drawing/2014/main" id="{48022D7B-DBD1-444A-8386-F86C549ED1C0}"/>
              </a:ext>
            </a:extLst>
          </p:cNvPr>
          <p:cNvSpPr txBox="1"/>
          <p:nvPr/>
        </p:nvSpPr>
        <p:spPr>
          <a:xfrm>
            <a:off x="4397524" y="3916641"/>
            <a:ext cx="3944374" cy="1384995"/>
          </a:xfrm>
          <a:prstGeom prst="rect">
            <a:avLst/>
          </a:prstGeom>
          <a:noFill/>
        </p:spPr>
        <p:txBody>
          <a:bodyPr wrap="square" rtlCol="0">
            <a:spAutoFit/>
          </a:bodyPr>
          <a:lstStyle/>
          <a:p>
            <a:pPr algn="r"/>
            <a:r>
              <a:rPr lang="en-CA" sz="2800" dirty="0"/>
              <a:t>TA: </a:t>
            </a:r>
            <a:r>
              <a:rPr lang="en-CA" sz="2800" dirty="0" err="1"/>
              <a:t>Greydon</a:t>
            </a:r>
            <a:r>
              <a:rPr lang="en-CA" sz="2800" dirty="0"/>
              <a:t> Gilmore</a:t>
            </a:r>
          </a:p>
          <a:p>
            <a:pPr algn="r"/>
            <a:r>
              <a:rPr lang="en-CA" sz="2800" dirty="0"/>
              <a:t>Physiology 2130</a:t>
            </a:r>
          </a:p>
          <a:p>
            <a:pPr algn="r"/>
            <a:r>
              <a:rPr lang="en-CA" sz="2800" dirty="0">
                <a:cs typeface="Arial Unicode MS"/>
              </a:rPr>
              <a:t>Dec 16</a:t>
            </a:r>
            <a:r>
              <a:rPr lang="en-CA" sz="2800" baseline="30000" dirty="0">
                <a:cs typeface="Arial Unicode MS"/>
              </a:rPr>
              <a:t>th</a:t>
            </a:r>
            <a:r>
              <a:rPr lang="en-CA" sz="2800" dirty="0">
                <a:cs typeface="Arial Unicode MS"/>
              </a:rPr>
              <a:t>, 2019</a:t>
            </a:r>
            <a:endParaRPr lang="en-US" sz="2800" dirty="0">
              <a:cs typeface="Arial Unicode MS"/>
            </a:endParaRPr>
          </a:p>
        </p:txBody>
      </p:sp>
    </p:spTree>
    <p:extLst>
      <p:ext uri="{BB962C8B-B14F-4D97-AF65-F5344CB8AC3E}">
        <p14:creationId xmlns:p14="http://schemas.microsoft.com/office/powerpoint/2010/main" val="4698729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Autonomic vs. Somatic Motor Systems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Table 5">
            <a:extLst>
              <a:ext uri="{FF2B5EF4-FFF2-40B4-BE49-F238E27FC236}">
                <a16:creationId xmlns:a16="http://schemas.microsoft.com/office/drawing/2014/main" id="{F63CA6BF-F491-4496-83E0-6CBAD53FD2FC}"/>
              </a:ext>
            </a:extLst>
          </p:cNvPr>
          <p:cNvGraphicFramePr>
            <a:graphicFrameLocks noGrp="1"/>
          </p:cNvGraphicFramePr>
          <p:nvPr>
            <p:extLst>
              <p:ext uri="{D42A27DB-BD31-4B8C-83A1-F6EECF244321}">
                <p14:modId xmlns:p14="http://schemas.microsoft.com/office/powerpoint/2010/main" val="983883057"/>
              </p:ext>
            </p:extLst>
          </p:nvPr>
        </p:nvGraphicFramePr>
        <p:xfrm>
          <a:off x="1236617" y="1297577"/>
          <a:ext cx="9692639" cy="3947160"/>
        </p:xfrm>
        <a:graphic>
          <a:graphicData uri="http://schemas.openxmlformats.org/drawingml/2006/table">
            <a:tbl>
              <a:tblPr firstRow="1" bandRow="1">
                <a:tableStyleId>{5C22544A-7EE6-4342-B048-85BDC9FD1C3A}</a:tableStyleId>
              </a:tblPr>
              <a:tblGrid>
                <a:gridCol w="1778236">
                  <a:extLst>
                    <a:ext uri="{9D8B030D-6E8A-4147-A177-3AD203B41FA5}">
                      <a16:colId xmlns:a16="http://schemas.microsoft.com/office/drawing/2014/main" val="3193128155"/>
                    </a:ext>
                  </a:extLst>
                </a:gridCol>
                <a:gridCol w="3806928">
                  <a:extLst>
                    <a:ext uri="{9D8B030D-6E8A-4147-A177-3AD203B41FA5}">
                      <a16:colId xmlns:a16="http://schemas.microsoft.com/office/drawing/2014/main" val="3474313447"/>
                    </a:ext>
                  </a:extLst>
                </a:gridCol>
                <a:gridCol w="4107475">
                  <a:extLst>
                    <a:ext uri="{9D8B030D-6E8A-4147-A177-3AD203B41FA5}">
                      <a16:colId xmlns:a16="http://schemas.microsoft.com/office/drawing/2014/main" val="89541981"/>
                    </a:ext>
                  </a:extLst>
                </a:gridCol>
              </a:tblGrid>
              <a:tr h="370840">
                <a:tc>
                  <a:txBody>
                    <a:bodyPr/>
                    <a:lstStyle/>
                    <a:p>
                      <a:endParaRPr lang="en-CA" dirty="0"/>
                    </a:p>
                  </a:txBody>
                  <a:tcPr/>
                </a:tc>
                <a:tc>
                  <a:txBody>
                    <a:bodyPr/>
                    <a:lstStyle/>
                    <a:p>
                      <a:pPr algn="ctr"/>
                      <a:r>
                        <a:rPr lang="en-CA" dirty="0"/>
                        <a:t>Autonomic</a:t>
                      </a:r>
                    </a:p>
                  </a:txBody>
                  <a:tcPr/>
                </a:tc>
                <a:tc>
                  <a:txBody>
                    <a:bodyPr/>
                    <a:lstStyle/>
                    <a:p>
                      <a:pPr algn="ctr"/>
                      <a:r>
                        <a:rPr lang="en-CA" dirty="0"/>
                        <a:t>Somatic</a:t>
                      </a:r>
                    </a:p>
                  </a:txBody>
                  <a:tcPr/>
                </a:tc>
                <a:extLst>
                  <a:ext uri="{0D108BD9-81ED-4DB2-BD59-A6C34878D82A}">
                    <a16:rowId xmlns:a16="http://schemas.microsoft.com/office/drawing/2014/main" val="2734506686"/>
                  </a:ext>
                </a:extLst>
              </a:tr>
              <a:tr h="370840">
                <a:tc>
                  <a:txBody>
                    <a:bodyPr/>
                    <a:lstStyle/>
                    <a:p>
                      <a:r>
                        <a:rPr lang="en-CA" b="1" dirty="0">
                          <a:solidFill>
                            <a:schemeClr val="bg1"/>
                          </a:solidFill>
                        </a:rPr>
                        <a:t>Voluntary?</a:t>
                      </a:r>
                    </a:p>
                  </a:txBody>
                  <a:tcPr anchor="ctr">
                    <a:solidFill>
                      <a:schemeClr val="accent1"/>
                    </a:solidFill>
                  </a:tcPr>
                </a:tc>
                <a:tc>
                  <a:txBody>
                    <a:bodyPr/>
                    <a:lstStyle/>
                    <a:p>
                      <a:pPr algn="ctr"/>
                      <a:r>
                        <a:rPr lang="en-CA" dirty="0"/>
                        <a:t>No</a:t>
                      </a:r>
                    </a:p>
                  </a:txBody>
                  <a:tcPr anchor="ctr"/>
                </a:tc>
                <a:tc>
                  <a:txBody>
                    <a:bodyPr/>
                    <a:lstStyle/>
                    <a:p>
                      <a:pPr algn="ctr"/>
                      <a:r>
                        <a:rPr lang="en-CA" dirty="0"/>
                        <a:t>Yes</a:t>
                      </a:r>
                    </a:p>
                  </a:txBody>
                  <a:tcPr anchor="ctr"/>
                </a:tc>
                <a:extLst>
                  <a:ext uri="{0D108BD9-81ED-4DB2-BD59-A6C34878D82A}">
                    <a16:rowId xmlns:a16="http://schemas.microsoft.com/office/drawing/2014/main" val="924778473"/>
                  </a:ext>
                </a:extLst>
              </a:tr>
              <a:tr h="370840">
                <a:tc>
                  <a:txBody>
                    <a:bodyPr/>
                    <a:lstStyle/>
                    <a:p>
                      <a:r>
                        <a:rPr lang="en-CA" b="1" dirty="0">
                          <a:solidFill>
                            <a:schemeClr val="bg1"/>
                          </a:solidFill>
                        </a:rPr>
                        <a:t>Myelination</a:t>
                      </a:r>
                    </a:p>
                  </a:txBody>
                  <a:tcPr anchor="ctr">
                    <a:solidFill>
                      <a:schemeClr val="accent1"/>
                    </a:solidFill>
                  </a:tcPr>
                </a:tc>
                <a:tc>
                  <a:txBody>
                    <a:bodyPr/>
                    <a:lstStyle/>
                    <a:p>
                      <a:pPr algn="ctr"/>
                      <a:r>
                        <a:rPr lang="en-CA" dirty="0"/>
                        <a:t>Preganglionic – Myelinated</a:t>
                      </a:r>
                    </a:p>
                    <a:p>
                      <a:pPr algn="ctr"/>
                      <a:r>
                        <a:rPr lang="en-CA" dirty="0"/>
                        <a:t>Postganglionic – Non-myelinated</a:t>
                      </a:r>
                    </a:p>
                  </a:txBody>
                  <a:tcPr anchor="ctr"/>
                </a:tc>
                <a:tc>
                  <a:txBody>
                    <a:bodyPr/>
                    <a:lstStyle/>
                    <a:p>
                      <a:pPr algn="ctr"/>
                      <a:r>
                        <a:rPr lang="en-CA" dirty="0"/>
                        <a:t>Myelinated</a:t>
                      </a:r>
                    </a:p>
                  </a:txBody>
                  <a:tcPr anchor="ctr"/>
                </a:tc>
                <a:extLst>
                  <a:ext uri="{0D108BD9-81ED-4DB2-BD59-A6C34878D82A}">
                    <a16:rowId xmlns:a16="http://schemas.microsoft.com/office/drawing/2014/main" val="2713232022"/>
                  </a:ext>
                </a:extLst>
              </a:tr>
              <a:tr h="370840">
                <a:tc>
                  <a:txBody>
                    <a:bodyPr/>
                    <a:lstStyle/>
                    <a:p>
                      <a:r>
                        <a:rPr lang="en-CA" b="1" dirty="0">
                          <a:solidFill>
                            <a:schemeClr val="bg1"/>
                          </a:solidFill>
                        </a:rPr>
                        <a:t>Number of neurons in path</a:t>
                      </a:r>
                    </a:p>
                  </a:txBody>
                  <a:tcPr anchor="ctr">
                    <a:solidFill>
                      <a:schemeClr val="accent1"/>
                    </a:solidFill>
                  </a:tcPr>
                </a:tc>
                <a:tc>
                  <a:txBody>
                    <a:bodyPr/>
                    <a:lstStyle/>
                    <a:p>
                      <a:pPr algn="ctr"/>
                      <a:r>
                        <a:rPr lang="en-CA" dirty="0"/>
                        <a:t>Two</a:t>
                      </a:r>
                    </a:p>
                  </a:txBody>
                  <a:tcPr anchor="ctr"/>
                </a:tc>
                <a:tc>
                  <a:txBody>
                    <a:bodyPr/>
                    <a:lstStyle/>
                    <a:p>
                      <a:pPr algn="ctr"/>
                      <a:r>
                        <a:rPr lang="en-CA" dirty="0"/>
                        <a:t>One</a:t>
                      </a:r>
                    </a:p>
                  </a:txBody>
                  <a:tcPr anchor="ctr"/>
                </a:tc>
                <a:extLst>
                  <a:ext uri="{0D108BD9-81ED-4DB2-BD59-A6C34878D82A}">
                    <a16:rowId xmlns:a16="http://schemas.microsoft.com/office/drawing/2014/main" val="27356566"/>
                  </a:ext>
                </a:extLst>
              </a:tr>
              <a:tr h="370840">
                <a:tc>
                  <a:txBody>
                    <a:bodyPr/>
                    <a:lstStyle/>
                    <a:p>
                      <a:r>
                        <a:rPr lang="en-CA" b="1" dirty="0">
                          <a:solidFill>
                            <a:schemeClr val="bg1"/>
                          </a:solidFill>
                        </a:rPr>
                        <a:t>Efferent Transmitter</a:t>
                      </a:r>
                    </a:p>
                  </a:txBody>
                  <a:tcPr anchor="ctr">
                    <a:solidFill>
                      <a:schemeClr val="accent1"/>
                    </a:solidFill>
                  </a:tcPr>
                </a:tc>
                <a:tc>
                  <a:txBody>
                    <a:bodyPr/>
                    <a:lstStyle/>
                    <a:p>
                      <a:pPr algn="ctr"/>
                      <a:r>
                        <a:rPr lang="en-CA" dirty="0"/>
                        <a:t>Acetylcholine and Noradrenaline</a:t>
                      </a:r>
                    </a:p>
                  </a:txBody>
                  <a:tcPr anchor="ctr"/>
                </a:tc>
                <a:tc>
                  <a:txBody>
                    <a:bodyPr/>
                    <a:lstStyle/>
                    <a:p>
                      <a:pPr algn="ctr"/>
                      <a:r>
                        <a:rPr lang="en-CA" dirty="0"/>
                        <a:t>Acetylcholine</a:t>
                      </a:r>
                    </a:p>
                  </a:txBody>
                  <a:tcPr anchor="ctr"/>
                </a:tc>
                <a:extLst>
                  <a:ext uri="{0D108BD9-81ED-4DB2-BD59-A6C34878D82A}">
                    <a16:rowId xmlns:a16="http://schemas.microsoft.com/office/drawing/2014/main" val="1556236781"/>
                  </a:ext>
                </a:extLst>
              </a:tr>
              <a:tr h="370840">
                <a:tc>
                  <a:txBody>
                    <a:bodyPr/>
                    <a:lstStyle/>
                    <a:p>
                      <a:r>
                        <a:rPr lang="en-CA" b="1" dirty="0">
                          <a:solidFill>
                            <a:schemeClr val="bg1"/>
                          </a:solidFill>
                        </a:rPr>
                        <a:t>Target tissue</a:t>
                      </a:r>
                    </a:p>
                  </a:txBody>
                  <a:tcPr anchor="ctr">
                    <a:solidFill>
                      <a:schemeClr val="accent1"/>
                    </a:solidFill>
                  </a:tcPr>
                </a:tc>
                <a:tc>
                  <a:txBody>
                    <a:bodyPr/>
                    <a:lstStyle/>
                    <a:p>
                      <a:pPr algn="ctr"/>
                      <a:r>
                        <a:rPr lang="en-CA" dirty="0"/>
                        <a:t>Smooth and cardiac muscle</a:t>
                      </a:r>
                    </a:p>
                    <a:p>
                      <a:pPr algn="ctr"/>
                      <a:r>
                        <a:rPr lang="en-CA" dirty="0"/>
                        <a:t>Adipose tissue, endocrine/exocrine glands</a:t>
                      </a:r>
                    </a:p>
                  </a:txBody>
                  <a:tcPr anchor="ctr"/>
                </a:tc>
                <a:tc>
                  <a:txBody>
                    <a:bodyPr/>
                    <a:lstStyle/>
                    <a:p>
                      <a:pPr algn="ctr"/>
                      <a:r>
                        <a:rPr lang="en-CA" dirty="0"/>
                        <a:t>Skeletal muscle</a:t>
                      </a:r>
                    </a:p>
                  </a:txBody>
                  <a:tcPr anchor="ctr"/>
                </a:tc>
                <a:extLst>
                  <a:ext uri="{0D108BD9-81ED-4DB2-BD59-A6C34878D82A}">
                    <a16:rowId xmlns:a16="http://schemas.microsoft.com/office/drawing/2014/main" val="2720636891"/>
                  </a:ext>
                </a:extLst>
              </a:tr>
              <a:tr h="370840">
                <a:tc>
                  <a:txBody>
                    <a:bodyPr/>
                    <a:lstStyle/>
                    <a:p>
                      <a:r>
                        <a:rPr lang="en-CA" b="1" dirty="0">
                          <a:solidFill>
                            <a:schemeClr val="bg1"/>
                          </a:solidFill>
                        </a:rPr>
                        <a:t>Effect on target</a:t>
                      </a:r>
                    </a:p>
                  </a:txBody>
                  <a:tcPr anchor="ctr">
                    <a:solidFill>
                      <a:schemeClr val="accent1"/>
                    </a:solidFill>
                  </a:tcPr>
                </a:tc>
                <a:tc>
                  <a:txBody>
                    <a:bodyPr/>
                    <a:lstStyle/>
                    <a:p>
                      <a:pPr algn="ctr"/>
                      <a:r>
                        <a:rPr lang="en-CA" dirty="0"/>
                        <a:t>Excitatory or inhibitory</a:t>
                      </a:r>
                    </a:p>
                  </a:txBody>
                  <a:tcPr anchor="ctr"/>
                </a:tc>
                <a:tc>
                  <a:txBody>
                    <a:bodyPr/>
                    <a:lstStyle/>
                    <a:p>
                      <a:pPr algn="ctr"/>
                      <a:r>
                        <a:rPr lang="en-CA" dirty="0"/>
                        <a:t>Excitatory (Muscle contracts)</a:t>
                      </a:r>
                    </a:p>
                  </a:txBody>
                  <a:tcPr anchor="ctr"/>
                </a:tc>
                <a:extLst>
                  <a:ext uri="{0D108BD9-81ED-4DB2-BD59-A6C34878D82A}">
                    <a16:rowId xmlns:a16="http://schemas.microsoft.com/office/drawing/2014/main" val="2220870317"/>
                  </a:ext>
                </a:extLst>
              </a:tr>
            </a:tbl>
          </a:graphicData>
        </a:graphic>
      </p:graphicFrame>
    </p:spTree>
    <p:extLst>
      <p:ext uri="{BB962C8B-B14F-4D97-AF65-F5344CB8AC3E}">
        <p14:creationId xmlns:p14="http://schemas.microsoft.com/office/powerpoint/2010/main" val="19528804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Parasympathetic vs. Sympathetic</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Table 5">
            <a:extLst>
              <a:ext uri="{FF2B5EF4-FFF2-40B4-BE49-F238E27FC236}">
                <a16:creationId xmlns:a16="http://schemas.microsoft.com/office/drawing/2014/main" id="{DAD55CD5-D5FC-4AC0-B5C3-181D7F747619}"/>
              </a:ext>
            </a:extLst>
          </p:cNvPr>
          <p:cNvGraphicFramePr>
            <a:graphicFrameLocks noGrp="1"/>
          </p:cNvGraphicFramePr>
          <p:nvPr>
            <p:extLst>
              <p:ext uri="{D42A27DB-BD31-4B8C-83A1-F6EECF244321}">
                <p14:modId xmlns:p14="http://schemas.microsoft.com/office/powerpoint/2010/main" val="462067494"/>
              </p:ext>
            </p:extLst>
          </p:nvPr>
        </p:nvGraphicFramePr>
        <p:xfrm>
          <a:off x="533670" y="1297577"/>
          <a:ext cx="10713227" cy="4186713"/>
        </p:xfrm>
        <a:graphic>
          <a:graphicData uri="http://schemas.openxmlformats.org/drawingml/2006/table">
            <a:tbl>
              <a:tblPr firstRow="1" firstCol="1" bandRow="1">
                <a:tableStyleId>{5C22544A-7EE6-4342-B048-85BDC9FD1C3A}</a:tableStyleId>
              </a:tblPr>
              <a:tblGrid>
                <a:gridCol w="3551221">
                  <a:extLst>
                    <a:ext uri="{9D8B030D-6E8A-4147-A177-3AD203B41FA5}">
                      <a16:colId xmlns:a16="http://schemas.microsoft.com/office/drawing/2014/main" val="2928683999"/>
                    </a:ext>
                  </a:extLst>
                </a:gridCol>
                <a:gridCol w="3716784">
                  <a:extLst>
                    <a:ext uri="{9D8B030D-6E8A-4147-A177-3AD203B41FA5}">
                      <a16:colId xmlns:a16="http://schemas.microsoft.com/office/drawing/2014/main" val="1522543625"/>
                    </a:ext>
                  </a:extLst>
                </a:gridCol>
                <a:gridCol w="3445222">
                  <a:extLst>
                    <a:ext uri="{9D8B030D-6E8A-4147-A177-3AD203B41FA5}">
                      <a16:colId xmlns:a16="http://schemas.microsoft.com/office/drawing/2014/main" val="1006249163"/>
                    </a:ext>
                  </a:extLst>
                </a:gridCol>
              </a:tblGrid>
              <a:tr h="260082">
                <a:tc>
                  <a:txBody>
                    <a:bodyPr/>
                    <a:lstStyle/>
                    <a:p>
                      <a:pPr algn="ctr">
                        <a:spcAft>
                          <a:spcPts val="0"/>
                        </a:spcAft>
                      </a:pPr>
                      <a:r>
                        <a:rPr lang="en-CA" sz="1300" dirty="0">
                          <a:effectLst/>
                        </a:rPr>
                        <a:t> </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tc>
                <a:tc>
                  <a:txBody>
                    <a:bodyPr/>
                    <a:lstStyle/>
                    <a:p>
                      <a:pPr algn="ctr">
                        <a:spcAft>
                          <a:spcPts val="0"/>
                        </a:spcAft>
                      </a:pPr>
                      <a:r>
                        <a:rPr lang="en-CA" sz="1300" dirty="0">
                          <a:effectLst/>
                        </a:rPr>
                        <a:t>Parasympathetic (PSNS)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Sympathetic (SNS)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3712392159"/>
                  </a:ext>
                </a:extLst>
              </a:tr>
              <a:tr h="345615">
                <a:tc>
                  <a:txBody>
                    <a:bodyPr/>
                    <a:lstStyle/>
                    <a:p>
                      <a:pPr>
                        <a:spcAft>
                          <a:spcPts val="0"/>
                        </a:spcAft>
                      </a:pPr>
                      <a:r>
                        <a:rPr lang="en-CA" sz="1300" dirty="0">
                          <a:effectLst/>
                        </a:rPr>
                        <a:t>Preganglionic Neurotransmitter</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Acetylcholine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Acetylcholine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1142703097"/>
                  </a:ext>
                </a:extLst>
              </a:tr>
              <a:tr h="328198">
                <a:tc>
                  <a:txBody>
                    <a:bodyPr/>
                    <a:lstStyle/>
                    <a:p>
                      <a:pPr>
                        <a:spcAft>
                          <a:spcPts val="0"/>
                        </a:spcAft>
                      </a:pPr>
                      <a:r>
                        <a:rPr lang="en-CA" sz="1300" dirty="0">
                          <a:effectLst/>
                        </a:rPr>
                        <a:t>Postganglionic Neurotransmitter</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Acetylcholine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Norepinephrine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2800087928"/>
                  </a:ext>
                </a:extLst>
              </a:tr>
              <a:tr h="322006">
                <a:tc>
                  <a:txBody>
                    <a:bodyPr/>
                    <a:lstStyle/>
                    <a:p>
                      <a:pPr>
                        <a:spcAft>
                          <a:spcPts val="0"/>
                        </a:spcAft>
                      </a:pPr>
                      <a:r>
                        <a:rPr lang="en-CA" sz="1300" dirty="0">
                          <a:effectLst/>
                        </a:rPr>
                        <a:t>Location of autonomic ganglion?</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Close to organ</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a:effectLst/>
                        </a:rPr>
                        <a:t>Close to spinal cord</a:t>
                      </a:r>
                      <a:endParaRPr lang="en-CA" sz="130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1511540318"/>
                  </a:ext>
                </a:extLst>
              </a:tr>
              <a:tr h="321232">
                <a:tc>
                  <a:txBody>
                    <a:bodyPr/>
                    <a:lstStyle/>
                    <a:p>
                      <a:pPr>
                        <a:spcAft>
                          <a:spcPts val="0"/>
                        </a:spcAft>
                      </a:pPr>
                      <a:r>
                        <a:rPr lang="en-CA" sz="1300" dirty="0">
                          <a:effectLst/>
                        </a:rPr>
                        <a:t>Innervates adrenal medulla? </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No</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Yes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2055576296"/>
                  </a:ext>
                </a:extLst>
              </a:tr>
              <a:tr h="440823">
                <a:tc>
                  <a:txBody>
                    <a:bodyPr/>
                    <a:lstStyle/>
                    <a:p>
                      <a:pPr>
                        <a:spcAft>
                          <a:spcPts val="0"/>
                        </a:spcAft>
                      </a:pPr>
                      <a:r>
                        <a:rPr lang="en-CA" sz="1300" dirty="0">
                          <a:effectLst/>
                        </a:rPr>
                        <a:t>When would you observe more activation?</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Rest &amp; Digest</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Fight &amp; Flight</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2375960479"/>
                  </a:ext>
                </a:extLst>
              </a:tr>
              <a:tr h="336713">
                <a:tc>
                  <a:txBody>
                    <a:bodyPr/>
                    <a:lstStyle/>
                    <a:p>
                      <a:pPr>
                        <a:spcAft>
                          <a:spcPts val="0"/>
                        </a:spcAft>
                      </a:pPr>
                      <a:r>
                        <a:rPr lang="en-CA" sz="1300" dirty="0">
                          <a:effectLst/>
                        </a:rPr>
                        <a:t>If activated, what is the effect on heart rate?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Slows heart rate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algn="ctr">
                        <a:spcAft>
                          <a:spcPts val="0"/>
                        </a:spcAft>
                      </a:pPr>
                      <a:r>
                        <a:rPr lang="en-CA" sz="1300" dirty="0">
                          <a:effectLst/>
                        </a:rPr>
                        <a:t>Increases heart rate</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2772724607"/>
                  </a:ext>
                </a:extLst>
              </a:tr>
              <a:tr h="324715">
                <a:tc>
                  <a:txBody>
                    <a:bodyPr/>
                    <a:lstStyle/>
                    <a:p>
                      <a:pPr>
                        <a:spcAft>
                          <a:spcPts val="0"/>
                        </a:spcAft>
                      </a:pPr>
                      <a:r>
                        <a:rPr lang="en-CA" sz="1300" dirty="0">
                          <a:effectLst/>
                        </a:rPr>
                        <a:t>If activated, what is the effect on breathing?</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dirty="0">
                          <a:effectLst/>
                        </a:rPr>
                        <a:t>Constricts airways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300" dirty="0">
                          <a:effectLst/>
                        </a:rPr>
                        <a:t>Relaxes airways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3946080994"/>
                  </a:ext>
                </a:extLst>
              </a:tr>
              <a:tr h="912969">
                <a:tc>
                  <a:txBody>
                    <a:bodyPr/>
                    <a:lstStyle/>
                    <a:p>
                      <a:pPr>
                        <a:spcAft>
                          <a:spcPts val="0"/>
                        </a:spcAft>
                      </a:pPr>
                      <a:r>
                        <a:rPr lang="en-CA" sz="1300" dirty="0">
                          <a:effectLst/>
                        </a:rPr>
                        <a:t>Give an example of an organ/function with antagonistic effect.</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marL="342900" lvl="0" indent="-342900" algn="l">
                        <a:spcAft>
                          <a:spcPts val="0"/>
                        </a:spcAft>
                        <a:buFont typeface="Arial" panose="020B0604020202020204" pitchFamily="34" charset="0"/>
                        <a:buChar char="-"/>
                      </a:pPr>
                      <a:r>
                        <a:rPr lang="en-CA" sz="1300" dirty="0">
                          <a:effectLst/>
                        </a:rPr>
                        <a:t>Constricts pupils</a:t>
                      </a:r>
                    </a:p>
                    <a:p>
                      <a:pPr marL="342900" lvl="0" indent="-342900" algn="l">
                        <a:spcAft>
                          <a:spcPts val="0"/>
                        </a:spcAft>
                        <a:buFont typeface="Arial" panose="020B0604020202020204" pitchFamily="34" charset="0"/>
                        <a:buChar char="-"/>
                      </a:pPr>
                      <a:r>
                        <a:rPr lang="en-CA" sz="1300" dirty="0">
                          <a:effectLst/>
                        </a:rPr>
                        <a:t>Increases digestion (</a:t>
                      </a:r>
                      <a:r>
                        <a:rPr lang="en-CA" sz="1300" dirty="0" err="1">
                          <a:effectLst/>
                        </a:rPr>
                        <a:t>ie</a:t>
                      </a:r>
                      <a:r>
                        <a:rPr lang="en-CA" sz="1300" dirty="0">
                          <a:effectLst/>
                        </a:rPr>
                        <a:t>. increases bile secretion, stomach motility increased</a:t>
                      </a:r>
                    </a:p>
                    <a:p>
                      <a:pPr marL="342900" lvl="0" indent="-342900" algn="l">
                        <a:spcAft>
                          <a:spcPts val="0"/>
                        </a:spcAft>
                        <a:buFont typeface="Arial" panose="020B0604020202020204" pitchFamily="34" charset="0"/>
                        <a:buChar char="-"/>
                      </a:pPr>
                      <a:r>
                        <a:rPr lang="en-CA" sz="1300" dirty="0">
                          <a:effectLst/>
                        </a:rPr>
                        <a:t>Increases secretions from pancreas</a:t>
                      </a:r>
                    </a:p>
                  </a:txBody>
                  <a:tcPr marL="41799" marR="41799" marT="0" marB="0" anchor="ctr"/>
                </a:tc>
                <a:tc>
                  <a:txBody>
                    <a:bodyPr/>
                    <a:lstStyle/>
                    <a:p>
                      <a:pPr marL="342900" lvl="0" indent="-342900" algn="l">
                        <a:spcAft>
                          <a:spcPts val="0"/>
                        </a:spcAft>
                        <a:buFont typeface="Arial" panose="020B0604020202020204" pitchFamily="34" charset="0"/>
                        <a:buChar char="-"/>
                      </a:pPr>
                      <a:r>
                        <a:rPr lang="en-CA" sz="1300" dirty="0">
                          <a:effectLst/>
                        </a:rPr>
                        <a:t>Dilates pupils</a:t>
                      </a:r>
                    </a:p>
                    <a:p>
                      <a:pPr marL="342900" lvl="0" indent="-342900" algn="l">
                        <a:spcAft>
                          <a:spcPts val="0"/>
                        </a:spcAft>
                        <a:buFont typeface="Arial" panose="020B0604020202020204" pitchFamily="34" charset="0"/>
                        <a:buChar char="-"/>
                      </a:pPr>
                      <a:r>
                        <a:rPr lang="en-CA" sz="1300" dirty="0">
                          <a:effectLst/>
                        </a:rPr>
                        <a:t>Decreases digestion (reduces bile secretions, decreases stomach motility)</a:t>
                      </a:r>
                    </a:p>
                    <a:p>
                      <a:pPr marL="342900" lvl="0" indent="-342900" algn="l">
                        <a:spcAft>
                          <a:spcPts val="0"/>
                        </a:spcAft>
                        <a:buFont typeface="Arial" panose="020B0604020202020204" pitchFamily="34" charset="0"/>
                        <a:buChar char="-"/>
                      </a:pPr>
                      <a:r>
                        <a:rPr lang="en-CA" sz="1300" dirty="0">
                          <a:effectLst/>
                        </a:rPr>
                        <a:t>Decreases secretions from pancreas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3071148471"/>
                  </a:ext>
                </a:extLst>
              </a:tr>
              <a:tr h="557318">
                <a:tc>
                  <a:txBody>
                    <a:bodyPr/>
                    <a:lstStyle/>
                    <a:p>
                      <a:pPr>
                        <a:spcAft>
                          <a:spcPts val="0"/>
                        </a:spcAft>
                      </a:pPr>
                      <a:r>
                        <a:rPr lang="en-CA" sz="1300" dirty="0">
                          <a:effectLst/>
                        </a:rPr>
                        <a:t>Give an example of a cooperative effect.</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marL="342900" lvl="0" indent="-342900" algn="l">
                        <a:spcAft>
                          <a:spcPts val="0"/>
                        </a:spcAft>
                        <a:buFont typeface="Arial" panose="020B0604020202020204" pitchFamily="34" charset="0"/>
                        <a:buChar char="-"/>
                      </a:pPr>
                      <a:r>
                        <a:rPr lang="en-CA" sz="1300" dirty="0">
                          <a:effectLst/>
                        </a:rPr>
                        <a:t>Genitalia </a:t>
                      </a:r>
                    </a:p>
                    <a:p>
                      <a:pPr marL="342900" lvl="0" indent="-342900" algn="l">
                        <a:spcAft>
                          <a:spcPts val="0"/>
                        </a:spcAft>
                        <a:buFont typeface="Arial" panose="020B0604020202020204" pitchFamily="34" charset="0"/>
                        <a:buChar char="-"/>
                      </a:pPr>
                      <a:r>
                        <a:rPr lang="en-CA" sz="1300" dirty="0">
                          <a:effectLst/>
                        </a:rPr>
                        <a:t>M/induces erection</a:t>
                      </a:r>
                    </a:p>
                    <a:p>
                      <a:pPr marL="342900" lvl="0" indent="-342900" algn="l">
                        <a:spcAft>
                          <a:spcPts val="0"/>
                        </a:spcAft>
                        <a:buFont typeface="Arial" panose="020B0604020202020204" pitchFamily="34" charset="0"/>
                        <a:buChar char="-"/>
                      </a:pPr>
                      <a:r>
                        <a:rPr lang="en-CA" sz="1300" dirty="0">
                          <a:effectLst/>
                        </a:rPr>
                        <a:t>F/engorgement and secretions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tc>
                  <a:txBody>
                    <a:bodyPr/>
                    <a:lstStyle/>
                    <a:p>
                      <a:pPr marL="342900" lvl="0" indent="-342900" algn="l">
                        <a:spcAft>
                          <a:spcPts val="0"/>
                        </a:spcAft>
                        <a:buFont typeface="Arial" panose="020B0604020202020204" pitchFamily="34" charset="0"/>
                        <a:buChar char="-"/>
                      </a:pPr>
                      <a:r>
                        <a:rPr lang="en-CA" sz="1300" dirty="0">
                          <a:effectLst/>
                        </a:rPr>
                        <a:t>Genitalia</a:t>
                      </a:r>
                    </a:p>
                    <a:p>
                      <a:pPr marL="342900" lvl="0" indent="-342900" algn="l">
                        <a:spcAft>
                          <a:spcPts val="0"/>
                        </a:spcAft>
                        <a:buFont typeface="Arial" panose="020B0604020202020204" pitchFamily="34" charset="0"/>
                        <a:buChar char="-"/>
                      </a:pPr>
                      <a:r>
                        <a:rPr lang="en-CA" sz="1300" dirty="0">
                          <a:effectLst/>
                        </a:rPr>
                        <a:t>M/induces ejaculation</a:t>
                      </a:r>
                    </a:p>
                    <a:p>
                      <a:pPr marL="342900" lvl="0" indent="-342900" algn="l">
                        <a:spcAft>
                          <a:spcPts val="0"/>
                        </a:spcAft>
                        <a:buFont typeface="Arial" panose="020B0604020202020204" pitchFamily="34" charset="0"/>
                        <a:buChar char="-"/>
                      </a:pPr>
                      <a:r>
                        <a:rPr lang="en-CA" sz="1300" dirty="0">
                          <a:effectLst/>
                        </a:rPr>
                        <a:t>F/stimulates contractions</a:t>
                      </a:r>
                      <a:endParaRPr lang="en-CA" sz="1300" dirty="0">
                        <a:effectLst/>
                        <a:latin typeface="Calibri" panose="020F0502020204030204" pitchFamily="34" charset="0"/>
                        <a:ea typeface="Calibri" panose="020F0502020204030204" pitchFamily="34" charset="0"/>
                        <a:cs typeface="Times New Roman" panose="02020603050405020304" pitchFamily="18" charset="0"/>
                      </a:endParaRPr>
                    </a:p>
                  </a:txBody>
                  <a:tcPr marL="41799" marR="41799" marT="0" marB="0" anchor="ctr"/>
                </a:tc>
                <a:extLst>
                  <a:ext uri="{0D108BD9-81ED-4DB2-BD59-A6C34878D82A}">
                    <a16:rowId xmlns:a16="http://schemas.microsoft.com/office/drawing/2014/main" val="2887685346"/>
                  </a:ext>
                </a:extLst>
              </a:tr>
            </a:tbl>
          </a:graphicData>
        </a:graphic>
      </p:graphicFrame>
    </p:spTree>
    <p:extLst>
      <p:ext uri="{BB962C8B-B14F-4D97-AF65-F5344CB8AC3E}">
        <p14:creationId xmlns:p14="http://schemas.microsoft.com/office/powerpoint/2010/main" val="7507282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Which is the correct structural organization of skeletal muscle?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dirty="0"/>
              <a:t>whole muscle, muscle fiber, fascicle, myofibril, myofilaments </a:t>
            </a:r>
          </a:p>
          <a:p>
            <a:pPr marL="514350" indent="-514350">
              <a:buFont typeface="+mj-lt"/>
              <a:buAutoNum type="alphaLcPeriod"/>
            </a:pPr>
            <a:r>
              <a:rPr lang="en-CA" dirty="0"/>
              <a:t>whole muscle, muscle fiber, myofibril, Fascicle, myofilaments </a:t>
            </a:r>
          </a:p>
          <a:p>
            <a:pPr marL="514350" indent="-514350">
              <a:buFont typeface="+mj-lt"/>
              <a:buAutoNum type="alphaLcPeriod"/>
            </a:pPr>
            <a:r>
              <a:rPr lang="en-CA" dirty="0"/>
              <a:t>whole muscle, fascicle, muscle fiber, myofibril, myofilaments </a:t>
            </a:r>
          </a:p>
          <a:p>
            <a:pPr marL="514350" indent="-514350">
              <a:buFont typeface="+mj-lt"/>
              <a:buAutoNum type="alphaLcPeriod"/>
            </a:pPr>
            <a:r>
              <a:rPr lang="en-CA" dirty="0"/>
              <a:t>whole muscle, fascicle, myofibril, muscle fiber, myofilaments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24504330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Which is the correct structural organization of skeletal muscle?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CA" dirty="0"/>
              <a:t>whole muscle, muscle fiber, fascicle, myofibril, myofilaments </a:t>
            </a:r>
          </a:p>
          <a:p>
            <a:pPr marL="514350" indent="-514350">
              <a:buFont typeface="+mj-lt"/>
              <a:buAutoNum type="alphaLcPeriod"/>
            </a:pPr>
            <a:r>
              <a:rPr lang="en-CA" dirty="0"/>
              <a:t>whole muscle, muscle fiber, myofibril, Fascicle, myofilaments </a:t>
            </a:r>
          </a:p>
          <a:p>
            <a:pPr marL="514350" indent="-514350">
              <a:buFont typeface="+mj-lt"/>
              <a:buAutoNum type="alphaLcPeriod"/>
            </a:pPr>
            <a:r>
              <a:rPr lang="en-CA" dirty="0">
                <a:solidFill>
                  <a:srgbClr val="FF0000"/>
                </a:solidFill>
              </a:rPr>
              <a:t>whole muscle, fascicle, muscle fiber, myofibril, myofilaments </a:t>
            </a:r>
          </a:p>
          <a:p>
            <a:pPr marL="514350" indent="-514350">
              <a:buFont typeface="+mj-lt"/>
              <a:buAutoNum type="alphaLcPeriod"/>
            </a:pPr>
            <a:r>
              <a:rPr lang="en-CA" dirty="0"/>
              <a:t>whole muscle, fascicle, myofibril, muscle fiber, myofilaments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8940851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In the cross-bridge formation cycle between actin and myosin, what is the result of ATP </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hydrolysis?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US" dirty="0"/>
              <a:t>power stroke </a:t>
            </a:r>
          </a:p>
          <a:p>
            <a:pPr marL="514350" indent="-514350">
              <a:buFont typeface="+mj-lt"/>
              <a:buAutoNum type="alphaLcPeriod"/>
            </a:pPr>
            <a:r>
              <a:rPr lang="en-US" dirty="0"/>
              <a:t>increase myosin head affinity for actin </a:t>
            </a:r>
          </a:p>
          <a:p>
            <a:pPr marL="514350" indent="-514350">
              <a:buFont typeface="+mj-lt"/>
              <a:buAutoNum type="alphaLcPeriod"/>
            </a:pPr>
            <a:r>
              <a:rPr lang="en-US" dirty="0"/>
              <a:t>cross bridge release (muscle relaxation) </a:t>
            </a:r>
          </a:p>
          <a:p>
            <a:pPr marL="514350" indent="-514350">
              <a:buFont typeface="+mj-lt"/>
              <a:buAutoNum type="alphaLcPeriod"/>
            </a:pPr>
            <a:r>
              <a:rPr lang="en-US" dirty="0"/>
              <a:t>cross bridge formation </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7213105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In the cross-bridge formation cycle between actin and myosin, what is the result of ATP </a:t>
            </a:r>
            <a:br>
              <a:rPr lang="en-US" sz="4800" b="1" dirty="0">
                <a:solidFill>
                  <a:srgbClr val="4F2683"/>
                </a:solidFill>
                <a:latin typeface="Calibri" panose="020F0502020204030204" pitchFamily="34" charset="0"/>
                <a:cs typeface="Calibri" panose="020F0502020204030204" pitchFamily="34" charset="0"/>
              </a:rPr>
            </a:br>
            <a:r>
              <a:rPr lang="en-US" sz="4800" b="1" dirty="0">
                <a:solidFill>
                  <a:srgbClr val="4F2683"/>
                </a:solidFill>
                <a:latin typeface="Calibri" panose="020F0502020204030204" pitchFamily="34" charset="0"/>
                <a:cs typeface="Calibri" panose="020F0502020204030204" pitchFamily="34" charset="0"/>
              </a:rPr>
              <a:t>hydrolysis?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US" dirty="0"/>
              <a:t>power stroke </a:t>
            </a:r>
          </a:p>
          <a:p>
            <a:pPr marL="514350" indent="-514350">
              <a:buFont typeface="+mj-lt"/>
              <a:buAutoNum type="alphaLcPeriod"/>
            </a:pPr>
            <a:r>
              <a:rPr lang="en-US" dirty="0">
                <a:solidFill>
                  <a:srgbClr val="FF0000"/>
                </a:solidFill>
              </a:rPr>
              <a:t>increase myosin head affinity for actin </a:t>
            </a:r>
          </a:p>
          <a:p>
            <a:pPr marL="514350" indent="-514350">
              <a:buFont typeface="+mj-lt"/>
              <a:buAutoNum type="alphaLcPeriod"/>
            </a:pPr>
            <a:r>
              <a:rPr lang="en-US" dirty="0"/>
              <a:t>cross bridge release (muscle relaxation) </a:t>
            </a:r>
          </a:p>
          <a:p>
            <a:pPr marL="514350" indent="-514350">
              <a:buFont typeface="+mj-lt"/>
              <a:buAutoNum type="alphaLcPeriod"/>
            </a:pPr>
            <a:r>
              <a:rPr lang="en-US" dirty="0"/>
              <a:t>cross bridge formation </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92558005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What is the difference between unfused and complete tetanus?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US" dirty="0"/>
              <a:t>recruitment of more motor units </a:t>
            </a:r>
          </a:p>
          <a:p>
            <a:pPr marL="514350" indent="-514350">
              <a:buFont typeface="+mj-lt"/>
              <a:buAutoNum type="alphaLcPeriod"/>
            </a:pPr>
            <a:r>
              <a:rPr lang="en-US" dirty="0"/>
              <a:t>greater Ca</a:t>
            </a:r>
            <a:r>
              <a:rPr lang="en-US" baseline="30000" dirty="0"/>
              <a:t>2+ </a:t>
            </a:r>
            <a:r>
              <a:rPr lang="en-US" dirty="0"/>
              <a:t>release from the SR </a:t>
            </a:r>
          </a:p>
          <a:p>
            <a:pPr marL="514350" indent="-514350">
              <a:buFont typeface="+mj-lt"/>
              <a:buAutoNum type="alphaLcPeriod"/>
            </a:pPr>
            <a:r>
              <a:rPr lang="en-US" dirty="0"/>
              <a:t>increased motor neuron stimulation </a:t>
            </a:r>
          </a:p>
          <a:p>
            <a:pPr marL="514350" indent="-514350">
              <a:buFont typeface="+mj-lt"/>
              <a:buAutoNum type="alphaLcPeriod"/>
            </a:pPr>
            <a:r>
              <a:rPr lang="en-US" dirty="0"/>
              <a:t>greater SNS stimulation </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027218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76847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What is the difference between unfused and complete tetanus? </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968137"/>
            <a:ext cx="10515600" cy="3971034"/>
          </a:xfrm>
        </p:spPr>
        <p:txBody>
          <a:bodyPr>
            <a:normAutofit/>
          </a:bodyPr>
          <a:lstStyle/>
          <a:p>
            <a:pPr marL="514350" indent="-514350">
              <a:buFont typeface="+mj-lt"/>
              <a:buAutoNum type="alphaLcPeriod"/>
            </a:pPr>
            <a:r>
              <a:rPr lang="en-US" dirty="0"/>
              <a:t>recruitment of more motor units </a:t>
            </a:r>
          </a:p>
          <a:p>
            <a:pPr marL="514350" indent="-514350">
              <a:buFont typeface="+mj-lt"/>
              <a:buAutoNum type="alphaLcPeriod"/>
            </a:pPr>
            <a:r>
              <a:rPr lang="en-US" dirty="0"/>
              <a:t>greater Ca</a:t>
            </a:r>
            <a:r>
              <a:rPr lang="en-US" baseline="30000" dirty="0"/>
              <a:t>2+ </a:t>
            </a:r>
            <a:r>
              <a:rPr lang="en-US" dirty="0"/>
              <a:t>release from the SR </a:t>
            </a:r>
          </a:p>
          <a:p>
            <a:pPr marL="514350" indent="-514350">
              <a:buFont typeface="+mj-lt"/>
              <a:buAutoNum type="alphaLcPeriod"/>
            </a:pPr>
            <a:r>
              <a:rPr lang="en-US" dirty="0">
                <a:solidFill>
                  <a:srgbClr val="FF0000"/>
                </a:solidFill>
              </a:rPr>
              <a:t>increased motor neuron stimulation </a:t>
            </a:r>
          </a:p>
          <a:p>
            <a:pPr marL="514350" indent="-514350">
              <a:buFont typeface="+mj-lt"/>
              <a:buAutoNum type="alphaLcPeriod"/>
            </a:pPr>
            <a:r>
              <a:rPr lang="en-US" dirty="0"/>
              <a:t>greater SNS stimulation </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7775712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Muscle Structure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pSp>
        <p:nvGrpSpPr>
          <p:cNvPr id="13" name="Group 12">
            <a:extLst>
              <a:ext uri="{FF2B5EF4-FFF2-40B4-BE49-F238E27FC236}">
                <a16:creationId xmlns:a16="http://schemas.microsoft.com/office/drawing/2014/main" id="{AB30AFDA-3E75-44A6-B529-4D3D593C423C}"/>
              </a:ext>
            </a:extLst>
          </p:cNvPr>
          <p:cNvGrpSpPr/>
          <p:nvPr/>
        </p:nvGrpSpPr>
        <p:grpSpPr>
          <a:xfrm>
            <a:off x="252221" y="2372682"/>
            <a:ext cx="2829099" cy="2162037"/>
            <a:chOff x="132076" y="1403574"/>
            <a:chExt cx="3461269" cy="2514554"/>
          </a:xfrm>
        </p:grpSpPr>
        <p:pic>
          <p:nvPicPr>
            <p:cNvPr id="22" name="Picture 4" descr="All structures for SGb .png">
              <a:extLst>
                <a:ext uri="{FF2B5EF4-FFF2-40B4-BE49-F238E27FC236}">
                  <a16:creationId xmlns:a16="http://schemas.microsoft.com/office/drawing/2014/main" id="{9CB0EE89-3FAF-4286-88AA-C5C02CC0DBDE}"/>
                </a:ext>
              </a:extLst>
            </p:cNvPr>
            <p:cNvPicPr>
              <a:picLocks noChangeAspect="1"/>
            </p:cNvPicPr>
            <p:nvPr/>
          </p:nvPicPr>
          <p:blipFill rotWithShape="1">
            <a:blip r:embed="rId3">
              <a:extLst>
                <a:ext uri="{28A0092B-C50C-407E-A947-70E740481C1C}">
                  <a14:useLocalDpi xmlns:a14="http://schemas.microsoft.com/office/drawing/2010/main" val="0"/>
                </a:ext>
              </a:extLst>
            </a:blip>
            <a:srcRect l="15652" r="55652" b="63503"/>
            <a:stretch/>
          </p:blipFill>
          <p:spPr bwMode="auto">
            <a:xfrm>
              <a:off x="730797" y="1678780"/>
              <a:ext cx="2514600" cy="2239348"/>
            </a:xfrm>
            <a:prstGeom prst="rect">
              <a:avLst/>
            </a:prstGeom>
            <a:noFill/>
            <a:ln>
              <a:noFill/>
            </a:ln>
            <a:effectLst>
              <a:outerShdw blurRad="292100" dist="139700" dir="2700000" algn="tl" rotWithShape="0">
                <a:srgbClr val="333333">
                  <a:alpha val="64999"/>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B2DD9D51-CA25-432E-9E7D-ED6B784C1935}"/>
                </a:ext>
              </a:extLst>
            </p:cNvPr>
            <p:cNvSpPr txBox="1">
              <a:spLocks noChangeArrowheads="1"/>
            </p:cNvSpPr>
            <p:nvPr/>
          </p:nvSpPr>
          <p:spPr bwMode="auto">
            <a:xfrm>
              <a:off x="256800" y="1403574"/>
              <a:ext cx="2416589" cy="536939"/>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solidFill>
                    <a:schemeClr val="dk1"/>
                  </a:solidFill>
                  <a:latin typeface="+mn-lt"/>
                  <a:ea typeface="+mn-ea"/>
                </a:rPr>
                <a:t>Whole Muscle</a:t>
              </a:r>
            </a:p>
          </p:txBody>
        </p:sp>
        <p:sp>
          <p:nvSpPr>
            <p:cNvPr id="24" name="TextBox 23">
              <a:extLst>
                <a:ext uri="{FF2B5EF4-FFF2-40B4-BE49-F238E27FC236}">
                  <a16:creationId xmlns:a16="http://schemas.microsoft.com/office/drawing/2014/main" id="{0DD170D1-9DA0-4A77-82B9-61562FE83080}"/>
                </a:ext>
              </a:extLst>
            </p:cNvPr>
            <p:cNvSpPr txBox="1">
              <a:spLocks noChangeArrowheads="1"/>
            </p:cNvSpPr>
            <p:nvPr/>
          </p:nvSpPr>
          <p:spPr bwMode="auto">
            <a:xfrm>
              <a:off x="2198855" y="2092142"/>
              <a:ext cx="1394490" cy="536939"/>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solidFill>
                    <a:schemeClr val="dk1"/>
                  </a:solidFill>
                  <a:latin typeface="+mn-lt"/>
                  <a:ea typeface="+mn-ea"/>
                </a:rPr>
                <a:t>Fascicle</a:t>
              </a:r>
            </a:p>
          </p:txBody>
        </p:sp>
        <p:sp>
          <p:nvSpPr>
            <p:cNvPr id="25" name="TextBox 24">
              <a:extLst>
                <a:ext uri="{FF2B5EF4-FFF2-40B4-BE49-F238E27FC236}">
                  <a16:creationId xmlns:a16="http://schemas.microsoft.com/office/drawing/2014/main" id="{328DBC4B-D892-4C72-968E-8C248A4807FB}"/>
                </a:ext>
              </a:extLst>
            </p:cNvPr>
            <p:cNvSpPr txBox="1">
              <a:spLocks noChangeArrowheads="1"/>
            </p:cNvSpPr>
            <p:nvPr/>
          </p:nvSpPr>
          <p:spPr bwMode="auto">
            <a:xfrm>
              <a:off x="132076" y="3381189"/>
              <a:ext cx="3008607" cy="536939"/>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square">
              <a:spAutoFit/>
            </a:bodyPr>
            <a:lstStyle/>
            <a:p>
              <a:pPr>
                <a:defRPr/>
              </a:pPr>
              <a:r>
                <a:rPr lang="en-US" sz="2400" dirty="0">
                  <a:solidFill>
                    <a:schemeClr val="dk1"/>
                  </a:solidFill>
                  <a:latin typeface="+mn-lt"/>
                  <a:ea typeface="+mn-ea"/>
                </a:rPr>
                <a:t>Muscle Cell/Fiber</a:t>
              </a:r>
            </a:p>
          </p:txBody>
        </p:sp>
      </p:grpSp>
      <p:grpSp>
        <p:nvGrpSpPr>
          <p:cNvPr id="26" name="Group 25">
            <a:extLst>
              <a:ext uri="{FF2B5EF4-FFF2-40B4-BE49-F238E27FC236}">
                <a16:creationId xmlns:a16="http://schemas.microsoft.com/office/drawing/2014/main" id="{24450746-2E4D-44A2-86F0-754C7DD9C749}"/>
              </a:ext>
            </a:extLst>
          </p:cNvPr>
          <p:cNvGrpSpPr/>
          <p:nvPr/>
        </p:nvGrpSpPr>
        <p:grpSpPr>
          <a:xfrm>
            <a:off x="4104598" y="1687532"/>
            <a:ext cx="7731803" cy="4328256"/>
            <a:chOff x="0" y="499865"/>
            <a:chExt cx="9144000" cy="5215135"/>
          </a:xfrm>
        </p:grpSpPr>
        <p:pic>
          <p:nvPicPr>
            <p:cNvPr id="27" name="Picture 19" descr="Muscle cell only.png">
              <a:extLst>
                <a:ext uri="{FF2B5EF4-FFF2-40B4-BE49-F238E27FC236}">
                  <a16:creationId xmlns:a16="http://schemas.microsoft.com/office/drawing/2014/main" id="{EDFC54EE-1FC0-493B-8198-D5F3F77F22B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1143000"/>
              <a:ext cx="9144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Box 7">
              <a:extLst>
                <a:ext uri="{FF2B5EF4-FFF2-40B4-BE49-F238E27FC236}">
                  <a16:creationId xmlns:a16="http://schemas.microsoft.com/office/drawing/2014/main" id="{467EEF54-C74F-4A0C-9518-2F15BE3B19C0}"/>
                </a:ext>
              </a:extLst>
            </p:cNvPr>
            <p:cNvSpPr txBox="1">
              <a:spLocks noChangeArrowheads="1"/>
            </p:cNvSpPr>
            <p:nvPr/>
          </p:nvSpPr>
          <p:spPr bwMode="auto">
            <a:xfrm>
              <a:off x="1688156" y="499865"/>
              <a:ext cx="1588444" cy="44501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lgn="ctr">
                <a:defRPr/>
              </a:pPr>
              <a:r>
                <a:rPr lang="en-US" dirty="0">
                  <a:solidFill>
                    <a:schemeClr val="dk1"/>
                  </a:solidFill>
                  <a:latin typeface="+mn-lt"/>
                  <a:ea typeface="+mn-ea"/>
                  <a:sym typeface="Wingdings" charset="2"/>
                </a:rPr>
                <a:t>S</a:t>
              </a:r>
              <a:r>
                <a:rPr lang="en-US" dirty="0">
                  <a:solidFill>
                    <a:schemeClr val="dk1"/>
                  </a:solidFill>
                  <a:latin typeface="+mn-lt"/>
                  <a:ea typeface="+mn-ea"/>
                </a:rPr>
                <a:t>arcolemma</a:t>
              </a:r>
            </a:p>
          </p:txBody>
        </p:sp>
        <p:sp>
          <p:nvSpPr>
            <p:cNvPr id="29" name="TextBox 8">
              <a:extLst>
                <a:ext uri="{FF2B5EF4-FFF2-40B4-BE49-F238E27FC236}">
                  <a16:creationId xmlns:a16="http://schemas.microsoft.com/office/drawing/2014/main" id="{E790931D-A22A-4B06-BBAD-9C8FD301A3B4}"/>
                </a:ext>
              </a:extLst>
            </p:cNvPr>
            <p:cNvSpPr txBox="1">
              <a:spLocks noChangeArrowheads="1"/>
            </p:cNvSpPr>
            <p:nvPr/>
          </p:nvSpPr>
          <p:spPr bwMode="auto">
            <a:xfrm>
              <a:off x="5943600" y="1981200"/>
              <a:ext cx="2705820" cy="44501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dirty="0">
                  <a:solidFill>
                    <a:schemeClr val="dk1"/>
                  </a:solidFill>
                  <a:latin typeface="+mn-lt"/>
                  <a:ea typeface="+mn-ea"/>
                </a:rPr>
                <a:t>Transverse (T) tubules </a:t>
              </a:r>
            </a:p>
          </p:txBody>
        </p:sp>
        <p:cxnSp>
          <p:nvCxnSpPr>
            <p:cNvPr id="30" name="Straight Arrow Connector 29">
              <a:extLst>
                <a:ext uri="{FF2B5EF4-FFF2-40B4-BE49-F238E27FC236}">
                  <a16:creationId xmlns:a16="http://schemas.microsoft.com/office/drawing/2014/main" id="{63A7E660-0005-49BE-8D39-46FBF2EFF2BE}"/>
                </a:ext>
              </a:extLst>
            </p:cNvPr>
            <p:cNvCxnSpPr>
              <a:cxnSpLocks noChangeShapeType="1"/>
              <a:stCxn id="29" idx="1"/>
            </p:cNvCxnSpPr>
            <p:nvPr/>
          </p:nvCxnSpPr>
          <p:spPr bwMode="auto">
            <a:xfrm flipH="1" flipV="1">
              <a:off x="4495800" y="2133601"/>
              <a:ext cx="1447800" cy="70104"/>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1" name="Straight Arrow Connector 30">
              <a:extLst>
                <a:ext uri="{FF2B5EF4-FFF2-40B4-BE49-F238E27FC236}">
                  <a16:creationId xmlns:a16="http://schemas.microsoft.com/office/drawing/2014/main" id="{2AE6B2D0-8586-4469-88AE-6BDC16ABFE7A}"/>
                </a:ext>
              </a:extLst>
            </p:cNvPr>
            <p:cNvCxnSpPr>
              <a:cxnSpLocks noChangeShapeType="1"/>
              <a:stCxn id="29" idx="1"/>
            </p:cNvCxnSpPr>
            <p:nvPr/>
          </p:nvCxnSpPr>
          <p:spPr bwMode="auto">
            <a:xfrm flipH="1">
              <a:off x="4876800" y="2203705"/>
              <a:ext cx="1066800" cy="1834896"/>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32" name="Straight Arrow Connector 31">
              <a:extLst>
                <a:ext uri="{FF2B5EF4-FFF2-40B4-BE49-F238E27FC236}">
                  <a16:creationId xmlns:a16="http://schemas.microsoft.com/office/drawing/2014/main" id="{DE37B770-58FE-499A-BC06-09808A1976EA}"/>
                </a:ext>
              </a:extLst>
            </p:cNvPr>
            <p:cNvCxnSpPr>
              <a:cxnSpLocks noChangeShapeType="1"/>
              <a:stCxn id="29" idx="1"/>
            </p:cNvCxnSpPr>
            <p:nvPr/>
          </p:nvCxnSpPr>
          <p:spPr bwMode="auto">
            <a:xfrm flipH="1">
              <a:off x="4648201" y="2203705"/>
              <a:ext cx="1295399" cy="996696"/>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3" name="Left Brace 32">
              <a:extLst>
                <a:ext uri="{FF2B5EF4-FFF2-40B4-BE49-F238E27FC236}">
                  <a16:creationId xmlns:a16="http://schemas.microsoft.com/office/drawing/2014/main" id="{8EAD113B-D3CE-427D-83C1-2E34D181B475}"/>
                </a:ext>
              </a:extLst>
            </p:cNvPr>
            <p:cNvSpPr>
              <a:spLocks/>
            </p:cNvSpPr>
            <p:nvPr/>
          </p:nvSpPr>
          <p:spPr bwMode="auto">
            <a:xfrm rot="5400000">
              <a:off x="3543300" y="2247900"/>
              <a:ext cx="457200" cy="1600200"/>
            </a:xfrm>
            <a:prstGeom prst="leftBrace">
              <a:avLst>
                <a:gd name="adj1" fmla="val 5299"/>
                <a:gd name="adj2" fmla="val 50000"/>
              </a:avLst>
            </a:prstGeom>
            <a:noFill/>
            <a:ln w="254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34" name="TextBox 33">
              <a:extLst>
                <a:ext uri="{FF2B5EF4-FFF2-40B4-BE49-F238E27FC236}">
                  <a16:creationId xmlns:a16="http://schemas.microsoft.com/office/drawing/2014/main" id="{6509BFBC-9517-4157-AB43-4347FCF95F15}"/>
                </a:ext>
              </a:extLst>
            </p:cNvPr>
            <p:cNvSpPr txBox="1">
              <a:spLocks noChangeArrowheads="1"/>
            </p:cNvSpPr>
            <p:nvPr/>
          </p:nvSpPr>
          <p:spPr bwMode="auto">
            <a:xfrm>
              <a:off x="1530742" y="1531574"/>
              <a:ext cx="2954245" cy="778767"/>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lgn="ctr">
                <a:defRPr/>
              </a:pPr>
              <a:r>
                <a:rPr lang="en-US" dirty="0">
                  <a:solidFill>
                    <a:schemeClr val="dk1"/>
                  </a:solidFill>
                  <a:latin typeface="+mn-lt"/>
                  <a:ea typeface="+mn-ea"/>
                </a:rPr>
                <a:t>Sarcoplasmic Reticulum </a:t>
              </a:r>
            </a:p>
            <a:p>
              <a:pPr algn="ctr">
                <a:defRPr/>
              </a:pPr>
              <a:r>
                <a:rPr lang="en-US" dirty="0">
                  <a:solidFill>
                    <a:schemeClr val="dk1"/>
                  </a:solidFill>
                  <a:latin typeface="+mn-lt"/>
                  <a:ea typeface="+mn-ea"/>
                </a:rPr>
                <a:t>(SR)</a:t>
              </a:r>
            </a:p>
          </p:txBody>
        </p:sp>
        <p:sp>
          <p:nvSpPr>
            <p:cNvPr id="35" name="TextBox 34">
              <a:extLst>
                <a:ext uri="{FF2B5EF4-FFF2-40B4-BE49-F238E27FC236}">
                  <a16:creationId xmlns:a16="http://schemas.microsoft.com/office/drawing/2014/main" id="{60628A05-2B55-492F-9229-D402F188A710}"/>
                </a:ext>
              </a:extLst>
            </p:cNvPr>
            <p:cNvSpPr txBox="1">
              <a:spLocks noChangeArrowheads="1"/>
            </p:cNvSpPr>
            <p:nvPr/>
          </p:nvSpPr>
          <p:spPr bwMode="auto">
            <a:xfrm>
              <a:off x="304800" y="3124200"/>
              <a:ext cx="2550594" cy="1112524"/>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dirty="0">
                  <a:solidFill>
                    <a:srgbClr val="000000"/>
                  </a:solidFill>
                  <a:latin typeface="+mn-lt"/>
                  <a:ea typeface="+mn-ea"/>
                </a:rPr>
                <a:t>Lateral Sac </a:t>
              </a:r>
            </a:p>
            <a:p>
              <a:pPr>
                <a:defRPr/>
              </a:pPr>
              <a:r>
                <a:rPr lang="en-US" dirty="0">
                  <a:solidFill>
                    <a:srgbClr val="000000"/>
                  </a:solidFill>
                  <a:latin typeface="+mn-lt"/>
                  <a:ea typeface="+mn-ea"/>
                </a:rPr>
                <a:t>(Terminal Cisternae) </a:t>
              </a:r>
            </a:p>
            <a:p>
              <a:pPr>
                <a:defRPr/>
              </a:pPr>
              <a:r>
                <a:rPr lang="en-US" dirty="0">
                  <a:solidFill>
                    <a:srgbClr val="000000"/>
                  </a:solidFill>
                  <a:latin typeface="+mn-lt"/>
                  <a:ea typeface="+mn-ea"/>
                </a:rPr>
                <a:t>of SR</a:t>
              </a:r>
            </a:p>
          </p:txBody>
        </p:sp>
        <p:cxnSp>
          <p:nvCxnSpPr>
            <p:cNvPr id="36" name="Straight Arrow Connector 35">
              <a:extLst>
                <a:ext uri="{FF2B5EF4-FFF2-40B4-BE49-F238E27FC236}">
                  <a16:creationId xmlns:a16="http://schemas.microsoft.com/office/drawing/2014/main" id="{D0631050-047B-46F0-B7D2-4CF2143F37E9}"/>
                </a:ext>
              </a:extLst>
            </p:cNvPr>
            <p:cNvCxnSpPr>
              <a:cxnSpLocks noChangeShapeType="1"/>
              <a:stCxn id="35" idx="3"/>
            </p:cNvCxnSpPr>
            <p:nvPr/>
          </p:nvCxnSpPr>
          <p:spPr bwMode="auto">
            <a:xfrm>
              <a:off x="2855394" y="3680462"/>
              <a:ext cx="421206" cy="35813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37" name="Left Brace 36">
              <a:extLst>
                <a:ext uri="{FF2B5EF4-FFF2-40B4-BE49-F238E27FC236}">
                  <a16:creationId xmlns:a16="http://schemas.microsoft.com/office/drawing/2014/main" id="{1463CA3C-C842-4B7A-9D25-BD5C747493FF}"/>
                </a:ext>
              </a:extLst>
            </p:cNvPr>
            <p:cNvSpPr>
              <a:spLocks/>
            </p:cNvSpPr>
            <p:nvPr/>
          </p:nvSpPr>
          <p:spPr bwMode="auto">
            <a:xfrm rot="16200000">
              <a:off x="7200900" y="2705100"/>
              <a:ext cx="533400" cy="2895600"/>
            </a:xfrm>
            <a:prstGeom prst="leftBrace">
              <a:avLst>
                <a:gd name="adj1" fmla="val 14677"/>
                <a:gd name="adj2" fmla="val 50000"/>
              </a:avLst>
            </a:prstGeom>
            <a:noFill/>
            <a:ln w="38100">
              <a:solidFill>
                <a:schemeClr val="tx1"/>
              </a:solidFill>
              <a:round/>
              <a:headEnd/>
              <a:tailEnd/>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p>
              <a:pPr algn="ctr">
                <a:defRPr/>
              </a:pPr>
              <a:endParaRPr lang="en-US">
                <a:latin typeface="+mn-lt"/>
                <a:ea typeface="+mn-ea"/>
              </a:endParaRPr>
            </a:p>
          </p:txBody>
        </p:sp>
        <p:sp>
          <p:nvSpPr>
            <p:cNvPr id="38" name="TextBox 37">
              <a:extLst>
                <a:ext uri="{FF2B5EF4-FFF2-40B4-BE49-F238E27FC236}">
                  <a16:creationId xmlns:a16="http://schemas.microsoft.com/office/drawing/2014/main" id="{95E8C178-707D-436C-841C-8C3C90C8023A}"/>
                </a:ext>
              </a:extLst>
            </p:cNvPr>
            <p:cNvSpPr txBox="1">
              <a:spLocks noChangeArrowheads="1"/>
            </p:cNvSpPr>
            <p:nvPr/>
          </p:nvSpPr>
          <p:spPr bwMode="auto">
            <a:xfrm>
              <a:off x="6934200" y="4419600"/>
              <a:ext cx="1225665" cy="44501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dirty="0">
                  <a:solidFill>
                    <a:schemeClr val="dk1"/>
                  </a:solidFill>
                  <a:latin typeface="+mn-lt"/>
                  <a:ea typeface="+mn-ea"/>
                </a:rPr>
                <a:t>Myofibril</a:t>
              </a:r>
            </a:p>
          </p:txBody>
        </p:sp>
        <p:cxnSp>
          <p:nvCxnSpPr>
            <p:cNvPr id="39" name="Straight Arrow Connector 38">
              <a:extLst>
                <a:ext uri="{FF2B5EF4-FFF2-40B4-BE49-F238E27FC236}">
                  <a16:creationId xmlns:a16="http://schemas.microsoft.com/office/drawing/2014/main" id="{8D87107C-D7BD-463D-84E5-2AF0E3076DB0}"/>
                </a:ext>
              </a:extLst>
            </p:cNvPr>
            <p:cNvCxnSpPr>
              <a:cxnSpLocks noChangeShapeType="1"/>
              <a:stCxn id="34" idx="2"/>
              <a:endCxn id="33" idx="1"/>
            </p:cNvCxnSpPr>
            <p:nvPr/>
          </p:nvCxnSpPr>
          <p:spPr bwMode="auto">
            <a:xfrm>
              <a:off x="3007865" y="2310341"/>
              <a:ext cx="764035" cy="50906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0" name="Straight Arrow Connector 39">
              <a:extLst>
                <a:ext uri="{FF2B5EF4-FFF2-40B4-BE49-F238E27FC236}">
                  <a16:creationId xmlns:a16="http://schemas.microsoft.com/office/drawing/2014/main" id="{B2FAFA06-D50A-47BB-BEEE-1F6327639C88}"/>
                </a:ext>
              </a:extLst>
            </p:cNvPr>
            <p:cNvCxnSpPr>
              <a:cxnSpLocks noChangeShapeType="1"/>
              <a:stCxn id="35" idx="3"/>
            </p:cNvCxnSpPr>
            <p:nvPr/>
          </p:nvCxnSpPr>
          <p:spPr bwMode="auto">
            <a:xfrm>
              <a:off x="2855394" y="3680462"/>
              <a:ext cx="1792805" cy="358137"/>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grpSp>
      <p:cxnSp>
        <p:nvCxnSpPr>
          <p:cNvPr id="41" name="Straight Arrow Connector 40">
            <a:extLst>
              <a:ext uri="{FF2B5EF4-FFF2-40B4-BE49-F238E27FC236}">
                <a16:creationId xmlns:a16="http://schemas.microsoft.com/office/drawing/2014/main" id="{6D944D12-9286-4BBF-B55A-2E4D110BF3AB}"/>
              </a:ext>
            </a:extLst>
          </p:cNvPr>
          <p:cNvCxnSpPr>
            <a:cxnSpLocks noChangeShapeType="1"/>
          </p:cNvCxnSpPr>
          <p:nvPr/>
        </p:nvCxnSpPr>
        <p:spPr bwMode="auto">
          <a:xfrm flipV="1">
            <a:off x="2692802" y="2340084"/>
            <a:ext cx="2588764" cy="1522963"/>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42" name="Straight Arrow Connector 41">
            <a:extLst>
              <a:ext uri="{FF2B5EF4-FFF2-40B4-BE49-F238E27FC236}">
                <a16:creationId xmlns:a16="http://schemas.microsoft.com/office/drawing/2014/main" id="{7026CC95-7748-4A9F-BDC6-F54537F277B1}"/>
              </a:ext>
            </a:extLst>
          </p:cNvPr>
          <p:cNvCxnSpPr>
            <a:cxnSpLocks noChangeShapeType="1"/>
          </p:cNvCxnSpPr>
          <p:nvPr/>
        </p:nvCxnSpPr>
        <p:spPr bwMode="auto">
          <a:xfrm>
            <a:off x="2711333" y="4051020"/>
            <a:ext cx="1618166" cy="1812991"/>
          </a:xfrm>
          <a:prstGeom prst="straightConnector1">
            <a:avLst/>
          </a:prstGeom>
          <a:noFill/>
          <a:ln w="25400">
            <a:solidFill>
              <a:srgbClr val="FF0000"/>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619560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4" descr="Myofibrils and myofilaments.png">
            <a:extLst>
              <a:ext uri="{FF2B5EF4-FFF2-40B4-BE49-F238E27FC236}">
                <a16:creationId xmlns:a16="http://schemas.microsoft.com/office/drawing/2014/main" id="{D8325E99-B5AE-4CFD-B80A-65618C44947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2857500" y="1375400"/>
            <a:ext cx="6477000" cy="4672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 name="TextBox 23">
            <a:extLst>
              <a:ext uri="{FF2B5EF4-FFF2-40B4-BE49-F238E27FC236}">
                <a16:creationId xmlns:a16="http://schemas.microsoft.com/office/drawing/2014/main" id="{DADC66E3-C4C6-4BED-8CD5-D3E3677F2FEB}"/>
              </a:ext>
            </a:extLst>
          </p:cNvPr>
          <p:cNvSpPr txBox="1">
            <a:spLocks noChangeArrowheads="1"/>
          </p:cNvSpPr>
          <p:nvPr/>
        </p:nvSpPr>
        <p:spPr bwMode="auto">
          <a:xfrm>
            <a:off x="1562100" y="1477000"/>
            <a:ext cx="1556195"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800" dirty="0">
                <a:latin typeface="+mn-lt"/>
                <a:ea typeface="+mn-ea"/>
              </a:rPr>
              <a:t>Myofibril</a:t>
            </a:r>
          </a:p>
        </p:txBody>
      </p:sp>
      <p:sp>
        <p:nvSpPr>
          <p:cNvPr id="25" name="TextBox 24">
            <a:extLst>
              <a:ext uri="{FF2B5EF4-FFF2-40B4-BE49-F238E27FC236}">
                <a16:creationId xmlns:a16="http://schemas.microsoft.com/office/drawing/2014/main" id="{C782F148-D7A5-4BF0-ADFD-F7C6B1102A8E}"/>
              </a:ext>
            </a:extLst>
          </p:cNvPr>
          <p:cNvSpPr txBox="1">
            <a:spLocks noChangeArrowheads="1"/>
          </p:cNvSpPr>
          <p:nvPr/>
        </p:nvSpPr>
        <p:spPr bwMode="auto">
          <a:xfrm>
            <a:off x="1866900" y="3534400"/>
            <a:ext cx="2195281"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800" dirty="0">
                <a:latin typeface="+mn-lt"/>
                <a:ea typeface="+mn-ea"/>
              </a:rPr>
              <a:t>Myofilaments</a:t>
            </a:r>
          </a:p>
        </p:txBody>
      </p:sp>
      <p:sp>
        <p:nvSpPr>
          <p:cNvPr id="26" name="TextBox 25">
            <a:extLst>
              <a:ext uri="{FF2B5EF4-FFF2-40B4-BE49-F238E27FC236}">
                <a16:creationId xmlns:a16="http://schemas.microsoft.com/office/drawing/2014/main" id="{5AD15AE6-1FD2-4E90-B260-3325BA081C69}"/>
              </a:ext>
            </a:extLst>
          </p:cNvPr>
          <p:cNvSpPr txBox="1">
            <a:spLocks noChangeArrowheads="1"/>
          </p:cNvSpPr>
          <p:nvPr/>
        </p:nvSpPr>
        <p:spPr bwMode="auto">
          <a:xfrm>
            <a:off x="2095500" y="4829800"/>
            <a:ext cx="2574936" cy="46166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latin typeface="+mn-lt"/>
                <a:ea typeface="+mn-ea"/>
              </a:rPr>
              <a:t>Thick Myofilament</a:t>
            </a:r>
          </a:p>
        </p:txBody>
      </p:sp>
      <p:sp>
        <p:nvSpPr>
          <p:cNvPr id="27" name="TextBox 26">
            <a:extLst>
              <a:ext uri="{FF2B5EF4-FFF2-40B4-BE49-F238E27FC236}">
                <a16:creationId xmlns:a16="http://schemas.microsoft.com/office/drawing/2014/main" id="{00426839-CA81-470A-ABA7-7CC36940E594}"/>
              </a:ext>
            </a:extLst>
          </p:cNvPr>
          <p:cNvSpPr txBox="1">
            <a:spLocks noChangeArrowheads="1"/>
          </p:cNvSpPr>
          <p:nvPr/>
        </p:nvSpPr>
        <p:spPr bwMode="auto">
          <a:xfrm>
            <a:off x="7277100" y="4753600"/>
            <a:ext cx="2464329" cy="46166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latin typeface="+mn-lt"/>
                <a:ea typeface="+mn-ea"/>
              </a:rPr>
              <a:t>Thin Myofilament</a:t>
            </a:r>
          </a:p>
        </p:txBody>
      </p:sp>
      <p:sp>
        <p:nvSpPr>
          <p:cNvPr id="28" name="TextBox 27">
            <a:extLst>
              <a:ext uri="{FF2B5EF4-FFF2-40B4-BE49-F238E27FC236}">
                <a16:creationId xmlns:a16="http://schemas.microsoft.com/office/drawing/2014/main" id="{CC639B39-5941-43A1-8B7C-EFD08E5EA166}"/>
              </a:ext>
            </a:extLst>
          </p:cNvPr>
          <p:cNvSpPr txBox="1"/>
          <p:nvPr/>
        </p:nvSpPr>
        <p:spPr>
          <a:xfrm>
            <a:off x="5325244" y="2221697"/>
            <a:ext cx="1512168" cy="369332"/>
          </a:xfrm>
          <a:prstGeom prst="rect">
            <a:avLst/>
          </a:prstGeom>
          <a:noFill/>
        </p:spPr>
        <p:txBody>
          <a:bodyPr wrap="square" rtlCol="0">
            <a:spAutoFit/>
          </a:bodyPr>
          <a:lstStyle/>
          <a:p>
            <a:pPr algn="ctr"/>
            <a:r>
              <a:rPr lang="en-CA" dirty="0"/>
              <a:t>Sarcomere</a:t>
            </a:r>
          </a:p>
        </p:txBody>
      </p:sp>
      <p:cxnSp>
        <p:nvCxnSpPr>
          <p:cNvPr id="29" name="Straight Arrow Connector 28">
            <a:extLst>
              <a:ext uri="{FF2B5EF4-FFF2-40B4-BE49-F238E27FC236}">
                <a16:creationId xmlns:a16="http://schemas.microsoft.com/office/drawing/2014/main" id="{26E118F7-1E70-4BE6-9F3C-D4C65DC0F4ED}"/>
              </a:ext>
            </a:extLst>
          </p:cNvPr>
          <p:cNvCxnSpPr>
            <a:stCxn id="28" idx="3"/>
          </p:cNvCxnSpPr>
          <p:nvPr/>
        </p:nvCxnSpPr>
        <p:spPr>
          <a:xfrm>
            <a:off x="6837412" y="2406363"/>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cxnSp>
        <p:nvCxnSpPr>
          <p:cNvPr id="30" name="Straight Arrow Connector 29">
            <a:extLst>
              <a:ext uri="{FF2B5EF4-FFF2-40B4-BE49-F238E27FC236}">
                <a16:creationId xmlns:a16="http://schemas.microsoft.com/office/drawing/2014/main" id="{84760BCC-A412-402C-84F6-15C1FD16083C}"/>
              </a:ext>
            </a:extLst>
          </p:cNvPr>
          <p:cNvCxnSpPr>
            <a:stCxn id="28" idx="1"/>
          </p:cNvCxnSpPr>
          <p:nvPr/>
        </p:nvCxnSpPr>
        <p:spPr>
          <a:xfrm flipH="1">
            <a:off x="4029100" y="2406363"/>
            <a:ext cx="1296144" cy="0"/>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
        <p:nvSpPr>
          <p:cNvPr id="31" name="Title 1">
            <a:extLst>
              <a:ext uri="{FF2B5EF4-FFF2-40B4-BE49-F238E27FC236}">
                <a16:creationId xmlns:a16="http://schemas.microsoft.com/office/drawing/2014/main" id="{7F36CF5B-1A0F-4A74-AB34-838BA94B82DB}"/>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Muscle Structure</a:t>
            </a:r>
            <a:endParaRPr lang="en-CA" b="1" dirty="0">
              <a:solidFill>
                <a:srgbClr val="4F2683"/>
              </a:solidFill>
              <a:latin typeface="Calibri" panose="020F0502020204030204" pitchFamily="34" charset="0"/>
              <a:cs typeface="Calibri" panose="020F0502020204030204" pitchFamily="34" charset="0"/>
            </a:endParaRPr>
          </a:p>
        </p:txBody>
      </p:sp>
      <p:sp>
        <p:nvSpPr>
          <p:cNvPr id="32" name="Rectangle 31">
            <a:extLst>
              <a:ext uri="{FF2B5EF4-FFF2-40B4-BE49-F238E27FC236}">
                <a16:creationId xmlns:a16="http://schemas.microsoft.com/office/drawing/2014/main" id="{F0F2216A-A92D-4AD3-8EEA-8A1AE7886CD6}"/>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33" name="Picture 32">
            <a:extLst>
              <a:ext uri="{FF2B5EF4-FFF2-40B4-BE49-F238E27FC236}">
                <a16:creationId xmlns:a16="http://schemas.microsoft.com/office/drawing/2014/main" id="{6CBFC915-D06B-454C-BA32-CA310AECA0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5289630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Today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Chapter 4: Endocrinology</a:t>
            </a:r>
          </a:p>
          <a:p>
            <a:r>
              <a:rPr lang="en-CA" sz="3200" dirty="0"/>
              <a:t>Chapter 5: Autonomic Nervous System</a:t>
            </a:r>
          </a:p>
          <a:p>
            <a:r>
              <a:rPr lang="en-CA" sz="3200" dirty="0"/>
              <a:t>Chapter 6: Muscle Physiology</a:t>
            </a:r>
          </a:p>
          <a:p>
            <a:r>
              <a:rPr lang="en-CA" sz="3200" dirty="0"/>
              <a:t>Chapter 7: Cardiovascular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09368368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Thin Myofilament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3" name="Picture 7" descr="Thin Myofilament 2b.png">
            <a:extLst>
              <a:ext uri="{FF2B5EF4-FFF2-40B4-BE49-F238E27FC236}">
                <a16:creationId xmlns:a16="http://schemas.microsoft.com/office/drawing/2014/main" id="{7DCE1E66-A06C-4C78-8C21-532FB45E4A0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34256" y="1698517"/>
            <a:ext cx="88900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09B1267C-A8D4-40FF-8172-A0B67EED46D1}"/>
              </a:ext>
            </a:extLst>
          </p:cNvPr>
          <p:cNvSpPr txBox="1">
            <a:spLocks noChangeArrowheads="1"/>
          </p:cNvSpPr>
          <p:nvPr/>
        </p:nvSpPr>
        <p:spPr bwMode="auto">
          <a:xfrm>
            <a:off x="4353656" y="1546117"/>
            <a:ext cx="1273105"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800" dirty="0">
                <a:solidFill>
                  <a:srgbClr val="DC0000"/>
                </a:solidFill>
                <a:latin typeface="+mn-lt"/>
                <a:ea typeface="+mn-ea"/>
              </a:rPr>
              <a:t>G-Actin</a:t>
            </a:r>
          </a:p>
        </p:txBody>
      </p:sp>
      <p:cxnSp>
        <p:nvCxnSpPr>
          <p:cNvPr id="19" name="Straight Arrow Connector 18">
            <a:extLst>
              <a:ext uri="{FF2B5EF4-FFF2-40B4-BE49-F238E27FC236}">
                <a16:creationId xmlns:a16="http://schemas.microsoft.com/office/drawing/2014/main" id="{73F45D7C-967E-4005-A2C6-89B58F1DEF2E}"/>
              </a:ext>
            </a:extLst>
          </p:cNvPr>
          <p:cNvCxnSpPr>
            <a:cxnSpLocks noChangeShapeType="1"/>
            <a:stCxn id="18" idx="1"/>
          </p:cNvCxnSpPr>
          <p:nvPr/>
        </p:nvCxnSpPr>
        <p:spPr bwMode="auto">
          <a:xfrm flipH="1">
            <a:off x="3667856" y="1807727"/>
            <a:ext cx="685800" cy="65279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1D0F7FD6-2954-4C5C-8CE9-3A3767534F1B}"/>
              </a:ext>
            </a:extLst>
          </p:cNvPr>
          <p:cNvCxnSpPr>
            <a:cxnSpLocks noChangeShapeType="1"/>
            <a:stCxn id="18" idx="1"/>
          </p:cNvCxnSpPr>
          <p:nvPr/>
        </p:nvCxnSpPr>
        <p:spPr bwMode="auto">
          <a:xfrm flipH="1">
            <a:off x="4201256" y="1807727"/>
            <a:ext cx="152400" cy="72899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CEF06766-099D-42E6-A13C-501ED664129B}"/>
              </a:ext>
            </a:extLst>
          </p:cNvPr>
          <p:cNvSpPr txBox="1">
            <a:spLocks noChangeArrowheads="1"/>
          </p:cNvSpPr>
          <p:nvPr/>
        </p:nvSpPr>
        <p:spPr bwMode="auto">
          <a:xfrm>
            <a:off x="7249256" y="1165117"/>
            <a:ext cx="2732928" cy="46166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solidFill>
                  <a:schemeClr val="dk1"/>
                </a:solidFill>
                <a:latin typeface="+mn-lt"/>
                <a:ea typeface="+mn-ea"/>
              </a:rPr>
              <a:t>Myosin binding sites</a:t>
            </a:r>
          </a:p>
        </p:txBody>
      </p:sp>
      <p:cxnSp>
        <p:nvCxnSpPr>
          <p:cNvPr id="22" name="Straight Arrow Connector 21">
            <a:extLst>
              <a:ext uri="{FF2B5EF4-FFF2-40B4-BE49-F238E27FC236}">
                <a16:creationId xmlns:a16="http://schemas.microsoft.com/office/drawing/2014/main" id="{96D31B21-65CE-4851-9B95-A65D13ABC8B0}"/>
              </a:ext>
            </a:extLst>
          </p:cNvPr>
          <p:cNvCxnSpPr>
            <a:cxnSpLocks noChangeShapeType="1"/>
          </p:cNvCxnSpPr>
          <p:nvPr/>
        </p:nvCxnSpPr>
        <p:spPr bwMode="auto">
          <a:xfrm rot="5400000">
            <a:off x="7477856" y="1774717"/>
            <a:ext cx="762000" cy="457200"/>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3" name="Straight Arrow Connector 22">
            <a:extLst>
              <a:ext uri="{FF2B5EF4-FFF2-40B4-BE49-F238E27FC236}">
                <a16:creationId xmlns:a16="http://schemas.microsoft.com/office/drawing/2014/main" id="{F78E2526-1737-48F7-992F-C642A26A3F45}"/>
              </a:ext>
            </a:extLst>
          </p:cNvPr>
          <p:cNvCxnSpPr>
            <a:cxnSpLocks noChangeShapeType="1"/>
          </p:cNvCxnSpPr>
          <p:nvPr/>
        </p:nvCxnSpPr>
        <p:spPr bwMode="auto">
          <a:xfrm rot="5400000">
            <a:off x="7631844" y="2079517"/>
            <a:ext cx="912812" cy="158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4" name="TextBox 23">
            <a:extLst>
              <a:ext uri="{FF2B5EF4-FFF2-40B4-BE49-F238E27FC236}">
                <a16:creationId xmlns:a16="http://schemas.microsoft.com/office/drawing/2014/main" id="{A2A22D68-B5F9-4AA0-8291-DAAB20C8123F}"/>
              </a:ext>
            </a:extLst>
          </p:cNvPr>
          <p:cNvSpPr txBox="1">
            <a:spLocks noChangeArrowheads="1"/>
          </p:cNvSpPr>
          <p:nvPr/>
        </p:nvSpPr>
        <p:spPr bwMode="auto">
          <a:xfrm>
            <a:off x="7042360" y="3758699"/>
            <a:ext cx="2062937"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800" dirty="0">
                <a:solidFill>
                  <a:srgbClr val="1884A9"/>
                </a:solidFill>
                <a:latin typeface="+mn-lt"/>
                <a:ea typeface="+mn-ea"/>
              </a:rPr>
              <a:t>Tropomyosin</a:t>
            </a:r>
          </a:p>
        </p:txBody>
      </p:sp>
      <p:cxnSp>
        <p:nvCxnSpPr>
          <p:cNvPr id="25" name="Straight Arrow Connector 24">
            <a:extLst>
              <a:ext uri="{FF2B5EF4-FFF2-40B4-BE49-F238E27FC236}">
                <a16:creationId xmlns:a16="http://schemas.microsoft.com/office/drawing/2014/main" id="{1AB1F571-B713-4FA3-9537-29416B699700}"/>
              </a:ext>
            </a:extLst>
          </p:cNvPr>
          <p:cNvCxnSpPr>
            <a:cxnSpLocks noChangeShapeType="1"/>
            <a:stCxn id="24" idx="0"/>
          </p:cNvCxnSpPr>
          <p:nvPr/>
        </p:nvCxnSpPr>
        <p:spPr bwMode="auto">
          <a:xfrm flipV="1">
            <a:off x="8073829" y="2536717"/>
            <a:ext cx="408691" cy="1221982"/>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11B6DABB-E934-4A96-B52E-967125CAF702}"/>
              </a:ext>
            </a:extLst>
          </p:cNvPr>
          <p:cNvSpPr txBox="1">
            <a:spLocks noChangeArrowheads="1"/>
          </p:cNvSpPr>
          <p:nvPr/>
        </p:nvSpPr>
        <p:spPr bwMode="auto">
          <a:xfrm>
            <a:off x="3737334" y="3503306"/>
            <a:ext cx="1483932" cy="523220"/>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800" dirty="0">
                <a:solidFill>
                  <a:srgbClr val="935A3E"/>
                </a:solidFill>
                <a:latin typeface="+mn-lt"/>
                <a:ea typeface="+mn-ea"/>
              </a:rPr>
              <a:t>Troponin</a:t>
            </a:r>
          </a:p>
        </p:txBody>
      </p:sp>
      <p:cxnSp>
        <p:nvCxnSpPr>
          <p:cNvPr id="27" name="Straight Arrow Connector 26">
            <a:extLst>
              <a:ext uri="{FF2B5EF4-FFF2-40B4-BE49-F238E27FC236}">
                <a16:creationId xmlns:a16="http://schemas.microsoft.com/office/drawing/2014/main" id="{245F79A6-C260-49EA-9977-7736364E86FE}"/>
              </a:ext>
            </a:extLst>
          </p:cNvPr>
          <p:cNvCxnSpPr>
            <a:cxnSpLocks noChangeShapeType="1"/>
            <a:stCxn id="26" idx="0"/>
          </p:cNvCxnSpPr>
          <p:nvPr/>
        </p:nvCxnSpPr>
        <p:spPr bwMode="auto">
          <a:xfrm flipV="1">
            <a:off x="4479300" y="3047498"/>
            <a:ext cx="1696435" cy="45580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8" name="TextBox 27">
            <a:extLst>
              <a:ext uri="{FF2B5EF4-FFF2-40B4-BE49-F238E27FC236}">
                <a16:creationId xmlns:a16="http://schemas.microsoft.com/office/drawing/2014/main" id="{7B99104C-2984-4158-8491-B25730DF9ACC}"/>
              </a:ext>
            </a:extLst>
          </p:cNvPr>
          <p:cNvSpPr txBox="1"/>
          <p:nvPr/>
        </p:nvSpPr>
        <p:spPr>
          <a:xfrm>
            <a:off x="1504531" y="4480811"/>
            <a:ext cx="9342408" cy="1200329"/>
          </a:xfrm>
          <a:prstGeom prst="rect">
            <a:avLst/>
          </a:prstGeom>
          <a:noFill/>
        </p:spPr>
        <p:txBody>
          <a:bodyPr wrap="square" rtlCol="0">
            <a:spAutoFit/>
          </a:bodyPr>
          <a:lstStyle/>
          <a:p>
            <a:pPr marL="342900" indent="-342900">
              <a:buClr>
                <a:schemeClr val="tx1"/>
              </a:buClr>
              <a:buFont typeface="+mj-lt"/>
              <a:buAutoNum type="arabicPeriod"/>
            </a:pPr>
            <a:r>
              <a:rPr lang="en-CA" dirty="0">
                <a:solidFill>
                  <a:srgbClr val="FF0000"/>
                </a:solidFill>
              </a:rPr>
              <a:t>G-actin</a:t>
            </a:r>
            <a:r>
              <a:rPr lang="en-CA" dirty="0"/>
              <a:t>: forms alpha-helical chain with other G-actins and contains a </a:t>
            </a:r>
            <a:r>
              <a:rPr lang="en-CA" dirty="0">
                <a:solidFill>
                  <a:srgbClr val="FF0000"/>
                </a:solidFill>
              </a:rPr>
              <a:t>myosin binding site</a:t>
            </a:r>
            <a:endParaRPr lang="en-CA" dirty="0"/>
          </a:p>
          <a:p>
            <a:pPr marL="342900" indent="-342900">
              <a:buClr>
                <a:schemeClr val="tx1"/>
              </a:buClr>
              <a:buFont typeface="+mj-lt"/>
              <a:buAutoNum type="arabicPeriod"/>
            </a:pPr>
            <a:r>
              <a:rPr lang="en-CA" dirty="0">
                <a:solidFill>
                  <a:srgbClr val="FF0000"/>
                </a:solidFill>
              </a:rPr>
              <a:t>Tropomyosin</a:t>
            </a:r>
            <a:r>
              <a:rPr lang="en-CA" dirty="0">
                <a:solidFill>
                  <a:srgbClr val="807F83"/>
                </a:solidFill>
              </a:rPr>
              <a:t>: </a:t>
            </a:r>
            <a:r>
              <a:rPr lang="en-CA" dirty="0"/>
              <a:t>in relaxed state, tropomyosin works to </a:t>
            </a:r>
            <a:r>
              <a:rPr lang="en-CA" dirty="0">
                <a:solidFill>
                  <a:srgbClr val="FF0000"/>
                </a:solidFill>
              </a:rPr>
              <a:t>cover the myosin binding sites </a:t>
            </a:r>
            <a:r>
              <a:rPr lang="en-CA" dirty="0"/>
              <a:t>on g-actin</a:t>
            </a:r>
            <a:endParaRPr lang="en-CA" dirty="0">
              <a:solidFill>
                <a:srgbClr val="807F83"/>
              </a:solidFill>
            </a:endParaRPr>
          </a:p>
          <a:p>
            <a:pPr marL="342900" indent="-342900">
              <a:buClr>
                <a:schemeClr val="tx1"/>
              </a:buClr>
              <a:buFont typeface="+mj-lt"/>
              <a:buAutoNum type="arabicPeriod"/>
            </a:pPr>
            <a:r>
              <a:rPr lang="en-CA" dirty="0">
                <a:solidFill>
                  <a:srgbClr val="FF0000"/>
                </a:solidFill>
              </a:rPr>
              <a:t>Troponin</a:t>
            </a:r>
            <a:r>
              <a:rPr lang="en-CA" dirty="0">
                <a:solidFill>
                  <a:srgbClr val="807F83"/>
                </a:solidFill>
              </a:rPr>
              <a:t>: </a:t>
            </a:r>
            <a:r>
              <a:rPr lang="en-CA" dirty="0"/>
              <a:t>attached to tropomyosin and actin to </a:t>
            </a:r>
            <a:r>
              <a:rPr lang="en-CA" dirty="0">
                <a:solidFill>
                  <a:srgbClr val="FF0000"/>
                </a:solidFill>
              </a:rPr>
              <a:t>hold tropomyosin over the myosin binding sites</a:t>
            </a:r>
            <a:r>
              <a:rPr lang="en-CA" dirty="0"/>
              <a:t> in relaxed state</a:t>
            </a:r>
            <a:endParaRPr lang="en-CA" dirty="0">
              <a:solidFill>
                <a:srgbClr val="807F83"/>
              </a:solidFill>
            </a:endParaRPr>
          </a:p>
        </p:txBody>
      </p:sp>
    </p:spTree>
    <p:extLst>
      <p:ext uri="{BB962C8B-B14F-4D97-AF65-F5344CB8AC3E}">
        <p14:creationId xmlns:p14="http://schemas.microsoft.com/office/powerpoint/2010/main" val="2709593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8">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Thick Myofilament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3" name="Picture 6" descr="Thick myofilament 2.png">
            <a:extLst>
              <a:ext uri="{FF2B5EF4-FFF2-40B4-BE49-F238E27FC236}">
                <a16:creationId xmlns:a16="http://schemas.microsoft.com/office/drawing/2014/main" id="{C222E5DD-5679-428A-9A1C-C63963DE1786}"/>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19957" y="1297577"/>
            <a:ext cx="5416909" cy="31023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Box 17">
            <a:extLst>
              <a:ext uri="{FF2B5EF4-FFF2-40B4-BE49-F238E27FC236}">
                <a16:creationId xmlns:a16="http://schemas.microsoft.com/office/drawing/2014/main" id="{E13219FB-6D87-4AD4-828B-900FF60DB9AB}"/>
              </a:ext>
            </a:extLst>
          </p:cNvPr>
          <p:cNvSpPr txBox="1">
            <a:spLocks noChangeArrowheads="1"/>
          </p:cNvSpPr>
          <p:nvPr/>
        </p:nvSpPr>
        <p:spPr bwMode="auto">
          <a:xfrm>
            <a:off x="7575087" y="2263006"/>
            <a:ext cx="2270365" cy="430887"/>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200" dirty="0">
                <a:solidFill>
                  <a:srgbClr val="DC0000"/>
                </a:solidFill>
                <a:latin typeface="+mn-lt"/>
                <a:ea typeface="+mn-ea"/>
              </a:rPr>
              <a:t>Actin binding sites</a:t>
            </a:r>
          </a:p>
        </p:txBody>
      </p:sp>
      <p:cxnSp>
        <p:nvCxnSpPr>
          <p:cNvPr id="19" name="Straight Arrow Connector 18">
            <a:extLst>
              <a:ext uri="{FF2B5EF4-FFF2-40B4-BE49-F238E27FC236}">
                <a16:creationId xmlns:a16="http://schemas.microsoft.com/office/drawing/2014/main" id="{168038EE-A0EE-4636-A10F-51CE01E3E8A2}"/>
              </a:ext>
            </a:extLst>
          </p:cNvPr>
          <p:cNvCxnSpPr>
            <a:cxnSpLocks noChangeShapeType="1"/>
            <a:stCxn id="18" idx="2"/>
          </p:cNvCxnSpPr>
          <p:nvPr/>
        </p:nvCxnSpPr>
        <p:spPr bwMode="auto">
          <a:xfrm flipH="1">
            <a:off x="7575087" y="2693893"/>
            <a:ext cx="1135183" cy="339909"/>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0" name="Straight Arrow Connector 19">
            <a:extLst>
              <a:ext uri="{FF2B5EF4-FFF2-40B4-BE49-F238E27FC236}">
                <a16:creationId xmlns:a16="http://schemas.microsoft.com/office/drawing/2014/main" id="{671E1854-292F-4AEE-9F6C-979BF97EFA8D}"/>
              </a:ext>
            </a:extLst>
          </p:cNvPr>
          <p:cNvCxnSpPr>
            <a:cxnSpLocks noChangeShapeType="1"/>
            <a:stCxn id="18" idx="2"/>
          </p:cNvCxnSpPr>
          <p:nvPr/>
        </p:nvCxnSpPr>
        <p:spPr bwMode="auto">
          <a:xfrm flipH="1">
            <a:off x="7960309" y="2693893"/>
            <a:ext cx="749961" cy="508448"/>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1" name="TextBox 20">
            <a:extLst>
              <a:ext uri="{FF2B5EF4-FFF2-40B4-BE49-F238E27FC236}">
                <a16:creationId xmlns:a16="http://schemas.microsoft.com/office/drawing/2014/main" id="{DB627467-222E-4AC8-81EF-AA7FECDCB014}"/>
              </a:ext>
            </a:extLst>
          </p:cNvPr>
          <p:cNvSpPr txBox="1">
            <a:spLocks noChangeArrowheads="1"/>
          </p:cNvSpPr>
          <p:nvPr/>
        </p:nvSpPr>
        <p:spPr bwMode="auto">
          <a:xfrm>
            <a:off x="3264405" y="3564882"/>
            <a:ext cx="1582100" cy="46166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solidFill>
                  <a:schemeClr val="dk1"/>
                </a:solidFill>
                <a:latin typeface="+mn-lt"/>
                <a:ea typeface="+mn-ea"/>
              </a:rPr>
              <a:t>Myosin Tail</a:t>
            </a:r>
          </a:p>
        </p:txBody>
      </p:sp>
      <p:sp>
        <p:nvSpPr>
          <p:cNvPr id="22" name="TextBox 21">
            <a:extLst>
              <a:ext uri="{FF2B5EF4-FFF2-40B4-BE49-F238E27FC236}">
                <a16:creationId xmlns:a16="http://schemas.microsoft.com/office/drawing/2014/main" id="{5E707ABC-94A0-4846-A4DD-3C5AA2EAB7E3}"/>
              </a:ext>
            </a:extLst>
          </p:cNvPr>
          <p:cNvSpPr txBox="1">
            <a:spLocks noChangeArrowheads="1"/>
          </p:cNvSpPr>
          <p:nvPr/>
        </p:nvSpPr>
        <p:spPr bwMode="auto">
          <a:xfrm>
            <a:off x="5179550" y="2802820"/>
            <a:ext cx="1822550" cy="461665"/>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defRPr/>
            </a:pPr>
            <a:r>
              <a:rPr lang="en-US" sz="2400" dirty="0">
                <a:solidFill>
                  <a:schemeClr val="dk1"/>
                </a:solidFill>
                <a:latin typeface="+mn-lt"/>
                <a:ea typeface="+mn-ea"/>
              </a:rPr>
              <a:t>Myosin Head</a:t>
            </a:r>
          </a:p>
        </p:txBody>
      </p:sp>
      <p:sp>
        <p:nvSpPr>
          <p:cNvPr id="23" name="TextBox 22">
            <a:extLst>
              <a:ext uri="{FF2B5EF4-FFF2-40B4-BE49-F238E27FC236}">
                <a16:creationId xmlns:a16="http://schemas.microsoft.com/office/drawing/2014/main" id="{73889CA0-8A85-4185-8071-060AA5AED720}"/>
              </a:ext>
            </a:extLst>
          </p:cNvPr>
          <p:cNvSpPr txBox="1">
            <a:spLocks noChangeArrowheads="1"/>
          </p:cNvSpPr>
          <p:nvPr/>
        </p:nvSpPr>
        <p:spPr bwMode="auto">
          <a:xfrm>
            <a:off x="7840614" y="4019733"/>
            <a:ext cx="2338525" cy="830997"/>
          </a:xfrm>
          <a:prstGeom prst="rect">
            <a:avLst/>
          </a:prstGeom>
          <a:gradFill rotWithShape="1">
            <a:gsLst>
              <a:gs pos="0">
                <a:srgbClr val="FFFFFF"/>
              </a:gs>
              <a:gs pos="64999">
                <a:srgbClr val="FFFFFF"/>
              </a:gs>
              <a:gs pos="100000">
                <a:srgbClr val="FFFFFF"/>
              </a:gs>
            </a:gsLst>
            <a:lin ang="5400000" scaled="1"/>
          </a:gradFill>
          <a:ln w="9525">
            <a:solidFill>
              <a:srgbClr val="F9F9F9"/>
            </a:solidFill>
            <a:miter lim="800000"/>
            <a:headEnd/>
            <a:tailEnd/>
          </a:ln>
          <a:effectLst>
            <a:outerShdw blurRad="40000" dist="20000" dir="5400000" rotWithShape="0">
              <a:srgbClr val="808080">
                <a:alpha val="37999"/>
              </a:srgbClr>
            </a:outerShdw>
          </a:effectLst>
        </p:spPr>
        <p:txBody>
          <a:bodyPr wrap="none">
            <a:spAutoFit/>
          </a:bodyPr>
          <a:lstStyle/>
          <a:p>
            <a:pPr algn="ctr">
              <a:defRPr/>
            </a:pPr>
            <a:r>
              <a:rPr lang="en-US" sz="2400" dirty="0">
                <a:solidFill>
                  <a:srgbClr val="FFC000"/>
                </a:solidFill>
                <a:latin typeface="+mn-lt"/>
                <a:ea typeface="+mn-ea"/>
              </a:rPr>
              <a:t>ATP binding sites</a:t>
            </a:r>
          </a:p>
          <a:p>
            <a:pPr algn="ctr">
              <a:defRPr/>
            </a:pPr>
            <a:r>
              <a:rPr lang="en-US" sz="2400" dirty="0">
                <a:solidFill>
                  <a:srgbClr val="FFC000"/>
                </a:solidFill>
                <a:latin typeface="+mn-lt"/>
                <a:ea typeface="+mn-ea"/>
              </a:rPr>
              <a:t>(ATPase)</a:t>
            </a:r>
          </a:p>
        </p:txBody>
      </p:sp>
      <p:cxnSp>
        <p:nvCxnSpPr>
          <p:cNvPr id="24" name="Straight Arrow Connector 23">
            <a:extLst>
              <a:ext uri="{FF2B5EF4-FFF2-40B4-BE49-F238E27FC236}">
                <a16:creationId xmlns:a16="http://schemas.microsoft.com/office/drawing/2014/main" id="{DF8F55E5-33C0-4B1B-8B04-79E4DCCED526}"/>
              </a:ext>
            </a:extLst>
          </p:cNvPr>
          <p:cNvCxnSpPr>
            <a:cxnSpLocks noChangeShapeType="1"/>
          </p:cNvCxnSpPr>
          <p:nvPr/>
        </p:nvCxnSpPr>
        <p:spPr bwMode="auto">
          <a:xfrm flipH="1" flipV="1">
            <a:off x="7727487" y="3300079"/>
            <a:ext cx="402528" cy="719654"/>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cxnSp>
        <p:nvCxnSpPr>
          <p:cNvPr id="25" name="Straight Arrow Connector 24">
            <a:extLst>
              <a:ext uri="{FF2B5EF4-FFF2-40B4-BE49-F238E27FC236}">
                <a16:creationId xmlns:a16="http://schemas.microsoft.com/office/drawing/2014/main" id="{804EA403-2704-4B4C-B6FF-5A847A2D1ECC}"/>
              </a:ext>
            </a:extLst>
          </p:cNvPr>
          <p:cNvCxnSpPr>
            <a:cxnSpLocks noChangeShapeType="1"/>
          </p:cNvCxnSpPr>
          <p:nvPr/>
        </p:nvCxnSpPr>
        <p:spPr bwMode="auto">
          <a:xfrm flipH="1" flipV="1">
            <a:off x="7974120" y="3466018"/>
            <a:ext cx="155895" cy="553715"/>
          </a:xfrm>
          <a:prstGeom prst="straightConnector1">
            <a:avLst/>
          </a:prstGeom>
          <a:noFill/>
          <a:ln w="25400">
            <a:solidFill>
              <a:schemeClr val="tx1"/>
            </a:solidFill>
            <a:round/>
            <a:headEnd/>
            <a:tailEnd type="arrow" w="med" len="med"/>
          </a:ln>
          <a:effectLst>
            <a:outerShdw blurRad="40000" dist="20000" dir="5400000" rotWithShape="0">
              <a:srgbClr val="808080">
                <a:alpha val="37999"/>
              </a:srgbClr>
            </a:outerShdw>
          </a:effectLst>
          <a:extLst>
            <a:ext uri="{909E8E84-426E-40DD-AFC4-6F175D3DCCD1}">
              <a14:hiddenFill xmlns:a14="http://schemas.microsoft.com/office/drawing/2010/main">
                <a:noFill/>
              </a14:hiddenFill>
            </a:ext>
          </a:extLst>
        </p:spPr>
      </p:cxnSp>
      <p:sp>
        <p:nvSpPr>
          <p:cNvPr id="26" name="TextBox 25">
            <a:extLst>
              <a:ext uri="{FF2B5EF4-FFF2-40B4-BE49-F238E27FC236}">
                <a16:creationId xmlns:a16="http://schemas.microsoft.com/office/drawing/2014/main" id="{014AE13F-EB2F-4929-910F-CA0191B28E3C}"/>
              </a:ext>
            </a:extLst>
          </p:cNvPr>
          <p:cNvSpPr txBox="1"/>
          <p:nvPr/>
        </p:nvSpPr>
        <p:spPr>
          <a:xfrm>
            <a:off x="1036760" y="4724168"/>
            <a:ext cx="9911101" cy="1200329"/>
          </a:xfrm>
          <a:prstGeom prst="rect">
            <a:avLst/>
          </a:prstGeom>
          <a:noFill/>
        </p:spPr>
        <p:txBody>
          <a:bodyPr wrap="square" rtlCol="0">
            <a:spAutoFit/>
          </a:bodyPr>
          <a:lstStyle/>
          <a:p>
            <a:pPr marL="742950" lvl="1" indent="-285750">
              <a:buFont typeface="Arial" panose="020B0604020202020204" pitchFamily="34" charset="0"/>
              <a:buChar char="•"/>
            </a:pPr>
            <a:r>
              <a:rPr lang="en-CA" sz="2400" dirty="0"/>
              <a:t>Thick filament contains many myosin molecules</a:t>
            </a:r>
          </a:p>
          <a:p>
            <a:pPr marL="742950" lvl="1" indent="-285750">
              <a:buFont typeface="Arial" panose="020B0604020202020204" pitchFamily="34" charset="0"/>
              <a:buChar char="•"/>
            </a:pPr>
            <a:r>
              <a:rPr lang="en-CA" sz="2400" dirty="0"/>
              <a:t>Each head has a binding site for </a:t>
            </a:r>
            <a:r>
              <a:rPr lang="en-CA" sz="2400" dirty="0">
                <a:solidFill>
                  <a:srgbClr val="FF0000"/>
                </a:solidFill>
              </a:rPr>
              <a:t>Actin</a:t>
            </a:r>
            <a:r>
              <a:rPr lang="en-CA" sz="2400" dirty="0"/>
              <a:t> and an </a:t>
            </a:r>
            <a:r>
              <a:rPr lang="en-CA" sz="2400" dirty="0">
                <a:solidFill>
                  <a:srgbClr val="FF0000"/>
                </a:solidFill>
              </a:rPr>
              <a:t>ATPase</a:t>
            </a:r>
          </a:p>
          <a:p>
            <a:pPr marL="1257300" lvl="2" indent="-342900">
              <a:buFont typeface="Wingdings" panose="05000000000000000000" pitchFamily="2" charset="2"/>
              <a:buChar char="Ø"/>
            </a:pPr>
            <a:r>
              <a:rPr lang="en-CA" sz="2400" dirty="0"/>
              <a:t>Breaks down </a:t>
            </a:r>
            <a:r>
              <a:rPr lang="en-CA" sz="2400" dirty="0">
                <a:solidFill>
                  <a:srgbClr val="FF0000"/>
                </a:solidFill>
              </a:rPr>
              <a:t>ATP</a:t>
            </a:r>
            <a:r>
              <a:rPr lang="en-CA" sz="2400" dirty="0"/>
              <a:t> into </a:t>
            </a:r>
            <a:r>
              <a:rPr lang="en-CA" sz="2400" dirty="0">
                <a:solidFill>
                  <a:srgbClr val="FF0000"/>
                </a:solidFill>
              </a:rPr>
              <a:t>ADP + P</a:t>
            </a:r>
            <a:r>
              <a:rPr lang="en-CA" sz="2400" baseline="-25000" dirty="0">
                <a:solidFill>
                  <a:srgbClr val="FF0000"/>
                </a:solidFill>
              </a:rPr>
              <a:t>i</a:t>
            </a:r>
            <a:r>
              <a:rPr lang="en-CA" sz="2400" dirty="0">
                <a:solidFill>
                  <a:srgbClr val="FF0000"/>
                </a:solidFill>
              </a:rPr>
              <a:t> </a:t>
            </a:r>
            <a:r>
              <a:rPr lang="en-CA" sz="2400" dirty="0"/>
              <a:t>and releases energy for contraction</a:t>
            </a:r>
          </a:p>
        </p:txBody>
      </p:sp>
    </p:spTree>
    <p:extLst>
      <p:ext uri="{BB962C8B-B14F-4D97-AF65-F5344CB8AC3E}">
        <p14:creationId xmlns:p14="http://schemas.microsoft.com/office/powerpoint/2010/main" val="309819908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The Sarcomere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3" name="Picture 2" descr="http://droualb.faculty.mjc.edu/Lecture%20Notes/Unit%203/myosin_thick_myofilaments.jpg">
            <a:extLst>
              <a:ext uri="{FF2B5EF4-FFF2-40B4-BE49-F238E27FC236}">
                <a16:creationId xmlns:a16="http://schemas.microsoft.com/office/drawing/2014/main" id="{633D2317-371E-4749-8F52-04D38F39B0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36226" y="929924"/>
            <a:ext cx="6540059" cy="3850460"/>
          </a:xfrm>
          <a:prstGeom prst="rect">
            <a:avLst/>
          </a:prstGeom>
          <a:noFill/>
          <a:extLst>
            <a:ext uri="{909E8E84-426E-40DD-AFC4-6F175D3DCCD1}">
              <a14:hiddenFill xmlns:a14="http://schemas.microsoft.com/office/drawing/2010/main">
                <a:solidFill>
                  <a:srgbClr val="FFFFFF"/>
                </a:solidFill>
              </a14:hiddenFill>
            </a:ext>
          </a:extLst>
        </p:spPr>
      </p:pic>
      <p:cxnSp>
        <p:nvCxnSpPr>
          <p:cNvPr id="18" name="Straight Arrow Connector 17">
            <a:extLst>
              <a:ext uri="{FF2B5EF4-FFF2-40B4-BE49-F238E27FC236}">
                <a16:creationId xmlns:a16="http://schemas.microsoft.com/office/drawing/2014/main" id="{CDD3B4CF-5C32-4B67-A095-6F0D07EB47A2}"/>
              </a:ext>
            </a:extLst>
          </p:cNvPr>
          <p:cNvCxnSpPr>
            <a:cxnSpLocks/>
          </p:cNvCxnSpPr>
          <p:nvPr/>
        </p:nvCxnSpPr>
        <p:spPr>
          <a:xfrm flipV="1">
            <a:off x="3061973" y="1323852"/>
            <a:ext cx="1628078" cy="3332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9" name="Straight Arrow Connector 18">
            <a:extLst>
              <a:ext uri="{FF2B5EF4-FFF2-40B4-BE49-F238E27FC236}">
                <a16:creationId xmlns:a16="http://schemas.microsoft.com/office/drawing/2014/main" id="{2965109E-73DD-42C9-801E-32389EC4A042}"/>
              </a:ext>
            </a:extLst>
          </p:cNvPr>
          <p:cNvCxnSpPr>
            <a:cxnSpLocks/>
          </p:cNvCxnSpPr>
          <p:nvPr/>
        </p:nvCxnSpPr>
        <p:spPr>
          <a:xfrm>
            <a:off x="3061973" y="1357181"/>
            <a:ext cx="1471961" cy="271844"/>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0" name="TextBox 19">
            <a:extLst>
              <a:ext uri="{FF2B5EF4-FFF2-40B4-BE49-F238E27FC236}">
                <a16:creationId xmlns:a16="http://schemas.microsoft.com/office/drawing/2014/main" id="{7CAEE904-68A2-420F-BDDC-96B75CEC3BCC}"/>
              </a:ext>
            </a:extLst>
          </p:cNvPr>
          <p:cNvSpPr txBox="1"/>
          <p:nvPr/>
        </p:nvSpPr>
        <p:spPr>
          <a:xfrm>
            <a:off x="1534256" y="1139186"/>
            <a:ext cx="1581972" cy="369332"/>
          </a:xfrm>
          <a:prstGeom prst="rect">
            <a:avLst/>
          </a:prstGeom>
          <a:noFill/>
        </p:spPr>
        <p:txBody>
          <a:bodyPr wrap="none" rtlCol="0">
            <a:spAutoFit/>
          </a:bodyPr>
          <a:lstStyle/>
          <a:p>
            <a:r>
              <a:rPr lang="en-US" dirty="0"/>
              <a:t>Thin Filaments</a:t>
            </a:r>
          </a:p>
        </p:txBody>
      </p:sp>
      <p:sp>
        <p:nvSpPr>
          <p:cNvPr id="21" name="TextBox 20">
            <a:extLst>
              <a:ext uri="{FF2B5EF4-FFF2-40B4-BE49-F238E27FC236}">
                <a16:creationId xmlns:a16="http://schemas.microsoft.com/office/drawing/2014/main" id="{DC6BC1E5-BA05-4550-8E98-356381AF1897}"/>
              </a:ext>
            </a:extLst>
          </p:cNvPr>
          <p:cNvSpPr txBox="1"/>
          <p:nvPr/>
        </p:nvSpPr>
        <p:spPr>
          <a:xfrm>
            <a:off x="1534256" y="2211686"/>
            <a:ext cx="1665328" cy="369332"/>
          </a:xfrm>
          <a:prstGeom prst="rect">
            <a:avLst/>
          </a:prstGeom>
          <a:noFill/>
        </p:spPr>
        <p:txBody>
          <a:bodyPr wrap="none" rtlCol="0">
            <a:spAutoFit/>
          </a:bodyPr>
          <a:lstStyle/>
          <a:p>
            <a:r>
              <a:rPr lang="en-US" dirty="0"/>
              <a:t>Thick Filaments</a:t>
            </a:r>
          </a:p>
        </p:txBody>
      </p:sp>
      <p:cxnSp>
        <p:nvCxnSpPr>
          <p:cNvPr id="22" name="Straight Arrow Connector 21">
            <a:extLst>
              <a:ext uri="{FF2B5EF4-FFF2-40B4-BE49-F238E27FC236}">
                <a16:creationId xmlns:a16="http://schemas.microsoft.com/office/drawing/2014/main" id="{0FF0C18A-3961-446B-9BF9-2714B5AA1566}"/>
              </a:ext>
            </a:extLst>
          </p:cNvPr>
          <p:cNvCxnSpPr>
            <a:cxnSpLocks/>
            <a:stCxn id="21" idx="3"/>
          </p:cNvCxnSpPr>
          <p:nvPr/>
        </p:nvCxnSpPr>
        <p:spPr>
          <a:xfrm flipV="1">
            <a:off x="3199584" y="2264263"/>
            <a:ext cx="1891911" cy="13208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23" name="TextBox 22">
            <a:extLst>
              <a:ext uri="{FF2B5EF4-FFF2-40B4-BE49-F238E27FC236}">
                <a16:creationId xmlns:a16="http://schemas.microsoft.com/office/drawing/2014/main" id="{1C5C5046-33EB-486B-A6B4-46FA7675E1A7}"/>
              </a:ext>
            </a:extLst>
          </p:cNvPr>
          <p:cNvSpPr txBox="1"/>
          <p:nvPr/>
        </p:nvSpPr>
        <p:spPr>
          <a:xfrm>
            <a:off x="1295399" y="4696538"/>
            <a:ext cx="9800706" cy="1323439"/>
          </a:xfrm>
          <a:prstGeom prst="rect">
            <a:avLst/>
          </a:prstGeom>
          <a:noFill/>
        </p:spPr>
        <p:txBody>
          <a:bodyPr wrap="square" rtlCol="0">
            <a:spAutoFit/>
          </a:bodyPr>
          <a:lstStyle/>
          <a:p>
            <a:pPr marL="342900" indent="-342900">
              <a:buClr>
                <a:schemeClr val="tx1"/>
              </a:buClr>
              <a:buFont typeface="+mj-lt"/>
              <a:buAutoNum type="arabicPeriod"/>
            </a:pPr>
            <a:r>
              <a:rPr lang="en-CA" sz="2000" dirty="0">
                <a:solidFill>
                  <a:srgbClr val="FF0000"/>
                </a:solidFill>
              </a:rPr>
              <a:t>Z-line</a:t>
            </a:r>
            <a:r>
              <a:rPr lang="en-CA" sz="2000" dirty="0"/>
              <a:t>: where thin myofilaments are joined together</a:t>
            </a:r>
          </a:p>
          <a:p>
            <a:pPr marL="342900" indent="-342900">
              <a:buClr>
                <a:schemeClr val="tx1"/>
              </a:buClr>
              <a:buFont typeface="+mj-lt"/>
              <a:buAutoNum type="arabicPeriod"/>
            </a:pPr>
            <a:r>
              <a:rPr lang="en-CA" sz="2000" dirty="0">
                <a:solidFill>
                  <a:srgbClr val="FF0000"/>
                </a:solidFill>
              </a:rPr>
              <a:t>Sarcomere</a:t>
            </a:r>
            <a:r>
              <a:rPr lang="en-CA" sz="2000" dirty="0"/>
              <a:t>: area between the z-lines, which is smallest functional unit of muscle</a:t>
            </a:r>
          </a:p>
          <a:p>
            <a:pPr marL="342900" indent="-342900">
              <a:buClr>
                <a:schemeClr val="tx1"/>
              </a:buClr>
              <a:buFont typeface="+mj-lt"/>
              <a:buAutoNum type="arabicPeriod"/>
            </a:pPr>
            <a:r>
              <a:rPr lang="en-CA" sz="2000" dirty="0"/>
              <a:t>Myosin head binds to G-actin on thin filament forming a </a:t>
            </a:r>
            <a:r>
              <a:rPr lang="en-CA" sz="2000" dirty="0">
                <a:solidFill>
                  <a:srgbClr val="FF0000"/>
                </a:solidFill>
              </a:rPr>
              <a:t>cross-bridge</a:t>
            </a:r>
            <a:r>
              <a:rPr lang="en-CA" sz="2000" dirty="0"/>
              <a:t>. A </a:t>
            </a:r>
            <a:r>
              <a:rPr lang="en-CA" sz="2000" dirty="0">
                <a:solidFill>
                  <a:srgbClr val="FF0000"/>
                </a:solidFill>
              </a:rPr>
              <a:t>Power Stroke </a:t>
            </a:r>
            <a:r>
              <a:rPr lang="en-CA" sz="2000" dirty="0"/>
              <a:t>is initiated an a muscle contraction will occur</a:t>
            </a:r>
          </a:p>
        </p:txBody>
      </p:sp>
      <p:pic>
        <p:nvPicPr>
          <p:cNvPr id="24" name="Picture 7" descr="Thin Myofilament 2b.png">
            <a:extLst>
              <a:ext uri="{FF2B5EF4-FFF2-40B4-BE49-F238E27FC236}">
                <a16:creationId xmlns:a16="http://schemas.microsoft.com/office/drawing/2014/main" id="{90F6BD31-4A62-45DB-8F0A-82562DBD5FB5}"/>
              </a:ext>
            </a:extLst>
          </p:cNvPr>
          <p:cNvPicPr>
            <a:picLocks noChangeAspect="1"/>
          </p:cNvPicPr>
          <p:nvPr/>
        </p:nvPicPr>
        <p:blipFill rotWithShape="1">
          <a:blip r:embed="rId4">
            <a:extLst>
              <a:ext uri="{28A0092B-C50C-407E-A947-70E740481C1C}">
                <a14:useLocalDpi xmlns:a14="http://schemas.microsoft.com/office/drawing/2010/main" val="0"/>
              </a:ext>
            </a:extLst>
          </a:blip>
          <a:srcRect r="58639"/>
          <a:stretch/>
        </p:blipFill>
        <p:spPr bwMode="auto">
          <a:xfrm>
            <a:off x="9255348" y="2976120"/>
            <a:ext cx="1422907" cy="73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25" name="Straight Arrow Connector 24">
            <a:extLst>
              <a:ext uri="{FF2B5EF4-FFF2-40B4-BE49-F238E27FC236}">
                <a16:creationId xmlns:a16="http://schemas.microsoft.com/office/drawing/2014/main" id="{A9F60895-93B1-4ACE-A1C0-CF5B29F3AF30}"/>
              </a:ext>
            </a:extLst>
          </p:cNvPr>
          <p:cNvCxnSpPr/>
          <p:nvPr/>
        </p:nvCxnSpPr>
        <p:spPr>
          <a:xfrm flipV="1">
            <a:off x="9061329" y="3464762"/>
            <a:ext cx="905472" cy="501805"/>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213270380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The Sliding-Filament Theory</a:t>
            </a:r>
            <a:endParaRPr lang="en-CA" sz="36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8">
            <a:extLst>
              <a:ext uri="{FF2B5EF4-FFF2-40B4-BE49-F238E27FC236}">
                <a16:creationId xmlns:a16="http://schemas.microsoft.com/office/drawing/2014/main" id="{CADFCD85-1F7D-4773-A743-650B11A5EF41}"/>
              </a:ext>
            </a:extLst>
          </p:cNvPr>
          <p:cNvPicPr>
            <a:picLocks noChangeAspect="1"/>
          </p:cNvPicPr>
          <p:nvPr/>
        </p:nvPicPr>
        <p:blipFill>
          <a:blip r:embed="rId3"/>
          <a:stretch>
            <a:fillRect/>
          </a:stretch>
        </p:blipFill>
        <p:spPr>
          <a:xfrm>
            <a:off x="4813540" y="1392248"/>
            <a:ext cx="7219751" cy="4416506"/>
          </a:xfrm>
          <a:prstGeom prst="rect">
            <a:avLst/>
          </a:prstGeom>
        </p:spPr>
      </p:pic>
      <p:sp>
        <p:nvSpPr>
          <p:cNvPr id="10" name="TextBox 9">
            <a:extLst>
              <a:ext uri="{FF2B5EF4-FFF2-40B4-BE49-F238E27FC236}">
                <a16:creationId xmlns:a16="http://schemas.microsoft.com/office/drawing/2014/main" id="{DF966812-3841-4473-967D-1E777181700F}"/>
              </a:ext>
            </a:extLst>
          </p:cNvPr>
          <p:cNvSpPr txBox="1"/>
          <p:nvPr/>
        </p:nvSpPr>
        <p:spPr>
          <a:xfrm>
            <a:off x="282911" y="1579190"/>
            <a:ext cx="4486940" cy="4154984"/>
          </a:xfrm>
          <a:prstGeom prst="rect">
            <a:avLst/>
          </a:prstGeom>
          <a:noFill/>
        </p:spPr>
        <p:txBody>
          <a:bodyPr wrap="square" rtlCol="0">
            <a:spAutoFit/>
          </a:bodyPr>
          <a:lstStyle/>
          <a:p>
            <a:pPr marL="342900" indent="-342900">
              <a:buAutoNum type="arabicPeriod"/>
            </a:pPr>
            <a:r>
              <a:rPr lang="en-US" dirty="0"/>
              <a:t>Ca</a:t>
            </a:r>
            <a:r>
              <a:rPr lang="en-US" baseline="30000" dirty="0"/>
              <a:t>2+ </a:t>
            </a:r>
            <a:r>
              <a:rPr lang="en-US" dirty="0"/>
              <a:t>binds </a:t>
            </a:r>
            <a:r>
              <a:rPr lang="en-US" dirty="0">
                <a:solidFill>
                  <a:srgbClr val="FF0000"/>
                </a:solidFill>
              </a:rPr>
              <a:t>troponin</a:t>
            </a:r>
            <a:r>
              <a:rPr lang="en-US" dirty="0"/>
              <a:t>, causes </a:t>
            </a:r>
            <a:r>
              <a:rPr lang="en-US" dirty="0">
                <a:solidFill>
                  <a:srgbClr val="FF0000"/>
                </a:solidFill>
              </a:rPr>
              <a:t>tropomyosin</a:t>
            </a:r>
            <a:r>
              <a:rPr lang="en-US" dirty="0"/>
              <a:t> to roll off and expose </a:t>
            </a:r>
            <a:r>
              <a:rPr lang="en-US" dirty="0">
                <a:solidFill>
                  <a:srgbClr val="FF0000"/>
                </a:solidFill>
              </a:rPr>
              <a:t>myosin</a:t>
            </a:r>
            <a:r>
              <a:rPr lang="en-US" dirty="0"/>
              <a:t> </a:t>
            </a:r>
            <a:r>
              <a:rPr lang="en-US" dirty="0">
                <a:solidFill>
                  <a:srgbClr val="FF0000"/>
                </a:solidFill>
              </a:rPr>
              <a:t>binding</a:t>
            </a:r>
            <a:r>
              <a:rPr lang="en-US" dirty="0"/>
              <a:t> </a:t>
            </a:r>
            <a:r>
              <a:rPr lang="en-US" dirty="0">
                <a:solidFill>
                  <a:srgbClr val="FF0000"/>
                </a:solidFill>
              </a:rPr>
              <a:t>site</a:t>
            </a:r>
          </a:p>
          <a:p>
            <a:pPr marL="342900" indent="-342900">
              <a:buAutoNum type="arabicPeriod"/>
            </a:pPr>
            <a:r>
              <a:rPr lang="en-US" dirty="0"/>
              <a:t>Myosin head binds actin binding site, </a:t>
            </a:r>
            <a:r>
              <a:rPr lang="en-US" dirty="0">
                <a:solidFill>
                  <a:srgbClr val="FF0000"/>
                </a:solidFill>
              </a:rPr>
              <a:t>cross-bridge </a:t>
            </a:r>
            <a:r>
              <a:rPr lang="en-US" dirty="0"/>
              <a:t>formation</a:t>
            </a:r>
          </a:p>
          <a:p>
            <a:pPr marL="342900" indent="-342900">
              <a:buFontTx/>
              <a:buAutoNum type="arabicPeriod"/>
            </a:pPr>
            <a:r>
              <a:rPr lang="en-US" dirty="0"/>
              <a:t>P</a:t>
            </a:r>
            <a:r>
              <a:rPr lang="en-US" baseline="-25000" dirty="0"/>
              <a:t>i</a:t>
            </a:r>
            <a:r>
              <a:rPr lang="en-US" dirty="0"/>
              <a:t> released from myosin head causing </a:t>
            </a:r>
            <a:r>
              <a:rPr lang="en-US" dirty="0">
                <a:solidFill>
                  <a:srgbClr val="FF0000"/>
                </a:solidFill>
              </a:rPr>
              <a:t>power stroke </a:t>
            </a:r>
            <a:r>
              <a:rPr lang="en-US" dirty="0"/>
              <a:t>(muscle contraction)</a:t>
            </a:r>
          </a:p>
          <a:p>
            <a:pPr marL="342900" indent="-342900">
              <a:buAutoNum type="arabicPeriod"/>
            </a:pPr>
            <a:r>
              <a:rPr lang="en-US" dirty="0"/>
              <a:t>ADP released, myosin still bound to actin until new </a:t>
            </a:r>
            <a:r>
              <a:rPr lang="en-US" dirty="0">
                <a:solidFill>
                  <a:srgbClr val="FF0000"/>
                </a:solidFill>
              </a:rPr>
              <a:t>ATP</a:t>
            </a:r>
            <a:r>
              <a:rPr lang="en-US" dirty="0"/>
              <a:t> attached, myosin head detaches (</a:t>
            </a:r>
            <a:r>
              <a:rPr lang="en-US" dirty="0">
                <a:solidFill>
                  <a:srgbClr val="FF0000"/>
                </a:solidFill>
              </a:rPr>
              <a:t>cross-bridge</a:t>
            </a:r>
            <a:r>
              <a:rPr lang="en-US" dirty="0"/>
              <a:t> broken)</a:t>
            </a:r>
          </a:p>
          <a:p>
            <a:pPr marL="342900" indent="-342900">
              <a:buAutoNum type="arabicPeriod"/>
            </a:pPr>
            <a:r>
              <a:rPr lang="en-US" dirty="0"/>
              <a:t>ATP hydrolyzed to ADP + P</a:t>
            </a:r>
            <a:r>
              <a:rPr lang="en-US" baseline="-25000" dirty="0"/>
              <a:t>i</a:t>
            </a:r>
          </a:p>
          <a:p>
            <a:pPr marL="342900" indent="-342900">
              <a:buAutoNum type="arabicPeriod"/>
            </a:pPr>
            <a:endParaRPr lang="en-US" baseline="-25000" dirty="0"/>
          </a:p>
          <a:p>
            <a:r>
              <a:rPr lang="en-US" dirty="0">
                <a:solidFill>
                  <a:srgbClr val="FF0000"/>
                </a:solidFill>
              </a:rPr>
              <a:t>Cross-bridge</a:t>
            </a:r>
            <a:r>
              <a:rPr lang="en-US" dirty="0"/>
              <a:t> is the connection of myosin head to actin (once binding site is clear). Cross-bridge will allow power stroke to occur (muscle contraction)</a:t>
            </a:r>
          </a:p>
        </p:txBody>
      </p:sp>
      <p:sp>
        <p:nvSpPr>
          <p:cNvPr id="3" name="Rectangle 2">
            <a:extLst>
              <a:ext uri="{FF2B5EF4-FFF2-40B4-BE49-F238E27FC236}">
                <a16:creationId xmlns:a16="http://schemas.microsoft.com/office/drawing/2014/main" id="{709A5B0F-8A63-4077-8C40-B99839B5125A}"/>
              </a:ext>
            </a:extLst>
          </p:cNvPr>
          <p:cNvSpPr/>
          <p:nvPr/>
        </p:nvSpPr>
        <p:spPr>
          <a:xfrm>
            <a:off x="7237562" y="1346529"/>
            <a:ext cx="2415396" cy="2224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777C514-AD12-426D-BD64-12B42FC74539}"/>
              </a:ext>
            </a:extLst>
          </p:cNvPr>
          <p:cNvSpPr/>
          <p:nvPr/>
        </p:nvSpPr>
        <p:spPr>
          <a:xfrm>
            <a:off x="9661584" y="1346529"/>
            <a:ext cx="2415396" cy="2224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47C8E4C-C09B-4468-9D02-9745E0CD1FEE}"/>
              </a:ext>
            </a:extLst>
          </p:cNvPr>
          <p:cNvSpPr/>
          <p:nvPr/>
        </p:nvSpPr>
        <p:spPr>
          <a:xfrm>
            <a:off x="9652958" y="3571336"/>
            <a:ext cx="2415396" cy="2224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B9BF3BC-5F30-4083-A2B7-10E7A74C42C2}"/>
              </a:ext>
            </a:extLst>
          </p:cNvPr>
          <p:cNvSpPr/>
          <p:nvPr/>
        </p:nvSpPr>
        <p:spPr>
          <a:xfrm>
            <a:off x="7237562" y="3571336"/>
            <a:ext cx="2415396" cy="2224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8B29896-843D-4C29-A72F-B7CA076EC0F4}"/>
              </a:ext>
            </a:extLst>
          </p:cNvPr>
          <p:cNvSpPr/>
          <p:nvPr/>
        </p:nvSpPr>
        <p:spPr>
          <a:xfrm>
            <a:off x="4822166" y="3571335"/>
            <a:ext cx="2415396" cy="2224807"/>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41903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childTnLst>
                                </p:cTn>
                              </p:par>
                              <p:par>
                                <p:cTn id="13" presetID="1" presetClass="exit"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xEl>
                                              <p:pRg st="2" end="2"/>
                                            </p:txEl>
                                          </p:spTgt>
                                        </p:tgtEl>
                                        <p:attrNameLst>
                                          <p:attrName>style.visibility</p:attrName>
                                        </p:attrNameLst>
                                      </p:cBhvr>
                                      <p:to>
                                        <p:strVal val="visible"/>
                                      </p:to>
                                    </p:set>
                                  </p:childTnLst>
                                </p:cTn>
                              </p:par>
                              <p:par>
                                <p:cTn id="19" presetID="1" presetClass="exit"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3" end="3"/>
                                            </p:txEl>
                                          </p:spTgt>
                                        </p:tgtEl>
                                        <p:attrNameLst>
                                          <p:attrName>style.visibility</p:attrName>
                                        </p:attrNameLst>
                                      </p:cBhvr>
                                      <p:to>
                                        <p:strVal val="visible"/>
                                      </p:to>
                                    </p:set>
                                  </p:childTnLst>
                                </p:cTn>
                              </p:par>
                              <p:par>
                                <p:cTn id="25" presetID="1" presetClass="exit"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
                                            <p:txEl>
                                              <p:pRg st="4" end="4"/>
                                            </p:txEl>
                                          </p:spTgt>
                                        </p:tgtEl>
                                        <p:attrNameLst>
                                          <p:attrName>style.visibility</p:attrName>
                                        </p:attrNameLst>
                                      </p:cBhvr>
                                      <p:to>
                                        <p:strVal val="visible"/>
                                      </p:to>
                                    </p:set>
                                  </p:childTnLst>
                                </p:cTn>
                              </p:par>
                              <p:par>
                                <p:cTn id="31" presetID="1" presetClass="exit"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1" grpId="0" animBg="1"/>
      <p:bldP spid="12" grpId="0" animBg="1"/>
      <p:bldP spid="13"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le 1">
            <a:extLst>
              <a:ext uri="{FF2B5EF4-FFF2-40B4-BE49-F238E27FC236}">
                <a16:creationId xmlns:a16="http://schemas.microsoft.com/office/drawing/2014/main" id="{7F36CF5B-1A0F-4A74-AB34-838BA94B82DB}"/>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Neuromuscular Junction and Sarcomere</a:t>
            </a:r>
            <a:endParaRPr lang="en-CA" b="1" dirty="0">
              <a:solidFill>
                <a:srgbClr val="4F2683"/>
              </a:solidFill>
              <a:latin typeface="Calibri" panose="020F0502020204030204" pitchFamily="34" charset="0"/>
              <a:cs typeface="Calibri" panose="020F0502020204030204" pitchFamily="34" charset="0"/>
            </a:endParaRPr>
          </a:p>
        </p:txBody>
      </p:sp>
      <p:pic>
        <p:nvPicPr>
          <p:cNvPr id="13" name="Picture 12">
            <a:extLst>
              <a:ext uri="{FF2B5EF4-FFF2-40B4-BE49-F238E27FC236}">
                <a16:creationId xmlns:a16="http://schemas.microsoft.com/office/drawing/2014/main" id="{DD227F88-1826-4D70-84C1-A4AA66131B71}"/>
              </a:ext>
            </a:extLst>
          </p:cNvPr>
          <p:cNvPicPr>
            <a:picLocks noChangeAspect="1"/>
          </p:cNvPicPr>
          <p:nvPr/>
        </p:nvPicPr>
        <p:blipFill rotWithShape="1">
          <a:blip r:embed="rId2"/>
          <a:srcRect l="2058" t="1647" r="1904" b="5788"/>
          <a:stretch/>
        </p:blipFill>
        <p:spPr>
          <a:xfrm>
            <a:off x="3148149" y="938656"/>
            <a:ext cx="5895702" cy="4980688"/>
          </a:xfrm>
          <a:prstGeom prst="rect">
            <a:avLst/>
          </a:prstGeom>
        </p:spPr>
      </p:pic>
      <p:sp>
        <p:nvSpPr>
          <p:cNvPr id="14" name="Rectangle 13">
            <a:extLst>
              <a:ext uri="{FF2B5EF4-FFF2-40B4-BE49-F238E27FC236}">
                <a16:creationId xmlns:a16="http://schemas.microsoft.com/office/drawing/2014/main" id="{24CAE42B-91C2-4DF1-B72E-98551E5BCCD9}"/>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5" name="Picture 14">
            <a:extLst>
              <a:ext uri="{FF2B5EF4-FFF2-40B4-BE49-F238E27FC236}">
                <a16:creationId xmlns:a16="http://schemas.microsoft.com/office/drawing/2014/main" id="{CB14CD47-4CB6-46F8-9ED6-EA909EE66D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3067358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3"/>
            <a:ext cx="10515600" cy="1166294"/>
          </a:xfrm>
        </p:spPr>
        <p:txBody>
          <a:bodyPr>
            <a:noAutofit/>
          </a:bodyPr>
          <a:lstStyle/>
          <a:p>
            <a:pPr algn="ctr"/>
            <a:r>
              <a:rPr lang="en-US" sz="4800" b="1" dirty="0">
                <a:solidFill>
                  <a:srgbClr val="4F2683"/>
                </a:solidFill>
                <a:latin typeface="Calibri" panose="020F0502020204030204" pitchFamily="34" charset="0"/>
                <a:cs typeface="Calibri" panose="020F0502020204030204" pitchFamily="34" charset="0"/>
              </a:rPr>
              <a:t>Muscle twitch</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56D81197-6C59-44C9-8BBB-41D42DAF8D40}"/>
              </a:ext>
            </a:extLst>
          </p:cNvPr>
          <p:cNvSpPr>
            <a:spLocks noGrp="1"/>
          </p:cNvSpPr>
          <p:nvPr>
            <p:ph idx="1"/>
          </p:nvPr>
        </p:nvSpPr>
        <p:spPr>
          <a:xfrm>
            <a:off x="838200" y="1565693"/>
            <a:ext cx="10515600" cy="1166295"/>
          </a:xfrm>
        </p:spPr>
        <p:txBody>
          <a:bodyPr>
            <a:normAutofit/>
          </a:bodyPr>
          <a:lstStyle/>
          <a:p>
            <a:r>
              <a:rPr lang="en-US" dirty="0"/>
              <a:t>Result of one AP from the motor neuron </a:t>
            </a:r>
          </a:p>
          <a:p>
            <a:r>
              <a:rPr lang="en-US" dirty="0"/>
              <a:t>Difference in AP duration vs. twitch duration = allows summation</a:t>
            </a:r>
          </a:p>
          <a:p>
            <a:pPr marL="0" indent="0">
              <a:buNone/>
            </a:pPr>
            <a:endParaRPr lang="en-US" dirty="0"/>
          </a:p>
        </p:txBody>
      </p:sp>
      <p:pic>
        <p:nvPicPr>
          <p:cNvPr id="7" name="Picture 2" descr="http://legacy.owensboro.kctcs.edu/gcaplan/anat/images/Image383.gif">
            <a:extLst>
              <a:ext uri="{FF2B5EF4-FFF2-40B4-BE49-F238E27FC236}">
                <a16:creationId xmlns:a16="http://schemas.microsoft.com/office/drawing/2014/main" id="{CD2AA75C-3597-4A70-8202-031735E9516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564" y="2655371"/>
            <a:ext cx="4362650" cy="328379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6D698B7-6D43-4CF7-96C7-8D7E61E8B76E}"/>
              </a:ext>
            </a:extLst>
          </p:cNvPr>
          <p:cNvPicPr>
            <a:picLocks noChangeAspect="1"/>
          </p:cNvPicPr>
          <p:nvPr/>
        </p:nvPicPr>
        <p:blipFill>
          <a:blip r:embed="rId5"/>
          <a:stretch>
            <a:fillRect/>
          </a:stretch>
        </p:blipFill>
        <p:spPr>
          <a:xfrm>
            <a:off x="5938365" y="2519741"/>
            <a:ext cx="5113457" cy="3419429"/>
          </a:xfrm>
          <a:prstGeom prst="rect">
            <a:avLst/>
          </a:prstGeom>
        </p:spPr>
      </p:pic>
    </p:spTree>
    <p:extLst>
      <p:ext uri="{BB962C8B-B14F-4D97-AF65-F5344CB8AC3E}">
        <p14:creationId xmlns:p14="http://schemas.microsoft.com/office/powerpoint/2010/main" val="11457902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3"/>
            <a:ext cx="10515600" cy="856778"/>
          </a:xfrm>
        </p:spPr>
        <p:txBody>
          <a:bodyPr>
            <a:noAutofit/>
          </a:bodyPr>
          <a:lstStyle/>
          <a:p>
            <a:pPr algn="ctr"/>
            <a:r>
              <a:rPr lang="en-US" sz="4800" b="1" dirty="0">
                <a:solidFill>
                  <a:srgbClr val="4F2683"/>
                </a:solidFill>
                <a:latin typeface="Calibri" panose="020F0502020204030204" pitchFamily="34" charset="0"/>
                <a:cs typeface="Calibri" panose="020F0502020204030204" pitchFamily="34" charset="0"/>
              </a:rPr>
              <a:t>Grading of muscle contraction</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56D81197-6C59-44C9-8BBB-41D42DAF8D40}"/>
              </a:ext>
            </a:extLst>
          </p:cNvPr>
          <p:cNvSpPr>
            <a:spLocks noGrp="1"/>
          </p:cNvSpPr>
          <p:nvPr>
            <p:ph idx="1"/>
          </p:nvPr>
        </p:nvSpPr>
        <p:spPr>
          <a:xfrm>
            <a:off x="838200" y="1056441"/>
            <a:ext cx="10515600" cy="4599292"/>
          </a:xfrm>
        </p:spPr>
        <p:txBody>
          <a:bodyPr>
            <a:normAutofit/>
          </a:bodyPr>
          <a:lstStyle/>
          <a:p>
            <a:pPr marL="514350" indent="-514350">
              <a:buClr>
                <a:schemeClr val="tx1"/>
              </a:buClr>
              <a:buAutoNum type="arabicPeriod"/>
            </a:pPr>
            <a:r>
              <a:rPr lang="en-US" dirty="0">
                <a:solidFill>
                  <a:srgbClr val="FF0000"/>
                </a:solidFill>
              </a:rPr>
              <a:t>Recruitment</a:t>
            </a:r>
          </a:p>
          <a:p>
            <a:pPr lvl="1"/>
            <a:r>
              <a:rPr lang="en-US" dirty="0"/>
              <a:t>Recruiting additional motor units</a:t>
            </a:r>
          </a:p>
          <a:p>
            <a:pPr lvl="1"/>
            <a:r>
              <a:rPr lang="en-US" dirty="0"/>
              <a:t>e.g. motor unit 1 innervates 6 fibers</a:t>
            </a:r>
          </a:p>
          <a:p>
            <a:pPr marL="457200" lvl="1" indent="0">
              <a:buNone/>
            </a:pPr>
            <a:endParaRPr lang="en-US" dirty="0"/>
          </a:p>
          <a:p>
            <a:pPr marL="457200" lvl="1" indent="0">
              <a:buNone/>
            </a:pPr>
            <a:endParaRPr lang="en-US" dirty="0"/>
          </a:p>
          <a:p>
            <a:pPr marL="514350" indent="-514350">
              <a:buClr>
                <a:schemeClr val="tx1"/>
              </a:buClr>
              <a:buAutoNum type="arabicPeriod"/>
            </a:pPr>
            <a:r>
              <a:rPr lang="en-US" dirty="0">
                <a:solidFill>
                  <a:srgbClr val="FF0000"/>
                </a:solidFill>
              </a:rPr>
              <a:t>Summation</a:t>
            </a:r>
          </a:p>
          <a:p>
            <a:pPr lvl="1"/>
            <a:r>
              <a:rPr lang="en-US" dirty="0"/>
              <a:t>Increase the twitch frequency in the same motor unit (summation)</a:t>
            </a:r>
          </a:p>
        </p:txBody>
      </p:sp>
      <p:pic>
        <p:nvPicPr>
          <p:cNvPr id="8" name="Picture 7">
            <a:extLst>
              <a:ext uri="{FF2B5EF4-FFF2-40B4-BE49-F238E27FC236}">
                <a16:creationId xmlns:a16="http://schemas.microsoft.com/office/drawing/2014/main" id="{7C5D5625-7FE6-4BA6-BD31-723CDF90F8D6}"/>
              </a:ext>
            </a:extLst>
          </p:cNvPr>
          <p:cNvPicPr>
            <a:picLocks noChangeAspect="1"/>
          </p:cNvPicPr>
          <p:nvPr/>
        </p:nvPicPr>
        <p:blipFill>
          <a:blip r:embed="rId4"/>
          <a:stretch>
            <a:fillRect/>
          </a:stretch>
        </p:blipFill>
        <p:spPr>
          <a:xfrm>
            <a:off x="6241697" y="1056441"/>
            <a:ext cx="2462036" cy="2309164"/>
          </a:xfrm>
          <a:prstGeom prst="rect">
            <a:avLst/>
          </a:prstGeom>
        </p:spPr>
      </p:pic>
      <p:pic>
        <p:nvPicPr>
          <p:cNvPr id="9" name="Picture 8">
            <a:extLst>
              <a:ext uri="{FF2B5EF4-FFF2-40B4-BE49-F238E27FC236}">
                <a16:creationId xmlns:a16="http://schemas.microsoft.com/office/drawing/2014/main" id="{60CDD978-2B43-469C-98D4-5E508FF0F17B}"/>
              </a:ext>
            </a:extLst>
          </p:cNvPr>
          <p:cNvPicPr>
            <a:picLocks noChangeAspect="1"/>
          </p:cNvPicPr>
          <p:nvPr/>
        </p:nvPicPr>
        <p:blipFill rotWithShape="1">
          <a:blip r:embed="rId5"/>
          <a:srcRect t="24950"/>
          <a:stretch/>
        </p:blipFill>
        <p:spPr>
          <a:xfrm>
            <a:off x="3732662" y="3980058"/>
            <a:ext cx="3899665" cy="2035730"/>
          </a:xfrm>
          <a:prstGeom prst="rect">
            <a:avLst/>
          </a:prstGeom>
        </p:spPr>
      </p:pic>
      <p:pic>
        <p:nvPicPr>
          <p:cNvPr id="10" name="Picture 9">
            <a:extLst>
              <a:ext uri="{FF2B5EF4-FFF2-40B4-BE49-F238E27FC236}">
                <a16:creationId xmlns:a16="http://schemas.microsoft.com/office/drawing/2014/main" id="{CE43E113-45F5-43D6-A275-7293A99FF448}"/>
              </a:ext>
            </a:extLst>
          </p:cNvPr>
          <p:cNvPicPr>
            <a:picLocks noChangeAspect="1"/>
          </p:cNvPicPr>
          <p:nvPr/>
        </p:nvPicPr>
        <p:blipFill>
          <a:blip r:embed="rId6"/>
          <a:stretch>
            <a:fillRect/>
          </a:stretch>
        </p:blipFill>
        <p:spPr>
          <a:xfrm>
            <a:off x="8703733" y="1520821"/>
            <a:ext cx="3344130" cy="1844784"/>
          </a:xfrm>
          <a:prstGeom prst="rect">
            <a:avLst/>
          </a:prstGeom>
        </p:spPr>
      </p:pic>
    </p:spTree>
    <p:extLst>
      <p:ext uri="{BB962C8B-B14F-4D97-AF65-F5344CB8AC3E}">
        <p14:creationId xmlns:p14="http://schemas.microsoft.com/office/powerpoint/2010/main" val="363480557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3"/>
            <a:ext cx="10515600" cy="1166294"/>
          </a:xfrm>
        </p:spPr>
        <p:txBody>
          <a:bodyPr>
            <a:noAutofit/>
          </a:bodyPr>
          <a:lstStyle/>
          <a:p>
            <a:pPr algn="ctr"/>
            <a:r>
              <a:rPr lang="en-US" sz="4800" b="1" dirty="0">
                <a:solidFill>
                  <a:srgbClr val="4F2683"/>
                </a:solidFill>
                <a:latin typeface="Calibri" panose="020F0502020204030204" pitchFamily="34" charset="0"/>
                <a:cs typeface="Calibri" panose="020F0502020204030204" pitchFamily="34" charset="0"/>
              </a:rPr>
              <a:t>Tetanus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6" name="Content Placeholder 2">
            <a:extLst>
              <a:ext uri="{FF2B5EF4-FFF2-40B4-BE49-F238E27FC236}">
                <a16:creationId xmlns:a16="http://schemas.microsoft.com/office/drawing/2014/main" id="{56D81197-6C59-44C9-8BBB-41D42DAF8D40}"/>
              </a:ext>
            </a:extLst>
          </p:cNvPr>
          <p:cNvSpPr>
            <a:spLocks noGrp="1"/>
          </p:cNvSpPr>
          <p:nvPr>
            <p:ph idx="1"/>
          </p:nvPr>
        </p:nvSpPr>
        <p:spPr>
          <a:xfrm>
            <a:off x="838200" y="1264356"/>
            <a:ext cx="5788378" cy="4504265"/>
          </a:xfrm>
        </p:spPr>
        <p:txBody>
          <a:bodyPr>
            <a:normAutofit lnSpcReduction="10000"/>
          </a:bodyPr>
          <a:lstStyle/>
          <a:p>
            <a:pPr>
              <a:buClr>
                <a:schemeClr val="tx1"/>
              </a:buClr>
            </a:pPr>
            <a:r>
              <a:rPr lang="en-US" dirty="0">
                <a:solidFill>
                  <a:srgbClr val="FF0000"/>
                </a:solidFill>
              </a:rPr>
              <a:t>Unfused tetanic contraction (or unfused tetanus)</a:t>
            </a:r>
          </a:p>
          <a:p>
            <a:pPr lvl="1"/>
            <a:r>
              <a:rPr lang="en-US" dirty="0"/>
              <a:t>Medium to high frequency APs will cause twitches to summate </a:t>
            </a:r>
          </a:p>
          <a:p>
            <a:pPr lvl="1"/>
            <a:r>
              <a:rPr lang="en-US" dirty="0"/>
              <a:t>Still has time to relax before next twitch</a:t>
            </a:r>
          </a:p>
          <a:p>
            <a:pPr marL="457200" lvl="1" indent="0">
              <a:buNone/>
            </a:pPr>
            <a:endParaRPr lang="en-US" dirty="0"/>
          </a:p>
          <a:p>
            <a:pPr marL="457200" lvl="1" indent="0">
              <a:buNone/>
            </a:pPr>
            <a:endParaRPr lang="en-US" dirty="0"/>
          </a:p>
          <a:p>
            <a:pPr>
              <a:buClr>
                <a:schemeClr val="tx1"/>
              </a:buClr>
            </a:pPr>
            <a:r>
              <a:rPr lang="en-US" dirty="0">
                <a:solidFill>
                  <a:srgbClr val="FF0000"/>
                </a:solidFill>
              </a:rPr>
              <a:t>Complete tetanus</a:t>
            </a:r>
          </a:p>
          <a:p>
            <a:pPr lvl="1"/>
            <a:r>
              <a:rPr lang="en-US" dirty="0"/>
              <a:t>At very high frequencies there is no relaxation between twitches</a:t>
            </a:r>
          </a:p>
          <a:p>
            <a:pPr lvl="1"/>
            <a:r>
              <a:rPr lang="en-US" dirty="0"/>
              <a:t>Twitches will summate to form smooth, sustained contraction</a:t>
            </a:r>
          </a:p>
        </p:txBody>
      </p:sp>
      <p:pic>
        <p:nvPicPr>
          <p:cNvPr id="8" name="Picture 7">
            <a:extLst>
              <a:ext uri="{FF2B5EF4-FFF2-40B4-BE49-F238E27FC236}">
                <a16:creationId xmlns:a16="http://schemas.microsoft.com/office/drawing/2014/main" id="{CAC5543C-61B2-4BAC-BAA9-75CCFAB1B4EC}"/>
              </a:ext>
            </a:extLst>
          </p:cNvPr>
          <p:cNvPicPr>
            <a:picLocks noChangeAspect="1"/>
          </p:cNvPicPr>
          <p:nvPr/>
        </p:nvPicPr>
        <p:blipFill rotWithShape="1">
          <a:blip r:embed="rId4"/>
          <a:srcRect t="21249"/>
          <a:stretch/>
        </p:blipFill>
        <p:spPr>
          <a:xfrm>
            <a:off x="7940222" y="842212"/>
            <a:ext cx="3182987" cy="2725076"/>
          </a:xfrm>
          <a:prstGeom prst="rect">
            <a:avLst/>
          </a:prstGeom>
        </p:spPr>
      </p:pic>
      <p:pic>
        <p:nvPicPr>
          <p:cNvPr id="9" name="Picture 8">
            <a:extLst>
              <a:ext uri="{FF2B5EF4-FFF2-40B4-BE49-F238E27FC236}">
                <a16:creationId xmlns:a16="http://schemas.microsoft.com/office/drawing/2014/main" id="{B5DCE336-95A9-415D-8411-96AE3D8BBF14}"/>
              </a:ext>
            </a:extLst>
          </p:cNvPr>
          <p:cNvPicPr>
            <a:picLocks noChangeAspect="1"/>
          </p:cNvPicPr>
          <p:nvPr/>
        </p:nvPicPr>
        <p:blipFill rotWithShape="1">
          <a:blip r:embed="rId5"/>
          <a:srcRect t="21457"/>
          <a:stretch/>
        </p:blipFill>
        <p:spPr>
          <a:xfrm>
            <a:off x="7624823" y="3657600"/>
            <a:ext cx="3482666" cy="2358188"/>
          </a:xfrm>
          <a:prstGeom prst="rect">
            <a:avLst/>
          </a:prstGeom>
        </p:spPr>
      </p:pic>
    </p:spTree>
    <p:extLst>
      <p:ext uri="{BB962C8B-B14F-4D97-AF65-F5344CB8AC3E}">
        <p14:creationId xmlns:p14="http://schemas.microsoft.com/office/powerpoint/2010/main" val="37464299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Cardiovascular</a:t>
            </a:r>
            <a:br>
              <a:rPr lang="en-CA" sz="4400" b="1" dirty="0">
                <a:solidFill>
                  <a:srgbClr val="4F2683"/>
                </a:solidFill>
                <a:latin typeface="+mn-lt"/>
              </a:rPr>
            </a:br>
            <a:r>
              <a:rPr lang="en-US" sz="4400" b="1" dirty="0">
                <a:solidFill>
                  <a:srgbClr val="FF0000"/>
                </a:solidFill>
                <a:latin typeface="+mn-lt"/>
              </a:rPr>
              <a:t>20-22 Questions on exam</a:t>
            </a:r>
            <a:endParaRPr lang="en-CA" sz="5400" b="1" dirty="0">
              <a:solidFill>
                <a:srgbClr val="FF0000"/>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
        <p:nvSpPr>
          <p:cNvPr id="5" name="Subtitle 2">
            <a:extLst>
              <a:ext uri="{FF2B5EF4-FFF2-40B4-BE49-F238E27FC236}">
                <a16:creationId xmlns:a16="http://schemas.microsoft.com/office/drawing/2014/main" id="{41E30B57-141A-42DC-B419-BCFCDB3A5338}"/>
              </a:ext>
            </a:extLst>
          </p:cNvPr>
          <p:cNvSpPr>
            <a:spLocks noGrp="1"/>
          </p:cNvSpPr>
          <p:nvPr>
            <p:ph type="subTitle" idx="1"/>
          </p:nvPr>
        </p:nvSpPr>
        <p:spPr>
          <a:xfrm>
            <a:off x="1828800" y="3886200"/>
            <a:ext cx="8534400" cy="1752600"/>
          </a:xfrm>
        </p:spPr>
        <p:txBody>
          <a:bodyPr>
            <a:normAutofit/>
          </a:bodyPr>
          <a:lstStyle/>
          <a:p>
            <a:endParaRPr lang="en-US" sz="2800" b="1" dirty="0">
              <a:solidFill>
                <a:schemeClr val="bg1">
                  <a:lumMod val="50000"/>
                </a:schemeClr>
              </a:solidFill>
            </a:endParaRPr>
          </a:p>
        </p:txBody>
      </p:sp>
    </p:spTree>
    <p:extLst>
      <p:ext uri="{BB962C8B-B14F-4D97-AF65-F5344CB8AC3E}">
        <p14:creationId xmlns:p14="http://schemas.microsoft.com/office/powerpoint/2010/main" val="15015864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pairings is NOT correct?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t>primary artery of the systemic circulation → aorta</a:t>
            </a:r>
          </a:p>
          <a:p>
            <a:pPr marL="514350" indent="-514350">
              <a:buFont typeface="+mj-lt"/>
              <a:buAutoNum type="alphaLcPeriod"/>
            </a:pPr>
            <a:r>
              <a:rPr lang="en-CA" sz="3200" dirty="0"/>
              <a:t>narrow end of the heart that points downward → base</a:t>
            </a:r>
          </a:p>
          <a:p>
            <a:pPr marL="514350" indent="-514350">
              <a:buFont typeface="+mj-lt"/>
              <a:buAutoNum type="alphaLcPeriod"/>
            </a:pPr>
            <a:r>
              <a:rPr lang="en-CA" sz="3200" dirty="0"/>
              <a:t>valve between ventricle and a main artery → semilunar</a:t>
            </a:r>
          </a:p>
          <a:p>
            <a:pPr marL="514350" indent="-514350">
              <a:buFont typeface="+mj-lt"/>
              <a:buAutoNum type="alphaLcPeriod"/>
            </a:pPr>
            <a:r>
              <a:rPr lang="en-CA" sz="3200" dirty="0"/>
              <a:t>tough membranous sac that encases the heart → pericardium</a:t>
            </a:r>
          </a:p>
          <a:p>
            <a:pPr marL="514350" indent="-514350">
              <a:buFont typeface="+mj-lt"/>
              <a:buAutoNum type="alphaLcPeriod"/>
            </a:pPr>
            <a:r>
              <a:rPr lang="en-CA" sz="3200" dirty="0"/>
              <a:t>all of the above are true.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5301777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Clarifications From Review Session​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77500" lnSpcReduction="20000"/>
          </a:bodyPr>
          <a:lstStyle/>
          <a:p>
            <a:r>
              <a:rPr lang="en-US" sz="3200" dirty="0"/>
              <a:t>On slide #18 it was asked if lipophilic and hydrophobic are the same thing when discussing steroid hormones</a:t>
            </a:r>
          </a:p>
          <a:p>
            <a:pPr lvl="1"/>
            <a:r>
              <a:rPr lang="en-US" sz="2800" dirty="0"/>
              <a:t>Steroid hormones are both lipophilic and hydrophobic​</a:t>
            </a:r>
          </a:p>
          <a:p>
            <a:pPr lvl="1"/>
            <a:r>
              <a:rPr lang="en-US" sz="2800" dirty="0"/>
              <a:t>Lipophilic (fat-loving) gives the steroid hormones the ability to pass through the lipid bilayer to bind intracellular receptors​</a:t>
            </a:r>
          </a:p>
          <a:p>
            <a:pPr lvl="1"/>
            <a:r>
              <a:rPr lang="en-US" sz="2800" dirty="0"/>
              <a:t>Steroid hormones are derived from lipid substances, which means they do not mix with water and are hydrophobic</a:t>
            </a:r>
          </a:p>
          <a:p>
            <a:pPr lvl="1"/>
            <a:r>
              <a:rPr lang="en-US" sz="2800" dirty="0"/>
              <a:t>These terms are not interchangeable as they speak to different attributes of steroid hormones​</a:t>
            </a:r>
          </a:p>
          <a:p>
            <a:r>
              <a:rPr lang="en-US" sz="3200" dirty="0"/>
              <a:t>On slide #30 it was asked why the post-ganglions in the autonomic NS are unmyelinated</a:t>
            </a:r>
          </a:p>
          <a:p>
            <a:pPr lvl="1"/>
            <a:r>
              <a:rPr lang="en-US" sz="2800" dirty="0"/>
              <a:t>The easiest answer is that some neurons are required to send signals faster than others, the presence of myelin speeds up propagation</a:t>
            </a:r>
          </a:p>
          <a:p>
            <a:pPr lvl="1"/>
            <a:r>
              <a:rPr lang="en-US" sz="2800" dirty="0"/>
              <a:t>The reduction in propagation speed does not affect muscle contraction or gland secretion​</a:t>
            </a:r>
            <a:endParaRPr lang="en-CA" sz="28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7978832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pairings is NOT correct?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t>primary artery of the systemic circulation → aorta</a:t>
            </a:r>
          </a:p>
          <a:p>
            <a:pPr marL="514350" indent="-514350">
              <a:buFont typeface="+mj-lt"/>
              <a:buAutoNum type="alphaLcPeriod"/>
            </a:pPr>
            <a:r>
              <a:rPr lang="en-CA" sz="3200" dirty="0">
                <a:solidFill>
                  <a:srgbClr val="FF0000"/>
                </a:solidFill>
              </a:rPr>
              <a:t>narrow end of the heart that points downward → base</a:t>
            </a:r>
          </a:p>
          <a:p>
            <a:pPr marL="514350" indent="-514350">
              <a:buFont typeface="+mj-lt"/>
              <a:buAutoNum type="alphaLcPeriod"/>
            </a:pPr>
            <a:r>
              <a:rPr lang="en-CA" sz="3200" dirty="0"/>
              <a:t>valve between ventricle and a main artery → semilunar</a:t>
            </a:r>
          </a:p>
          <a:p>
            <a:pPr marL="514350" indent="-514350">
              <a:buFont typeface="+mj-lt"/>
              <a:buAutoNum type="alphaLcPeriod"/>
            </a:pPr>
            <a:r>
              <a:rPr lang="en-CA" sz="3200" dirty="0"/>
              <a:t>tough membranous sac that encases the heart → pericardium</a:t>
            </a:r>
          </a:p>
          <a:p>
            <a:pPr marL="514350" indent="-514350">
              <a:buFont typeface="+mj-lt"/>
              <a:buAutoNum type="alphaLcPeriod"/>
            </a:pPr>
            <a:r>
              <a:rPr lang="en-CA" sz="3200" dirty="0"/>
              <a:t>all of the above are true.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5447906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_______ supply blood to the heart muscle itself.</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t>coronary arteries</a:t>
            </a:r>
          </a:p>
          <a:p>
            <a:pPr marL="514350" indent="-514350">
              <a:buFont typeface="+mj-lt"/>
              <a:buAutoNum type="alphaLcPeriod"/>
            </a:pPr>
            <a:r>
              <a:rPr lang="en-CA" sz="3200" dirty="0"/>
              <a:t>coronary veins</a:t>
            </a:r>
          </a:p>
          <a:p>
            <a:pPr marL="514350" indent="-514350">
              <a:buFont typeface="+mj-lt"/>
              <a:buAutoNum type="alphaLcPeriod"/>
            </a:pPr>
            <a:r>
              <a:rPr lang="en-CA" sz="3200" dirty="0"/>
              <a:t>pulmonary arteries</a:t>
            </a:r>
          </a:p>
          <a:p>
            <a:pPr marL="514350" indent="-514350">
              <a:buFont typeface="+mj-lt"/>
              <a:buAutoNum type="alphaLcPeriod"/>
            </a:pPr>
            <a:r>
              <a:rPr lang="en-CA" sz="3200" dirty="0"/>
              <a:t>pulmonary veins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78055525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_______ supply blood to the heart muscle itself.</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solidFill>
                  <a:srgbClr val="FF0000"/>
                </a:solidFill>
              </a:rPr>
              <a:t>coronary arteries</a:t>
            </a:r>
          </a:p>
          <a:p>
            <a:pPr marL="514350" indent="-514350">
              <a:buFont typeface="+mj-lt"/>
              <a:buAutoNum type="alphaLcPeriod"/>
            </a:pPr>
            <a:r>
              <a:rPr lang="en-CA" sz="3200" dirty="0"/>
              <a:t>coronary veins</a:t>
            </a:r>
          </a:p>
          <a:p>
            <a:pPr marL="514350" indent="-514350">
              <a:buFont typeface="+mj-lt"/>
              <a:buAutoNum type="alphaLcPeriod"/>
            </a:pPr>
            <a:r>
              <a:rPr lang="en-CA" sz="3200" dirty="0"/>
              <a:t>pulmonary arteries</a:t>
            </a:r>
          </a:p>
          <a:p>
            <a:pPr marL="514350" indent="-514350">
              <a:buFont typeface="+mj-lt"/>
              <a:buAutoNum type="alphaLcPeriod"/>
            </a:pPr>
            <a:r>
              <a:rPr lang="en-CA" sz="3200" dirty="0"/>
              <a:t>pulmonary veins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83325908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Blood volume distribution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9" name="Content Placeholder 4">
            <a:extLst>
              <a:ext uri="{FF2B5EF4-FFF2-40B4-BE49-F238E27FC236}">
                <a16:creationId xmlns:a16="http://schemas.microsoft.com/office/drawing/2014/main" id="{63136C10-B184-41BA-808F-EBC4D3D024A9}"/>
              </a:ext>
            </a:extLst>
          </p:cNvPr>
          <p:cNvSpPr>
            <a:spLocks noGrp="1"/>
          </p:cNvSpPr>
          <p:nvPr>
            <p:ph idx="1"/>
          </p:nvPr>
        </p:nvSpPr>
        <p:spPr>
          <a:xfrm>
            <a:off x="838201" y="1374194"/>
            <a:ext cx="5146964" cy="4564976"/>
          </a:xfrm>
        </p:spPr>
        <p:txBody>
          <a:bodyPr>
            <a:normAutofit/>
          </a:bodyPr>
          <a:lstStyle/>
          <a:p>
            <a:r>
              <a:rPr lang="en-US" sz="2600" dirty="0">
                <a:solidFill>
                  <a:srgbClr val="FF0000"/>
                </a:solidFill>
              </a:rPr>
              <a:t>Total Blood Volume (TBV)</a:t>
            </a:r>
            <a:r>
              <a:rPr lang="en-US" sz="2600" dirty="0"/>
              <a:t> = 5 liters</a:t>
            </a:r>
          </a:p>
          <a:p>
            <a:r>
              <a:rPr lang="en-US" sz="2600" dirty="0">
                <a:solidFill>
                  <a:srgbClr val="FF0000"/>
                </a:solidFill>
              </a:rPr>
              <a:t>Heart and Pulmonary circ.</a:t>
            </a:r>
            <a:r>
              <a:rPr lang="en-US" sz="2600" dirty="0"/>
              <a:t> = 15%</a:t>
            </a:r>
          </a:p>
          <a:p>
            <a:r>
              <a:rPr lang="en-US" sz="2600" dirty="0">
                <a:solidFill>
                  <a:srgbClr val="FF0000"/>
                </a:solidFill>
              </a:rPr>
              <a:t>Systemic arteries/arterioles</a:t>
            </a:r>
            <a:r>
              <a:rPr lang="en-US" sz="2600" dirty="0"/>
              <a:t> = 10%</a:t>
            </a:r>
          </a:p>
          <a:p>
            <a:pPr lvl="1"/>
            <a:r>
              <a:rPr lang="en-US" sz="2200" dirty="0"/>
              <a:t>distribution vessels</a:t>
            </a:r>
          </a:p>
          <a:p>
            <a:r>
              <a:rPr lang="en-US" sz="2600" dirty="0">
                <a:solidFill>
                  <a:srgbClr val="FF0000"/>
                </a:solidFill>
              </a:rPr>
              <a:t>Systemic capillaries </a:t>
            </a:r>
            <a:r>
              <a:rPr lang="en-US" sz="2600" dirty="0"/>
              <a:t>= 5%</a:t>
            </a:r>
          </a:p>
          <a:p>
            <a:pPr lvl="1"/>
            <a:r>
              <a:rPr lang="en-US" sz="2200" dirty="0"/>
              <a:t>exchange vessels</a:t>
            </a:r>
          </a:p>
          <a:p>
            <a:r>
              <a:rPr lang="en-US" sz="2600" dirty="0">
                <a:solidFill>
                  <a:srgbClr val="FF0000"/>
                </a:solidFill>
              </a:rPr>
              <a:t>Systemic veins/venules</a:t>
            </a:r>
            <a:r>
              <a:rPr lang="en-US" sz="2600" dirty="0"/>
              <a:t>= 70%</a:t>
            </a:r>
          </a:p>
          <a:p>
            <a:pPr lvl="1"/>
            <a:r>
              <a:rPr lang="en-US" sz="2200" dirty="0"/>
              <a:t>capacitance vessels</a:t>
            </a:r>
          </a:p>
          <a:p>
            <a:pPr lvl="1"/>
            <a:r>
              <a:rPr lang="en-US" sz="2200" dirty="0"/>
              <a:t>low pressure, require valves to stop backflow </a:t>
            </a:r>
          </a:p>
          <a:p>
            <a:endParaRPr lang="en-US" sz="2600" dirty="0"/>
          </a:p>
          <a:p>
            <a:endParaRPr lang="en-US" sz="2600" dirty="0"/>
          </a:p>
        </p:txBody>
      </p:sp>
      <p:pic>
        <p:nvPicPr>
          <p:cNvPr id="3" name="Picture 2">
            <a:extLst>
              <a:ext uri="{FF2B5EF4-FFF2-40B4-BE49-F238E27FC236}">
                <a16:creationId xmlns:a16="http://schemas.microsoft.com/office/drawing/2014/main" id="{C3FE8D42-217D-493E-B3DD-D4B18666BF75}"/>
              </a:ext>
            </a:extLst>
          </p:cNvPr>
          <p:cNvPicPr>
            <a:picLocks noChangeAspect="1"/>
          </p:cNvPicPr>
          <p:nvPr/>
        </p:nvPicPr>
        <p:blipFill>
          <a:blip r:embed="rId3"/>
          <a:stretch>
            <a:fillRect/>
          </a:stretch>
        </p:blipFill>
        <p:spPr>
          <a:xfrm>
            <a:off x="7504714" y="1147684"/>
            <a:ext cx="3849085" cy="4791486"/>
          </a:xfrm>
          <a:prstGeom prst="rect">
            <a:avLst/>
          </a:prstGeom>
        </p:spPr>
      </p:pic>
    </p:spTree>
    <p:extLst>
      <p:ext uri="{BB962C8B-B14F-4D97-AF65-F5344CB8AC3E}">
        <p14:creationId xmlns:p14="http://schemas.microsoft.com/office/powerpoint/2010/main" val="6827496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Heart Flow</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F4F7A9C5-07AA-4E2B-91A2-53C8C865D315}"/>
              </a:ext>
            </a:extLst>
          </p:cNvPr>
          <p:cNvPicPr>
            <a:picLocks noChangeAspect="1"/>
          </p:cNvPicPr>
          <p:nvPr/>
        </p:nvPicPr>
        <p:blipFill>
          <a:blip r:embed="rId3"/>
          <a:stretch>
            <a:fillRect/>
          </a:stretch>
        </p:blipFill>
        <p:spPr>
          <a:xfrm>
            <a:off x="614806" y="1095919"/>
            <a:ext cx="4992732" cy="4843249"/>
          </a:xfrm>
          <a:prstGeom prst="rect">
            <a:avLst/>
          </a:prstGeom>
        </p:spPr>
      </p:pic>
      <p:pic>
        <p:nvPicPr>
          <p:cNvPr id="6" name="Picture 5">
            <a:extLst>
              <a:ext uri="{FF2B5EF4-FFF2-40B4-BE49-F238E27FC236}">
                <a16:creationId xmlns:a16="http://schemas.microsoft.com/office/drawing/2014/main" id="{E236A833-DEA9-4690-B898-CF677113795B}"/>
              </a:ext>
            </a:extLst>
          </p:cNvPr>
          <p:cNvPicPr>
            <a:picLocks noChangeAspect="1"/>
          </p:cNvPicPr>
          <p:nvPr/>
        </p:nvPicPr>
        <p:blipFill>
          <a:blip r:embed="rId4"/>
          <a:stretch>
            <a:fillRect/>
          </a:stretch>
        </p:blipFill>
        <p:spPr>
          <a:xfrm>
            <a:off x="5830932" y="1095920"/>
            <a:ext cx="5299474" cy="4843249"/>
          </a:xfrm>
          <a:prstGeom prst="rect">
            <a:avLst/>
          </a:prstGeom>
        </p:spPr>
      </p:pic>
    </p:spTree>
    <p:extLst>
      <p:ext uri="{BB962C8B-B14F-4D97-AF65-F5344CB8AC3E}">
        <p14:creationId xmlns:p14="http://schemas.microsoft.com/office/powerpoint/2010/main" val="237307503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12018"/>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the correct sequence for the spread of cardiac action potentials?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2011679"/>
            <a:ext cx="10515600" cy="3927491"/>
          </a:xfrm>
        </p:spPr>
        <p:txBody>
          <a:bodyPr>
            <a:normAutofit lnSpcReduction="10000"/>
          </a:bodyPr>
          <a:lstStyle/>
          <a:p>
            <a:pPr marL="514350" indent="-514350">
              <a:buFont typeface="+mj-lt"/>
              <a:buAutoNum type="alphaLcPeriod"/>
            </a:pPr>
            <a:r>
              <a:rPr lang="en-CA" sz="3200" dirty="0"/>
              <a:t>SA node → internodal pathways → AV node → AV bundle → bundle branches → Purkinje fibers</a:t>
            </a:r>
          </a:p>
          <a:p>
            <a:pPr marL="514350" indent="-514350">
              <a:buFont typeface="+mj-lt"/>
              <a:buAutoNum type="alphaLcPeriod"/>
            </a:pPr>
            <a:r>
              <a:rPr lang="en-CA" sz="3200" dirty="0"/>
              <a:t>SA node → AV node → internodal pathways → AV bundle → bundle branches → Purkinje fibers</a:t>
            </a:r>
          </a:p>
          <a:p>
            <a:pPr marL="514350" indent="-514350">
              <a:buFont typeface="+mj-lt"/>
              <a:buAutoNum type="alphaLcPeriod"/>
            </a:pPr>
            <a:r>
              <a:rPr lang="en-CA" sz="3200" dirty="0"/>
              <a:t>SA node → internodal pathways → AV node → bundle branches → AV bundle → Purkinje fibers</a:t>
            </a:r>
          </a:p>
          <a:p>
            <a:pPr marL="514350" indent="-514350">
              <a:buFont typeface="+mj-lt"/>
              <a:buAutoNum type="alphaLcPeriod"/>
            </a:pPr>
            <a:r>
              <a:rPr lang="en-CA" sz="3200" dirty="0"/>
              <a:t>SA node → internodal pathways → AV node → AV bundle → Purkinje fibers → bundle branches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4667638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12018"/>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the correct sequence for the spread of cardiac action potentials?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2011679"/>
            <a:ext cx="10515600" cy="3927491"/>
          </a:xfrm>
        </p:spPr>
        <p:txBody>
          <a:bodyPr>
            <a:normAutofit lnSpcReduction="10000"/>
          </a:bodyPr>
          <a:lstStyle/>
          <a:p>
            <a:pPr marL="514350" indent="-514350">
              <a:buFont typeface="+mj-lt"/>
              <a:buAutoNum type="alphaLcPeriod"/>
            </a:pPr>
            <a:r>
              <a:rPr lang="en-CA" sz="3200" dirty="0">
                <a:solidFill>
                  <a:srgbClr val="FF0000"/>
                </a:solidFill>
              </a:rPr>
              <a:t>SA node → internodal pathways → AV node → AV bundle → bundle branches → Purkinje fibers</a:t>
            </a:r>
          </a:p>
          <a:p>
            <a:pPr marL="514350" indent="-514350">
              <a:buFont typeface="+mj-lt"/>
              <a:buAutoNum type="alphaLcPeriod"/>
            </a:pPr>
            <a:r>
              <a:rPr lang="en-CA" sz="3200" dirty="0"/>
              <a:t>SA node → AV node → internodal pathways → AV bundle → bundle branches → Purkinje fibers</a:t>
            </a:r>
          </a:p>
          <a:p>
            <a:pPr marL="514350" indent="-514350">
              <a:buFont typeface="+mj-lt"/>
              <a:buAutoNum type="alphaLcPeriod"/>
            </a:pPr>
            <a:r>
              <a:rPr lang="en-CA" sz="3200" dirty="0"/>
              <a:t>SA node → internodal pathways → AV node → bundle branches → AV bundle → Purkinje fibers</a:t>
            </a:r>
          </a:p>
          <a:p>
            <a:pPr marL="514350" indent="-514350">
              <a:buFont typeface="+mj-lt"/>
              <a:buAutoNum type="alphaLcPeriod"/>
            </a:pPr>
            <a:r>
              <a:rPr lang="en-CA" sz="3200" dirty="0"/>
              <a:t>SA node → internodal pathways → AV node → AV bundle → Purkinje fibers → bundle branches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42587510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Signal Flow</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95FC5A51-6206-41C8-B29A-6CAD4D0297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129" y="3565955"/>
            <a:ext cx="4097638" cy="2373215"/>
          </a:xfrm>
          <a:prstGeom prst="rect">
            <a:avLst/>
          </a:prstGeom>
        </p:spPr>
      </p:pic>
      <p:sp>
        <p:nvSpPr>
          <p:cNvPr id="8" name="Rectangle 7">
            <a:extLst>
              <a:ext uri="{FF2B5EF4-FFF2-40B4-BE49-F238E27FC236}">
                <a16:creationId xmlns:a16="http://schemas.microsoft.com/office/drawing/2014/main" id="{4A7261AC-F7F0-4C2D-968D-5648689B5C74}"/>
              </a:ext>
            </a:extLst>
          </p:cNvPr>
          <p:cNvSpPr/>
          <p:nvPr/>
        </p:nvSpPr>
        <p:spPr>
          <a:xfrm>
            <a:off x="1983813" y="4744223"/>
            <a:ext cx="1706880" cy="91819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 name="Rectangle 8">
            <a:extLst>
              <a:ext uri="{FF2B5EF4-FFF2-40B4-BE49-F238E27FC236}">
                <a16:creationId xmlns:a16="http://schemas.microsoft.com/office/drawing/2014/main" id="{46EBD00F-A5C6-43AB-9C7B-8269176FC97B}"/>
              </a:ext>
            </a:extLst>
          </p:cNvPr>
          <p:cNvSpPr/>
          <p:nvPr/>
        </p:nvSpPr>
        <p:spPr>
          <a:xfrm>
            <a:off x="5522987" y="3565955"/>
            <a:ext cx="1160446" cy="46062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 name="Content Placeholder 2">
            <a:extLst>
              <a:ext uri="{FF2B5EF4-FFF2-40B4-BE49-F238E27FC236}">
                <a16:creationId xmlns:a16="http://schemas.microsoft.com/office/drawing/2014/main" id="{1ACA5C04-0EEE-4DB8-8ED4-049385921BC1}"/>
              </a:ext>
            </a:extLst>
          </p:cNvPr>
          <p:cNvSpPr>
            <a:spLocks noGrp="1"/>
          </p:cNvSpPr>
          <p:nvPr>
            <p:ph idx="1"/>
          </p:nvPr>
        </p:nvSpPr>
        <p:spPr>
          <a:xfrm>
            <a:off x="229403" y="1374194"/>
            <a:ext cx="6600364" cy="4211609"/>
          </a:xfrm>
        </p:spPr>
        <p:txBody>
          <a:bodyPr>
            <a:normAutofit/>
          </a:bodyPr>
          <a:lstStyle/>
          <a:p>
            <a:r>
              <a:rPr lang="en-US" dirty="0">
                <a:solidFill>
                  <a:srgbClr val="FF0000"/>
                </a:solidFill>
              </a:rPr>
              <a:t>SA Node</a:t>
            </a:r>
            <a:r>
              <a:rPr lang="en-US" dirty="0"/>
              <a:t>: Pacemaker of the heart </a:t>
            </a:r>
          </a:p>
          <a:p>
            <a:pPr lvl="1"/>
            <a:r>
              <a:rPr lang="en-US" dirty="0"/>
              <a:t>How does it generate fast spontaneous APs?</a:t>
            </a:r>
          </a:p>
          <a:p>
            <a:pPr lvl="2">
              <a:buFont typeface="Wingdings" panose="05000000000000000000" pitchFamily="2" charset="2"/>
              <a:buChar char="Ø"/>
            </a:pPr>
            <a:r>
              <a:rPr lang="en-US" sz="1800" dirty="0"/>
              <a:t>greater permeability to Na</a:t>
            </a:r>
            <a:r>
              <a:rPr lang="en-US" sz="1800" baseline="30000" dirty="0"/>
              <a:t>+</a:t>
            </a:r>
            <a:r>
              <a:rPr lang="en-US" sz="1800" dirty="0"/>
              <a:t> and Ca</a:t>
            </a:r>
            <a:r>
              <a:rPr lang="en-US" sz="1800" baseline="30000" dirty="0"/>
              <a:t>2+</a:t>
            </a:r>
          </a:p>
          <a:p>
            <a:pPr lvl="2">
              <a:buFont typeface="Wingdings" panose="05000000000000000000" pitchFamily="2" charset="2"/>
              <a:buChar char="Ø"/>
            </a:pPr>
            <a:r>
              <a:rPr lang="en-US" sz="1800" dirty="0"/>
              <a:t>decreased permeability to K</a:t>
            </a:r>
            <a:r>
              <a:rPr lang="en-US" sz="1800" baseline="30000" dirty="0"/>
              <a:t>+</a:t>
            </a:r>
          </a:p>
          <a:p>
            <a:pPr marL="857250" lvl="1" indent="-457200"/>
            <a:r>
              <a:rPr lang="en-US" dirty="0"/>
              <a:t>These properties naturally bring the cell to threshold</a:t>
            </a:r>
          </a:p>
        </p:txBody>
      </p:sp>
      <p:pic>
        <p:nvPicPr>
          <p:cNvPr id="11" name="Picture 10">
            <a:extLst>
              <a:ext uri="{FF2B5EF4-FFF2-40B4-BE49-F238E27FC236}">
                <a16:creationId xmlns:a16="http://schemas.microsoft.com/office/drawing/2014/main" id="{967B6CF6-B38A-4920-8E71-76EB2B50FAA5}"/>
              </a:ext>
            </a:extLst>
          </p:cNvPr>
          <p:cNvPicPr>
            <a:picLocks noChangeAspect="1"/>
          </p:cNvPicPr>
          <p:nvPr/>
        </p:nvPicPr>
        <p:blipFill>
          <a:blip r:embed="rId4"/>
          <a:stretch>
            <a:fillRect/>
          </a:stretch>
        </p:blipFill>
        <p:spPr>
          <a:xfrm>
            <a:off x="6829767" y="1297577"/>
            <a:ext cx="5134495" cy="3722915"/>
          </a:xfrm>
          <a:prstGeom prst="rect">
            <a:avLst/>
          </a:prstGeom>
        </p:spPr>
      </p:pic>
    </p:spTree>
    <p:extLst>
      <p:ext uri="{BB962C8B-B14F-4D97-AF65-F5344CB8AC3E}">
        <p14:creationId xmlns:p14="http://schemas.microsoft.com/office/powerpoint/2010/main" val="29114975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Autofit/>
          </a:bodyPr>
          <a:lstStyle/>
          <a:p>
            <a:pPr algn="ctr"/>
            <a:r>
              <a:rPr lang="en-US" sz="4000" b="1" dirty="0">
                <a:solidFill>
                  <a:srgbClr val="4F2683"/>
                </a:solidFill>
                <a:latin typeface="Calibri" panose="020F0502020204030204" pitchFamily="34" charset="0"/>
                <a:cs typeface="Calibri" panose="020F0502020204030204" pitchFamily="34" charset="0"/>
              </a:rPr>
              <a:t>SA Node Action potential</a:t>
            </a:r>
            <a:endParaRPr lang="en-CA" sz="3600"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Content Placeholder 3">
            <a:extLst>
              <a:ext uri="{FF2B5EF4-FFF2-40B4-BE49-F238E27FC236}">
                <a16:creationId xmlns:a16="http://schemas.microsoft.com/office/drawing/2014/main" id="{3A5AD2FF-934B-4770-B111-08093A98DB10}"/>
              </a:ext>
            </a:extLst>
          </p:cNvPr>
          <p:cNvPicPr>
            <a:picLocks noGrp="1" noChangeAspect="1"/>
          </p:cNvPicPr>
          <p:nvPr>
            <p:ph idx="1"/>
          </p:nvPr>
        </p:nvPicPr>
        <p:blipFill>
          <a:blip r:embed="rId3"/>
          <a:stretch>
            <a:fillRect/>
          </a:stretch>
        </p:blipFill>
        <p:spPr>
          <a:xfrm>
            <a:off x="1763712" y="1331930"/>
            <a:ext cx="8664575" cy="3658507"/>
          </a:xfrm>
          <a:prstGeom prst="rect">
            <a:avLst/>
          </a:prstGeom>
        </p:spPr>
      </p:pic>
    </p:spTree>
    <p:extLst>
      <p:ext uri="{BB962C8B-B14F-4D97-AF65-F5344CB8AC3E}">
        <p14:creationId xmlns:p14="http://schemas.microsoft.com/office/powerpoint/2010/main" val="393250142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US" sz="4800" b="1" dirty="0">
                <a:solidFill>
                  <a:srgbClr val="4F2683"/>
                </a:solidFill>
                <a:latin typeface="Calibri" panose="020F0502020204030204" pitchFamily="34" charset="0"/>
                <a:cs typeface="Calibri" panose="020F0502020204030204" pitchFamily="34" charset="0"/>
              </a:rPr>
              <a:t>Compare/Contrast – Action Potentials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8" name="Table 7">
            <a:extLst>
              <a:ext uri="{FF2B5EF4-FFF2-40B4-BE49-F238E27FC236}">
                <a16:creationId xmlns:a16="http://schemas.microsoft.com/office/drawing/2014/main" id="{9A8A2C50-EDF5-4E3C-A292-6D03325A6B55}"/>
              </a:ext>
            </a:extLst>
          </p:cNvPr>
          <p:cNvGraphicFramePr>
            <a:graphicFrameLocks noGrp="1"/>
          </p:cNvGraphicFramePr>
          <p:nvPr>
            <p:extLst>
              <p:ext uri="{D42A27DB-BD31-4B8C-83A1-F6EECF244321}">
                <p14:modId xmlns:p14="http://schemas.microsoft.com/office/powerpoint/2010/main" val="1513696625"/>
              </p:ext>
            </p:extLst>
          </p:nvPr>
        </p:nvGraphicFramePr>
        <p:xfrm>
          <a:off x="999945" y="1374986"/>
          <a:ext cx="10192109" cy="4163972"/>
        </p:xfrm>
        <a:graphic>
          <a:graphicData uri="http://schemas.openxmlformats.org/drawingml/2006/table">
            <a:tbl>
              <a:tblPr firstRow="1" bandRow="1">
                <a:tableStyleId>{5C22544A-7EE6-4342-B048-85BDC9FD1C3A}</a:tableStyleId>
              </a:tblPr>
              <a:tblGrid>
                <a:gridCol w="2304011">
                  <a:extLst>
                    <a:ext uri="{9D8B030D-6E8A-4147-A177-3AD203B41FA5}">
                      <a16:colId xmlns:a16="http://schemas.microsoft.com/office/drawing/2014/main" val="1460187334"/>
                    </a:ext>
                  </a:extLst>
                </a:gridCol>
                <a:gridCol w="3628021">
                  <a:extLst>
                    <a:ext uri="{9D8B030D-6E8A-4147-A177-3AD203B41FA5}">
                      <a16:colId xmlns:a16="http://schemas.microsoft.com/office/drawing/2014/main" val="3595674797"/>
                    </a:ext>
                  </a:extLst>
                </a:gridCol>
                <a:gridCol w="4260077">
                  <a:extLst>
                    <a:ext uri="{9D8B030D-6E8A-4147-A177-3AD203B41FA5}">
                      <a16:colId xmlns:a16="http://schemas.microsoft.com/office/drawing/2014/main" val="4124753806"/>
                    </a:ext>
                  </a:extLst>
                </a:gridCol>
              </a:tblGrid>
              <a:tr h="497972">
                <a:tc>
                  <a:txBody>
                    <a:bodyPr/>
                    <a:lstStyle/>
                    <a:p>
                      <a:pPr algn="ctr"/>
                      <a:endParaRPr lang="en-US" sz="1600" b="1" dirty="0"/>
                    </a:p>
                  </a:txBody>
                  <a:tcPr/>
                </a:tc>
                <a:tc>
                  <a:txBody>
                    <a:bodyPr/>
                    <a:lstStyle/>
                    <a:p>
                      <a:pPr algn="ctr"/>
                      <a:r>
                        <a:rPr lang="en-CA" dirty="0"/>
                        <a:t>Action Potential</a:t>
                      </a:r>
                    </a:p>
                  </a:txBody>
                  <a:tcPr anchor="ctr"/>
                </a:tc>
                <a:tc>
                  <a:txBody>
                    <a:bodyPr/>
                    <a:lstStyle/>
                    <a:p>
                      <a:pPr algn="ctr"/>
                      <a:r>
                        <a:rPr lang="en-CA" dirty="0"/>
                        <a:t>Cardiac AP</a:t>
                      </a:r>
                    </a:p>
                  </a:txBody>
                  <a:tcPr anchor="ctr"/>
                </a:tc>
                <a:extLst>
                  <a:ext uri="{0D108BD9-81ED-4DB2-BD59-A6C34878D82A}">
                    <a16:rowId xmlns:a16="http://schemas.microsoft.com/office/drawing/2014/main" val="903756487"/>
                  </a:ext>
                </a:extLst>
              </a:tr>
              <a:tr h="444548">
                <a:tc>
                  <a:txBody>
                    <a:bodyPr/>
                    <a:lstStyle/>
                    <a:p>
                      <a:r>
                        <a:rPr lang="en-CA" b="1" dirty="0">
                          <a:solidFill>
                            <a:schemeClr val="bg1"/>
                          </a:solidFill>
                        </a:rPr>
                        <a:t>RMP</a:t>
                      </a:r>
                    </a:p>
                  </a:txBody>
                  <a:tcPr anchor="ctr">
                    <a:solidFill>
                      <a:schemeClr val="accent1"/>
                    </a:solidFill>
                  </a:tcPr>
                </a:tc>
                <a:tc>
                  <a:txBody>
                    <a:bodyPr/>
                    <a:lstStyle/>
                    <a:p>
                      <a:pPr algn="ctr"/>
                      <a:r>
                        <a:rPr lang="en-CA" dirty="0"/>
                        <a:t>RMP = -70 mV</a:t>
                      </a:r>
                    </a:p>
                  </a:txBody>
                  <a:tcPr anchor="ctr"/>
                </a:tc>
                <a:tc>
                  <a:txBody>
                    <a:bodyPr/>
                    <a:lstStyle/>
                    <a:p>
                      <a:pPr algn="ctr"/>
                      <a:r>
                        <a:rPr lang="en-CA" dirty="0"/>
                        <a:t>RMP = ~-60 mV</a:t>
                      </a:r>
                    </a:p>
                  </a:txBody>
                  <a:tcPr anchor="ctr"/>
                </a:tc>
                <a:extLst>
                  <a:ext uri="{0D108BD9-81ED-4DB2-BD59-A6C34878D82A}">
                    <a16:rowId xmlns:a16="http://schemas.microsoft.com/office/drawing/2014/main" val="3158533116"/>
                  </a:ext>
                </a:extLst>
              </a:tr>
              <a:tr h="444548">
                <a:tc>
                  <a:txBody>
                    <a:bodyPr/>
                    <a:lstStyle/>
                    <a:p>
                      <a:r>
                        <a:rPr lang="en-CA" b="1" dirty="0">
                          <a:solidFill>
                            <a:schemeClr val="bg1"/>
                          </a:solidFill>
                        </a:rPr>
                        <a:t>Threshold</a:t>
                      </a:r>
                    </a:p>
                  </a:txBody>
                  <a:tcPr anchor="ctr">
                    <a:solidFill>
                      <a:schemeClr val="accent1"/>
                    </a:solidFill>
                  </a:tcPr>
                </a:tc>
                <a:tc>
                  <a:txBody>
                    <a:bodyPr/>
                    <a:lstStyle/>
                    <a:p>
                      <a:pPr algn="ctr"/>
                      <a:r>
                        <a:rPr lang="en-CA" dirty="0"/>
                        <a:t>Threshold = -55 mV</a:t>
                      </a:r>
                    </a:p>
                  </a:txBody>
                  <a:tcPr anchor="ctr"/>
                </a:tc>
                <a:tc>
                  <a:txBody>
                    <a:bodyPr/>
                    <a:lstStyle/>
                    <a:p>
                      <a:pPr algn="ctr"/>
                      <a:r>
                        <a:rPr lang="en-CA" dirty="0"/>
                        <a:t>Threshold = -40 mV</a:t>
                      </a:r>
                    </a:p>
                  </a:txBody>
                  <a:tcPr anchor="ctr"/>
                </a:tc>
                <a:extLst>
                  <a:ext uri="{0D108BD9-81ED-4DB2-BD59-A6C34878D82A}">
                    <a16:rowId xmlns:a16="http://schemas.microsoft.com/office/drawing/2014/main" val="2867001825"/>
                  </a:ext>
                </a:extLst>
              </a:tr>
              <a:tr h="694226">
                <a:tc>
                  <a:txBody>
                    <a:bodyPr/>
                    <a:lstStyle/>
                    <a:p>
                      <a:r>
                        <a:rPr lang="en-CA" b="1" dirty="0">
                          <a:solidFill>
                            <a:schemeClr val="bg1"/>
                          </a:solidFill>
                        </a:rPr>
                        <a:t>Stimulus</a:t>
                      </a:r>
                    </a:p>
                  </a:txBody>
                  <a:tcPr anchor="ctr">
                    <a:solidFill>
                      <a:schemeClr val="accent1"/>
                    </a:solidFill>
                  </a:tcPr>
                </a:tc>
                <a:tc>
                  <a:txBody>
                    <a:bodyPr/>
                    <a:lstStyle/>
                    <a:p>
                      <a:pPr algn="ctr"/>
                      <a:r>
                        <a:rPr lang="en-CA" dirty="0"/>
                        <a:t>Graded Potential</a:t>
                      </a:r>
                    </a:p>
                  </a:txBody>
                  <a:tcPr anchor="ctr"/>
                </a:tc>
                <a:tc>
                  <a:txBody>
                    <a:bodyPr/>
                    <a:lstStyle/>
                    <a:p>
                      <a:pPr algn="ctr"/>
                      <a:r>
                        <a:rPr lang="en-CA" dirty="0"/>
                        <a:t>Slow Leak (Na</a:t>
                      </a:r>
                      <a:r>
                        <a:rPr lang="en-CA" baseline="30000" dirty="0"/>
                        <a:t>+</a:t>
                      </a:r>
                      <a:r>
                        <a:rPr lang="en-CA" dirty="0"/>
                        <a:t>/Ca</a:t>
                      </a:r>
                      <a:r>
                        <a:rPr lang="en-CA" baseline="30000" dirty="0"/>
                        <a:t>2+</a:t>
                      </a:r>
                      <a:r>
                        <a:rPr lang="en-CA" dirty="0"/>
                        <a:t>)</a:t>
                      </a:r>
                    </a:p>
                  </a:txBody>
                  <a:tcPr anchor="ctr"/>
                </a:tc>
                <a:extLst>
                  <a:ext uri="{0D108BD9-81ED-4DB2-BD59-A6C34878D82A}">
                    <a16:rowId xmlns:a16="http://schemas.microsoft.com/office/drawing/2014/main" val="2310982159"/>
                  </a:ext>
                </a:extLst>
              </a:tr>
              <a:tr h="694226">
                <a:tc>
                  <a:txBody>
                    <a:bodyPr/>
                    <a:lstStyle/>
                    <a:p>
                      <a:r>
                        <a:rPr lang="en-CA" b="1" dirty="0" err="1">
                          <a:solidFill>
                            <a:schemeClr val="bg1"/>
                          </a:solidFill>
                        </a:rPr>
                        <a:t>Depol</a:t>
                      </a:r>
                      <a:r>
                        <a:rPr lang="en-CA" b="1" dirty="0">
                          <a:solidFill>
                            <a:schemeClr val="bg1"/>
                          </a:solidFill>
                        </a:rPr>
                        <a:t>. Channels</a:t>
                      </a:r>
                    </a:p>
                  </a:txBody>
                  <a:tcPr anchor="ctr">
                    <a:solidFill>
                      <a:schemeClr val="accent1"/>
                    </a:solidFill>
                  </a:tcPr>
                </a:tc>
                <a:tc>
                  <a:txBody>
                    <a:bodyPr/>
                    <a:lstStyle/>
                    <a:p>
                      <a:pPr algn="ctr"/>
                      <a:r>
                        <a:rPr lang="en-CA" dirty="0"/>
                        <a:t>Depolarization = VG Na</a:t>
                      </a:r>
                      <a:r>
                        <a:rPr lang="en-CA" baseline="30000" dirty="0"/>
                        <a:t>+</a:t>
                      </a:r>
                      <a:endParaRPr lang="en-CA" dirty="0"/>
                    </a:p>
                  </a:txBody>
                  <a:tcPr anchor="ctr"/>
                </a:tc>
                <a:tc>
                  <a:txBody>
                    <a:bodyPr/>
                    <a:lstStyle/>
                    <a:p>
                      <a:pPr algn="ctr"/>
                      <a:r>
                        <a:rPr lang="en-CA" dirty="0"/>
                        <a:t>Depolarization = VG Ca</a:t>
                      </a:r>
                      <a:r>
                        <a:rPr lang="en-CA" baseline="30000" dirty="0"/>
                        <a:t>2+</a:t>
                      </a:r>
                      <a:endParaRPr lang="en-CA" dirty="0"/>
                    </a:p>
                  </a:txBody>
                  <a:tcPr anchor="ctr"/>
                </a:tc>
                <a:extLst>
                  <a:ext uri="{0D108BD9-81ED-4DB2-BD59-A6C34878D82A}">
                    <a16:rowId xmlns:a16="http://schemas.microsoft.com/office/drawing/2014/main" val="3584382973"/>
                  </a:ext>
                </a:extLst>
              </a:tr>
              <a:tr h="694226">
                <a:tc>
                  <a:txBody>
                    <a:bodyPr/>
                    <a:lstStyle/>
                    <a:p>
                      <a:r>
                        <a:rPr lang="en-CA" b="1" dirty="0" err="1">
                          <a:solidFill>
                            <a:schemeClr val="bg1"/>
                          </a:solidFill>
                        </a:rPr>
                        <a:t>Repol</a:t>
                      </a:r>
                      <a:r>
                        <a:rPr lang="en-CA" b="1" dirty="0">
                          <a:solidFill>
                            <a:schemeClr val="bg1"/>
                          </a:solidFill>
                        </a:rPr>
                        <a:t>. Channels</a:t>
                      </a:r>
                    </a:p>
                  </a:txBody>
                  <a:tcPr anchor="ctr">
                    <a:solidFill>
                      <a:schemeClr val="accent1"/>
                    </a:solidFill>
                  </a:tcPr>
                </a:tc>
                <a:tc>
                  <a:txBody>
                    <a:bodyPr/>
                    <a:lstStyle/>
                    <a:p>
                      <a:pPr algn="ctr"/>
                      <a:r>
                        <a:rPr lang="en-CA" dirty="0"/>
                        <a:t>Repolarization = VG K</a:t>
                      </a:r>
                      <a:r>
                        <a:rPr lang="en-CA" baseline="30000" dirty="0"/>
                        <a:t>+</a:t>
                      </a:r>
                      <a:endParaRPr lang="en-CA" dirty="0"/>
                    </a:p>
                  </a:txBody>
                  <a:tcPr anchor="ctr"/>
                </a:tc>
                <a:tc>
                  <a:txBody>
                    <a:bodyPr/>
                    <a:lstStyle/>
                    <a:p>
                      <a:pPr algn="ctr"/>
                      <a:r>
                        <a:rPr lang="en-CA" dirty="0"/>
                        <a:t>Repolarization = VG K</a:t>
                      </a:r>
                      <a:r>
                        <a:rPr lang="en-CA" baseline="30000" dirty="0"/>
                        <a:t>+</a:t>
                      </a:r>
                      <a:endParaRPr lang="en-CA" dirty="0"/>
                    </a:p>
                  </a:txBody>
                  <a:tcPr anchor="ctr"/>
                </a:tc>
                <a:extLst>
                  <a:ext uri="{0D108BD9-81ED-4DB2-BD59-A6C34878D82A}">
                    <a16:rowId xmlns:a16="http://schemas.microsoft.com/office/drawing/2014/main" val="3845854772"/>
                  </a:ext>
                </a:extLst>
              </a:tr>
              <a:tr h="694226">
                <a:tc>
                  <a:txBody>
                    <a:bodyPr/>
                    <a:lstStyle/>
                    <a:p>
                      <a:r>
                        <a:rPr lang="en-CA" b="1" dirty="0" err="1">
                          <a:solidFill>
                            <a:schemeClr val="bg1"/>
                          </a:solidFill>
                        </a:rPr>
                        <a:t>Hyperpol</a:t>
                      </a:r>
                      <a:r>
                        <a:rPr lang="en-CA" b="1" dirty="0">
                          <a:solidFill>
                            <a:schemeClr val="bg1"/>
                          </a:solidFill>
                        </a:rPr>
                        <a:t>.</a:t>
                      </a:r>
                    </a:p>
                  </a:txBody>
                  <a:tcPr anchor="ctr">
                    <a:solidFill>
                      <a:schemeClr val="accent1"/>
                    </a:solidFill>
                  </a:tcPr>
                </a:tc>
                <a:tc>
                  <a:txBody>
                    <a:bodyPr/>
                    <a:lstStyle/>
                    <a:p>
                      <a:pPr algn="ctr"/>
                      <a:r>
                        <a:rPr lang="en-CA" dirty="0"/>
                        <a:t>Hyperpolarization = Leak channels</a:t>
                      </a:r>
                    </a:p>
                  </a:txBody>
                  <a:tcPr anchor="ctr"/>
                </a:tc>
                <a:tc>
                  <a:txBody>
                    <a:bodyPr/>
                    <a:lstStyle/>
                    <a:p>
                      <a:pPr algn="ctr"/>
                      <a:r>
                        <a:rPr lang="en-CA" dirty="0"/>
                        <a:t>N/A</a:t>
                      </a:r>
                    </a:p>
                  </a:txBody>
                  <a:tcPr anchor="ctr"/>
                </a:tc>
                <a:extLst>
                  <a:ext uri="{0D108BD9-81ED-4DB2-BD59-A6C34878D82A}">
                    <a16:rowId xmlns:a16="http://schemas.microsoft.com/office/drawing/2014/main" val="1156965350"/>
                  </a:ext>
                </a:extLst>
              </a:tr>
            </a:tbl>
          </a:graphicData>
        </a:graphic>
      </p:graphicFrame>
    </p:spTree>
    <p:extLst>
      <p:ext uri="{BB962C8B-B14F-4D97-AF65-F5344CB8AC3E}">
        <p14:creationId xmlns:p14="http://schemas.microsoft.com/office/powerpoint/2010/main" val="38271087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Clarifications From Review Session​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dirty="0"/>
              <a:t>When discussing the cardiac cycle, the events are with respect to the left side of the heart</a:t>
            </a:r>
          </a:p>
          <a:p>
            <a:r>
              <a:rPr lang="en-CA" sz="2800" dirty="0"/>
              <a:t>All valves are closed during the second </a:t>
            </a:r>
            <a:r>
              <a:rPr lang="en-CA" dirty="0"/>
              <a:t>(Isovolumetric Contraction) </a:t>
            </a:r>
            <a:r>
              <a:rPr lang="en-CA" sz="2800" dirty="0"/>
              <a:t>and fourth </a:t>
            </a:r>
            <a:r>
              <a:rPr lang="en-CA" dirty="0"/>
              <a:t>phase (Isovolumetric Relaxation) </a:t>
            </a:r>
            <a:r>
              <a:rPr lang="en-CA" sz="2800" dirty="0"/>
              <a:t>of the cardiac cycle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2581793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INCORRECT regarding diastole (filling of the heart)?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t>atrioventricular valves are open</a:t>
            </a:r>
          </a:p>
          <a:p>
            <a:pPr marL="514350" indent="-514350">
              <a:buFont typeface="+mj-lt"/>
              <a:buAutoNum type="alphaLcPeriod"/>
            </a:pPr>
            <a:r>
              <a:rPr lang="en-CA" sz="3200" dirty="0"/>
              <a:t>semilunar valves are closed</a:t>
            </a:r>
          </a:p>
          <a:p>
            <a:pPr marL="514350" indent="-514350">
              <a:buFont typeface="+mj-lt"/>
              <a:buAutoNum type="alphaLcPeriod"/>
            </a:pPr>
            <a:r>
              <a:rPr lang="en-CA" sz="3200" dirty="0"/>
              <a:t>blood is flowing from the atria into the ventricles</a:t>
            </a:r>
          </a:p>
          <a:p>
            <a:pPr marL="514350" indent="-514350">
              <a:buFont typeface="+mj-lt"/>
              <a:buAutoNum type="alphaLcPeriod"/>
            </a:pPr>
            <a:r>
              <a:rPr lang="en-CA" sz="3200" dirty="0"/>
              <a:t>pressure in the ventricles is greater than in the atria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77233779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of the following is INCORRECT regarding diastole (filling of the heart)?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CA" sz="3200" dirty="0"/>
              <a:t>atrioventricular valves are open</a:t>
            </a:r>
          </a:p>
          <a:p>
            <a:pPr marL="514350" indent="-514350">
              <a:buFont typeface="+mj-lt"/>
              <a:buAutoNum type="alphaLcPeriod"/>
            </a:pPr>
            <a:r>
              <a:rPr lang="en-CA" sz="3200" dirty="0"/>
              <a:t>semilunar valves are closed</a:t>
            </a:r>
          </a:p>
          <a:p>
            <a:pPr marL="514350" indent="-514350">
              <a:buFont typeface="+mj-lt"/>
              <a:buAutoNum type="alphaLcPeriod"/>
            </a:pPr>
            <a:r>
              <a:rPr lang="en-CA" sz="3200" dirty="0"/>
              <a:t>blood is flowing from the atria into the ventricles</a:t>
            </a:r>
          </a:p>
          <a:p>
            <a:pPr marL="514350" indent="-514350">
              <a:buFont typeface="+mj-lt"/>
              <a:buAutoNum type="alphaLcPeriod"/>
            </a:pPr>
            <a:r>
              <a:rPr lang="en-CA" sz="3200" dirty="0">
                <a:solidFill>
                  <a:srgbClr val="FF0000"/>
                </a:solidFill>
              </a:rPr>
              <a:t>pressure in the ventricles is greater than in the atria</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25943595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6809"/>
            <a:ext cx="10515600" cy="773798"/>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Cardiac Cycle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2" name="Picture 11">
            <a:extLst>
              <a:ext uri="{FF2B5EF4-FFF2-40B4-BE49-F238E27FC236}">
                <a16:creationId xmlns:a16="http://schemas.microsoft.com/office/drawing/2014/main" id="{904F545D-68F5-47BB-AD05-6C97B1A4A910}"/>
              </a:ext>
            </a:extLst>
          </p:cNvPr>
          <p:cNvPicPr>
            <a:picLocks noChangeAspect="1"/>
          </p:cNvPicPr>
          <p:nvPr/>
        </p:nvPicPr>
        <p:blipFill>
          <a:blip r:embed="rId3"/>
          <a:stretch>
            <a:fillRect/>
          </a:stretch>
        </p:blipFill>
        <p:spPr>
          <a:xfrm>
            <a:off x="6479178" y="740418"/>
            <a:ext cx="4874622" cy="5281660"/>
          </a:xfrm>
          <a:prstGeom prst="rect">
            <a:avLst/>
          </a:prstGeom>
        </p:spPr>
      </p:pic>
      <p:sp>
        <p:nvSpPr>
          <p:cNvPr id="13" name="Content Placeholder 2">
            <a:extLst>
              <a:ext uri="{FF2B5EF4-FFF2-40B4-BE49-F238E27FC236}">
                <a16:creationId xmlns:a16="http://schemas.microsoft.com/office/drawing/2014/main" id="{9396762C-0401-4E68-8593-3C669D1A0156}"/>
              </a:ext>
            </a:extLst>
          </p:cNvPr>
          <p:cNvSpPr>
            <a:spLocks noGrp="1"/>
          </p:cNvSpPr>
          <p:nvPr>
            <p:ph idx="1"/>
          </p:nvPr>
        </p:nvSpPr>
        <p:spPr>
          <a:xfrm>
            <a:off x="229403" y="780607"/>
            <a:ext cx="6329339" cy="4718210"/>
          </a:xfrm>
        </p:spPr>
        <p:txBody>
          <a:bodyPr>
            <a:noAutofit/>
          </a:bodyPr>
          <a:lstStyle/>
          <a:p>
            <a:pPr marL="0" indent="0">
              <a:spcBef>
                <a:spcPts val="0"/>
              </a:spcBef>
              <a:buNone/>
            </a:pPr>
            <a:r>
              <a:rPr lang="en-US" sz="2400" b="1" dirty="0">
                <a:solidFill>
                  <a:srgbClr val="4F2683"/>
                </a:solidFill>
              </a:rPr>
              <a:t>Atrial Systole (Atrial Contraction)</a:t>
            </a:r>
          </a:p>
          <a:p>
            <a:pPr lvl="1">
              <a:spcBef>
                <a:spcPts val="0"/>
              </a:spcBef>
              <a:buClr>
                <a:schemeClr val="tx1"/>
              </a:buClr>
            </a:pPr>
            <a:r>
              <a:rPr lang="en-US" sz="1800" dirty="0">
                <a:solidFill>
                  <a:srgbClr val="FF0000"/>
                </a:solidFill>
              </a:rPr>
              <a:t>ECG</a:t>
            </a:r>
            <a:r>
              <a:rPr lang="en-US" sz="1800" dirty="0"/>
              <a:t>: P-wave from atria contraction (depolarization)</a:t>
            </a:r>
          </a:p>
          <a:p>
            <a:pPr lvl="1">
              <a:spcBef>
                <a:spcPts val="0"/>
              </a:spcBef>
              <a:buClr>
                <a:schemeClr val="tx1"/>
              </a:buClr>
            </a:pPr>
            <a:r>
              <a:rPr lang="en-US" sz="1800" dirty="0">
                <a:solidFill>
                  <a:srgbClr val="FF0000"/>
                </a:solidFill>
              </a:rPr>
              <a:t>Pressure</a:t>
            </a:r>
            <a:r>
              <a:rPr lang="en-US" sz="1800" dirty="0"/>
              <a:t>: atria &gt; ventricles</a:t>
            </a:r>
          </a:p>
          <a:p>
            <a:pPr lvl="1">
              <a:spcBef>
                <a:spcPts val="0"/>
              </a:spcBef>
              <a:buClr>
                <a:schemeClr val="tx1"/>
              </a:buClr>
            </a:pPr>
            <a:r>
              <a:rPr lang="en-US" sz="1800" dirty="0">
                <a:solidFill>
                  <a:srgbClr val="FF0000"/>
                </a:solidFill>
              </a:rPr>
              <a:t>Valves</a:t>
            </a:r>
            <a:r>
              <a:rPr lang="en-US" sz="1800" dirty="0"/>
              <a:t>: AV valve already open</a:t>
            </a:r>
          </a:p>
          <a:p>
            <a:pPr lvl="1">
              <a:spcBef>
                <a:spcPts val="0"/>
              </a:spcBef>
              <a:buClr>
                <a:schemeClr val="tx1"/>
              </a:buClr>
            </a:pPr>
            <a:r>
              <a:rPr lang="en-US" sz="1800" dirty="0">
                <a:solidFill>
                  <a:srgbClr val="FF0000"/>
                </a:solidFill>
              </a:rPr>
              <a:t>Volume</a:t>
            </a:r>
            <a:r>
              <a:rPr lang="en-US" sz="1800" dirty="0"/>
              <a:t>: blood (30%) fills ventricles to EDV</a:t>
            </a:r>
          </a:p>
          <a:p>
            <a:pPr marL="457200" lvl="1" indent="0">
              <a:spcBef>
                <a:spcPts val="0"/>
              </a:spcBef>
              <a:buClr>
                <a:schemeClr val="tx1"/>
              </a:buClr>
              <a:buNone/>
            </a:pPr>
            <a:endParaRPr lang="en-US" sz="1800" dirty="0"/>
          </a:p>
          <a:p>
            <a:pPr marL="0" indent="0">
              <a:spcBef>
                <a:spcPts val="0"/>
              </a:spcBef>
              <a:buNone/>
            </a:pPr>
            <a:r>
              <a:rPr lang="en-US" sz="2400" b="1" dirty="0">
                <a:solidFill>
                  <a:srgbClr val="4F2683"/>
                </a:solidFill>
              </a:rPr>
              <a:t>Early Ventricular Systole (</a:t>
            </a:r>
            <a:r>
              <a:rPr lang="en-US" sz="2400" b="1" dirty="0" err="1">
                <a:solidFill>
                  <a:srgbClr val="4F2683"/>
                </a:solidFill>
              </a:rPr>
              <a:t>Isovol</a:t>
            </a:r>
            <a:r>
              <a:rPr lang="en-US" sz="2400" b="1" dirty="0">
                <a:solidFill>
                  <a:srgbClr val="4F2683"/>
                </a:solidFill>
              </a:rPr>
              <a:t>. Contraction)</a:t>
            </a:r>
          </a:p>
          <a:p>
            <a:pPr lvl="1">
              <a:spcBef>
                <a:spcPts val="0"/>
              </a:spcBef>
              <a:buClr>
                <a:schemeClr val="tx1"/>
              </a:buClr>
            </a:pPr>
            <a:r>
              <a:rPr lang="en-US" sz="1800" dirty="0">
                <a:solidFill>
                  <a:srgbClr val="FF0000"/>
                </a:solidFill>
              </a:rPr>
              <a:t>ECG</a:t>
            </a:r>
            <a:r>
              <a:rPr lang="en-US" sz="1800" dirty="0"/>
              <a:t>: QRS wave from ventricle contraction (depolarization)</a:t>
            </a:r>
          </a:p>
          <a:p>
            <a:pPr lvl="1">
              <a:spcBef>
                <a:spcPts val="0"/>
              </a:spcBef>
              <a:buClr>
                <a:schemeClr val="tx1"/>
              </a:buClr>
            </a:pPr>
            <a:r>
              <a:rPr lang="en-US" sz="1800" dirty="0">
                <a:solidFill>
                  <a:srgbClr val="FF0000"/>
                </a:solidFill>
              </a:rPr>
              <a:t>Pressure</a:t>
            </a:r>
            <a:r>
              <a:rPr lang="en-US" sz="1800" dirty="0"/>
              <a:t>: aorta &gt; ventricles &gt; atria</a:t>
            </a:r>
          </a:p>
          <a:p>
            <a:pPr lvl="1">
              <a:spcBef>
                <a:spcPts val="0"/>
              </a:spcBef>
              <a:buClr>
                <a:schemeClr val="tx1"/>
              </a:buClr>
            </a:pPr>
            <a:r>
              <a:rPr lang="en-US" sz="1800" dirty="0">
                <a:solidFill>
                  <a:srgbClr val="FF0000"/>
                </a:solidFill>
              </a:rPr>
              <a:t>Valves</a:t>
            </a:r>
            <a:r>
              <a:rPr lang="en-US" sz="1800" dirty="0"/>
              <a:t>: AV valve close </a:t>
            </a:r>
          </a:p>
          <a:p>
            <a:pPr lvl="1">
              <a:spcBef>
                <a:spcPts val="0"/>
              </a:spcBef>
              <a:buClr>
                <a:schemeClr val="tx1"/>
              </a:buClr>
            </a:pPr>
            <a:r>
              <a:rPr lang="en-US" sz="1800" dirty="0">
                <a:solidFill>
                  <a:srgbClr val="FF0000"/>
                </a:solidFill>
              </a:rPr>
              <a:t>Volume</a:t>
            </a:r>
            <a:r>
              <a:rPr lang="en-US" sz="1800" dirty="0"/>
              <a:t>: no change in volume</a:t>
            </a:r>
          </a:p>
          <a:p>
            <a:pPr marL="457200" lvl="1" indent="0">
              <a:spcBef>
                <a:spcPts val="0"/>
              </a:spcBef>
              <a:buClr>
                <a:schemeClr val="tx1"/>
              </a:buClr>
              <a:buNone/>
            </a:pPr>
            <a:endParaRPr lang="en-US" sz="1800" dirty="0"/>
          </a:p>
          <a:p>
            <a:pPr marL="0" indent="0">
              <a:spcBef>
                <a:spcPts val="0"/>
              </a:spcBef>
              <a:buNone/>
            </a:pPr>
            <a:r>
              <a:rPr lang="en-US" sz="2400" b="1" dirty="0">
                <a:solidFill>
                  <a:srgbClr val="4F2683"/>
                </a:solidFill>
              </a:rPr>
              <a:t>Ventricular Systole (Ventricular Ejection)</a:t>
            </a:r>
          </a:p>
          <a:p>
            <a:pPr lvl="1">
              <a:spcBef>
                <a:spcPts val="0"/>
              </a:spcBef>
              <a:buClr>
                <a:schemeClr val="tx1"/>
              </a:buClr>
            </a:pPr>
            <a:r>
              <a:rPr lang="en-US" sz="1800" dirty="0">
                <a:solidFill>
                  <a:srgbClr val="FF0000"/>
                </a:solidFill>
              </a:rPr>
              <a:t>ECG</a:t>
            </a:r>
            <a:r>
              <a:rPr lang="en-US" sz="1800" dirty="0"/>
              <a:t>: T-wave from ventricles finishing contraction</a:t>
            </a:r>
          </a:p>
          <a:p>
            <a:pPr lvl="1">
              <a:spcBef>
                <a:spcPts val="0"/>
              </a:spcBef>
              <a:buClr>
                <a:schemeClr val="tx1"/>
              </a:buClr>
            </a:pPr>
            <a:r>
              <a:rPr lang="en-US" sz="1800" dirty="0">
                <a:solidFill>
                  <a:srgbClr val="FF0000"/>
                </a:solidFill>
              </a:rPr>
              <a:t>Pressure</a:t>
            </a:r>
            <a:r>
              <a:rPr lang="en-US" sz="1800" dirty="0"/>
              <a:t>: ventricles &gt; aorta</a:t>
            </a:r>
          </a:p>
          <a:p>
            <a:pPr lvl="1">
              <a:spcBef>
                <a:spcPts val="0"/>
              </a:spcBef>
              <a:buClr>
                <a:schemeClr val="tx1"/>
              </a:buClr>
            </a:pPr>
            <a:r>
              <a:rPr lang="en-US" sz="1800" dirty="0">
                <a:solidFill>
                  <a:srgbClr val="FF0000"/>
                </a:solidFill>
              </a:rPr>
              <a:t>Valves</a:t>
            </a:r>
            <a:r>
              <a:rPr lang="en-US" sz="1800" dirty="0"/>
              <a:t>: aortic valve open</a:t>
            </a:r>
          </a:p>
          <a:p>
            <a:pPr lvl="1">
              <a:spcBef>
                <a:spcPts val="0"/>
              </a:spcBef>
              <a:buClr>
                <a:schemeClr val="tx1"/>
              </a:buClr>
            </a:pPr>
            <a:r>
              <a:rPr lang="en-US" sz="1800" dirty="0">
                <a:solidFill>
                  <a:srgbClr val="FF0000"/>
                </a:solidFill>
              </a:rPr>
              <a:t>Volume</a:t>
            </a:r>
            <a:r>
              <a:rPr lang="en-US" sz="1800" dirty="0"/>
              <a:t>: blood leaves ventricles to ESV</a:t>
            </a:r>
          </a:p>
        </p:txBody>
      </p:sp>
    </p:spTree>
    <p:extLst>
      <p:ext uri="{BB962C8B-B14F-4D97-AF65-F5344CB8AC3E}">
        <p14:creationId xmlns:p14="http://schemas.microsoft.com/office/powerpoint/2010/main" val="170999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12" end="12"/>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xEl>
                                              <p:pRg st="13" end="13"/>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3">
                                            <p:txEl>
                                              <p:pRg st="14" end="1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3">
                                            <p:txEl>
                                              <p:pRg st="15" end="1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3">
                                            <p:txEl>
                                              <p:pRg st="16" end="1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6809"/>
            <a:ext cx="10515600" cy="773798"/>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Cardiac Cycle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2" name="Picture 11">
            <a:extLst>
              <a:ext uri="{FF2B5EF4-FFF2-40B4-BE49-F238E27FC236}">
                <a16:creationId xmlns:a16="http://schemas.microsoft.com/office/drawing/2014/main" id="{904F545D-68F5-47BB-AD05-6C97B1A4A910}"/>
              </a:ext>
            </a:extLst>
          </p:cNvPr>
          <p:cNvPicPr>
            <a:picLocks noChangeAspect="1"/>
          </p:cNvPicPr>
          <p:nvPr/>
        </p:nvPicPr>
        <p:blipFill>
          <a:blip r:embed="rId3"/>
          <a:stretch>
            <a:fillRect/>
          </a:stretch>
        </p:blipFill>
        <p:spPr>
          <a:xfrm>
            <a:off x="6479178" y="740418"/>
            <a:ext cx="4874622" cy="5281660"/>
          </a:xfrm>
          <a:prstGeom prst="rect">
            <a:avLst/>
          </a:prstGeom>
        </p:spPr>
      </p:pic>
      <p:sp>
        <p:nvSpPr>
          <p:cNvPr id="11" name="Content Placeholder 2">
            <a:extLst>
              <a:ext uri="{FF2B5EF4-FFF2-40B4-BE49-F238E27FC236}">
                <a16:creationId xmlns:a16="http://schemas.microsoft.com/office/drawing/2014/main" id="{D18B9071-641C-4ECC-92D0-53FADC92F5CF}"/>
              </a:ext>
            </a:extLst>
          </p:cNvPr>
          <p:cNvSpPr>
            <a:spLocks noGrp="1"/>
          </p:cNvSpPr>
          <p:nvPr>
            <p:ph idx="1"/>
          </p:nvPr>
        </p:nvSpPr>
        <p:spPr>
          <a:xfrm>
            <a:off x="164324" y="780607"/>
            <a:ext cx="6150531" cy="4718210"/>
          </a:xfrm>
        </p:spPr>
        <p:txBody>
          <a:bodyPr>
            <a:noAutofit/>
          </a:bodyPr>
          <a:lstStyle/>
          <a:p>
            <a:pPr marL="0" indent="0">
              <a:spcBef>
                <a:spcPts val="0"/>
              </a:spcBef>
              <a:buNone/>
            </a:pPr>
            <a:r>
              <a:rPr lang="en-US" sz="2400" b="1" dirty="0">
                <a:solidFill>
                  <a:srgbClr val="4F2270"/>
                </a:solidFill>
              </a:rPr>
              <a:t>Early Ventricular Diastole (</a:t>
            </a:r>
            <a:r>
              <a:rPr lang="en-US" sz="2400" b="1" dirty="0" err="1">
                <a:solidFill>
                  <a:srgbClr val="4F2270"/>
                </a:solidFill>
              </a:rPr>
              <a:t>Isovol</a:t>
            </a:r>
            <a:r>
              <a:rPr lang="en-US" sz="2400" b="1" dirty="0">
                <a:solidFill>
                  <a:srgbClr val="4F2270"/>
                </a:solidFill>
              </a:rPr>
              <a:t>. Relaxation)</a:t>
            </a:r>
          </a:p>
          <a:p>
            <a:pPr lvl="1">
              <a:spcBef>
                <a:spcPts val="0"/>
              </a:spcBef>
              <a:buClr>
                <a:schemeClr val="tx1"/>
              </a:buClr>
            </a:pPr>
            <a:r>
              <a:rPr lang="en-US" sz="2000" dirty="0">
                <a:solidFill>
                  <a:srgbClr val="FF0000"/>
                </a:solidFill>
              </a:rPr>
              <a:t>ECG</a:t>
            </a:r>
            <a:r>
              <a:rPr lang="en-US" sz="2000" dirty="0"/>
              <a:t>: no wave but ventricles relaxing</a:t>
            </a:r>
          </a:p>
          <a:p>
            <a:pPr lvl="1">
              <a:spcBef>
                <a:spcPts val="0"/>
              </a:spcBef>
              <a:buClr>
                <a:schemeClr val="tx1"/>
              </a:buClr>
            </a:pPr>
            <a:r>
              <a:rPr lang="en-US" sz="2000" dirty="0">
                <a:solidFill>
                  <a:srgbClr val="FF0000"/>
                </a:solidFill>
              </a:rPr>
              <a:t>Pressure</a:t>
            </a:r>
            <a:r>
              <a:rPr lang="en-US" sz="2000" dirty="0"/>
              <a:t>: aorta &gt; ventricles &gt; atria</a:t>
            </a:r>
          </a:p>
          <a:p>
            <a:pPr lvl="1">
              <a:spcBef>
                <a:spcPts val="0"/>
              </a:spcBef>
              <a:buClr>
                <a:schemeClr val="tx1"/>
              </a:buClr>
            </a:pPr>
            <a:r>
              <a:rPr lang="en-US" sz="2000" dirty="0">
                <a:solidFill>
                  <a:srgbClr val="FF0000"/>
                </a:solidFill>
              </a:rPr>
              <a:t>Valves</a:t>
            </a:r>
            <a:r>
              <a:rPr lang="en-US" sz="2000" dirty="0"/>
              <a:t>: aortic valve close</a:t>
            </a:r>
          </a:p>
          <a:p>
            <a:pPr lvl="1">
              <a:spcBef>
                <a:spcPts val="0"/>
              </a:spcBef>
              <a:buClr>
                <a:schemeClr val="tx1"/>
              </a:buClr>
            </a:pPr>
            <a:r>
              <a:rPr lang="en-US" sz="2000" dirty="0">
                <a:solidFill>
                  <a:srgbClr val="FF0000"/>
                </a:solidFill>
              </a:rPr>
              <a:t>Volume</a:t>
            </a:r>
            <a:r>
              <a:rPr lang="en-US" sz="2000" dirty="0"/>
              <a:t>: no change in volume</a:t>
            </a:r>
          </a:p>
          <a:p>
            <a:pPr marL="457200" lvl="1" indent="0">
              <a:spcBef>
                <a:spcPts val="0"/>
              </a:spcBef>
              <a:buNone/>
            </a:pPr>
            <a:endParaRPr lang="en-US" sz="2000" dirty="0"/>
          </a:p>
          <a:p>
            <a:pPr marL="0" indent="0">
              <a:spcBef>
                <a:spcPts val="0"/>
              </a:spcBef>
              <a:buNone/>
            </a:pPr>
            <a:r>
              <a:rPr lang="en-US" sz="2400" b="1" dirty="0">
                <a:solidFill>
                  <a:srgbClr val="4F2270"/>
                </a:solidFill>
              </a:rPr>
              <a:t>Late Ventricular Diastole (Ventricular Filling)</a:t>
            </a:r>
          </a:p>
          <a:p>
            <a:pPr lvl="1">
              <a:spcBef>
                <a:spcPts val="0"/>
              </a:spcBef>
              <a:buClr>
                <a:schemeClr val="tx1"/>
              </a:buClr>
            </a:pPr>
            <a:r>
              <a:rPr lang="en-US" sz="2000" dirty="0">
                <a:solidFill>
                  <a:srgbClr val="FF0000"/>
                </a:solidFill>
              </a:rPr>
              <a:t>ECG</a:t>
            </a:r>
            <a:r>
              <a:rPr lang="en-US" sz="2000" dirty="0"/>
              <a:t>: no wave but ventricles finish relaxing</a:t>
            </a:r>
          </a:p>
          <a:p>
            <a:pPr lvl="1">
              <a:spcBef>
                <a:spcPts val="0"/>
              </a:spcBef>
              <a:buClr>
                <a:schemeClr val="tx1"/>
              </a:buClr>
            </a:pPr>
            <a:r>
              <a:rPr lang="en-US" sz="2000" dirty="0">
                <a:solidFill>
                  <a:srgbClr val="FF0000"/>
                </a:solidFill>
              </a:rPr>
              <a:t>Pressure</a:t>
            </a:r>
            <a:r>
              <a:rPr lang="en-US" sz="2000" dirty="0"/>
              <a:t>: atria &gt; ventricles</a:t>
            </a:r>
          </a:p>
          <a:p>
            <a:pPr lvl="1">
              <a:spcBef>
                <a:spcPts val="0"/>
              </a:spcBef>
              <a:buClr>
                <a:schemeClr val="tx1"/>
              </a:buClr>
            </a:pPr>
            <a:r>
              <a:rPr lang="en-US" sz="2000" dirty="0">
                <a:solidFill>
                  <a:srgbClr val="FF0000"/>
                </a:solidFill>
              </a:rPr>
              <a:t>Valves</a:t>
            </a:r>
            <a:r>
              <a:rPr lang="en-US" sz="2000" dirty="0"/>
              <a:t>: AV valve open</a:t>
            </a:r>
          </a:p>
          <a:p>
            <a:pPr lvl="1">
              <a:spcBef>
                <a:spcPts val="0"/>
              </a:spcBef>
              <a:buClr>
                <a:schemeClr val="tx1"/>
              </a:buClr>
            </a:pPr>
            <a:r>
              <a:rPr lang="en-US" sz="2000" dirty="0">
                <a:solidFill>
                  <a:srgbClr val="FF0000"/>
                </a:solidFill>
              </a:rPr>
              <a:t>Volume</a:t>
            </a:r>
            <a:r>
              <a:rPr lang="en-US" sz="2000" dirty="0"/>
              <a:t>: blood (70%) fills ventricles</a:t>
            </a:r>
          </a:p>
        </p:txBody>
      </p:sp>
    </p:spTree>
    <p:extLst>
      <p:ext uri="{BB962C8B-B14F-4D97-AF65-F5344CB8AC3E}">
        <p14:creationId xmlns:p14="http://schemas.microsoft.com/office/powerpoint/2010/main" val="3323296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xEl>
                                              <p:pRg st="6" end="6"/>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xEl>
                                              <p:pRg st="7" end="7"/>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1">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1">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Heart Rate (HR)</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Average: 70 bpm</a:t>
            </a:r>
          </a:p>
          <a:p>
            <a:r>
              <a:rPr lang="en-CA" sz="3200" dirty="0"/>
              <a:t>Lower HR = “healthier” (i.e. athletes: 45 bpm)</a:t>
            </a:r>
          </a:p>
          <a:p>
            <a:r>
              <a:rPr lang="en-CA" sz="3200" dirty="0"/>
              <a:t>Max HR = 220 – age</a:t>
            </a:r>
          </a:p>
          <a:p>
            <a:r>
              <a:rPr lang="en-CA" sz="3200" dirty="0"/>
              <a:t>Controlled by autonomic nervous system</a:t>
            </a:r>
          </a:p>
          <a:p>
            <a:pPr marL="809625" lvl="1" indent="-352425">
              <a:buFont typeface="Wingdings" panose="05000000000000000000" pitchFamily="2" charset="2"/>
              <a:buChar char="Ø"/>
            </a:pPr>
            <a:r>
              <a:rPr lang="en-CA" sz="2800" dirty="0"/>
              <a:t>PS-NS: decreases HR</a:t>
            </a:r>
          </a:p>
          <a:p>
            <a:pPr marL="809625" lvl="1" indent="-352425">
              <a:buFont typeface="Wingdings" panose="05000000000000000000" pitchFamily="2" charset="2"/>
              <a:buChar char="Ø"/>
            </a:pPr>
            <a:r>
              <a:rPr lang="en-CA" sz="2800" dirty="0"/>
              <a:t>S-NS: increases HR</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8988391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Stroke Volume = EDV - ESV</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a:bodyPr>
          <a:lstStyle/>
          <a:p>
            <a:pPr>
              <a:buClr>
                <a:schemeClr val="tx1"/>
              </a:buClr>
            </a:pPr>
            <a:r>
              <a:rPr lang="en-CA" sz="3200" dirty="0">
                <a:solidFill>
                  <a:srgbClr val="FF0000"/>
                </a:solidFill>
              </a:rPr>
              <a:t>End-Diastolic Volume (EDV)</a:t>
            </a:r>
            <a:r>
              <a:rPr lang="en-CA" sz="3200" dirty="0"/>
              <a:t>: volume of blood in ventricles at end of ventricular diastole (just before they contract; end of Phase 1)</a:t>
            </a:r>
          </a:p>
          <a:p>
            <a:pPr>
              <a:buClr>
                <a:schemeClr val="tx1"/>
              </a:buClr>
            </a:pPr>
            <a:r>
              <a:rPr lang="en-CA" sz="3200" dirty="0">
                <a:solidFill>
                  <a:srgbClr val="FF0000"/>
                </a:solidFill>
              </a:rPr>
              <a:t>End-Systolic Volume (ESV)</a:t>
            </a:r>
            <a:r>
              <a:rPr lang="en-CA" sz="3200" dirty="0"/>
              <a:t>: volume of blood in ventricles at end of ventricular systole (just after contraction; end of Phase 3)</a:t>
            </a:r>
          </a:p>
          <a:p>
            <a:r>
              <a:rPr lang="en-CA" sz="3200" dirty="0"/>
              <a:t>Stroke volume  = EDV – ESV</a:t>
            </a:r>
          </a:p>
          <a:p>
            <a:pPr marL="0" indent="0">
              <a:buNone/>
            </a:pPr>
            <a:r>
              <a:rPr lang="en-CA" sz="3200" dirty="0"/>
              <a:t>		          = 160 ml – 90 ml</a:t>
            </a:r>
          </a:p>
          <a:p>
            <a:pPr marL="0" indent="0">
              <a:buNone/>
            </a:pPr>
            <a:r>
              <a:rPr lang="en-CA" sz="3200" dirty="0"/>
              <a:t>		          = 70 ml</a:t>
            </a:r>
          </a:p>
          <a:p>
            <a:r>
              <a:rPr lang="en-CA" sz="3200" dirty="0"/>
              <a:t>Altering either EDV or ESV will change stroke volume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591778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Cardiac output can be determined by which of the following formulas?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UcPeriod"/>
            </a:pPr>
            <a:r>
              <a:rPr lang="en-CA" sz="3200" dirty="0"/>
              <a:t>HR – SV</a:t>
            </a:r>
          </a:p>
          <a:p>
            <a:pPr marL="514350" indent="-514350">
              <a:buFont typeface="+mj-lt"/>
              <a:buAutoNum type="alphaUcPeriod"/>
            </a:pPr>
            <a:r>
              <a:rPr lang="en-CA" sz="3200" dirty="0"/>
              <a:t>HR divided by SV</a:t>
            </a:r>
          </a:p>
          <a:p>
            <a:pPr marL="514350" indent="-514350">
              <a:buFont typeface="+mj-lt"/>
              <a:buAutoNum type="alphaUcPeriod"/>
            </a:pPr>
            <a:r>
              <a:rPr lang="en-CA" sz="3200" dirty="0"/>
              <a:t>HR + SV</a:t>
            </a:r>
          </a:p>
          <a:p>
            <a:pPr marL="514350" indent="-514350">
              <a:buFont typeface="+mj-lt"/>
              <a:buAutoNum type="alphaUcPeriod"/>
            </a:pPr>
            <a:r>
              <a:rPr lang="en-CA" sz="3200" dirty="0"/>
              <a:t>HR x SV</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91680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Cardiac output can be determined by which of the following formulas?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UcPeriod"/>
            </a:pPr>
            <a:r>
              <a:rPr lang="en-CA" sz="3200" dirty="0"/>
              <a:t>HR – SV</a:t>
            </a:r>
          </a:p>
          <a:p>
            <a:pPr marL="514350" indent="-514350">
              <a:buFont typeface="+mj-lt"/>
              <a:buAutoNum type="alphaUcPeriod"/>
            </a:pPr>
            <a:r>
              <a:rPr lang="en-CA" sz="3200" dirty="0"/>
              <a:t>HR divided by SV</a:t>
            </a:r>
          </a:p>
          <a:p>
            <a:pPr marL="514350" indent="-514350">
              <a:buFont typeface="+mj-lt"/>
              <a:buAutoNum type="alphaUcPeriod"/>
            </a:pPr>
            <a:r>
              <a:rPr lang="en-CA" sz="3200" dirty="0"/>
              <a:t>HR + SV</a:t>
            </a:r>
          </a:p>
          <a:p>
            <a:pPr marL="514350" indent="-514350">
              <a:buFont typeface="+mj-lt"/>
              <a:buAutoNum type="alphaUcPeriod"/>
            </a:pPr>
            <a:r>
              <a:rPr lang="en-CA" sz="3200" dirty="0">
                <a:solidFill>
                  <a:srgbClr val="FF0000"/>
                </a:solidFill>
              </a:rPr>
              <a:t>HR x SV</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164177304"/>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Cardiac Output (CO)</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221415"/>
            <a:ext cx="10515600" cy="4415170"/>
          </a:xfrm>
        </p:spPr>
        <p:txBody>
          <a:bodyPr>
            <a:normAutofit fontScale="92500" lnSpcReduction="10000"/>
          </a:bodyPr>
          <a:lstStyle/>
          <a:p>
            <a:pPr>
              <a:buClr>
                <a:schemeClr val="tx1"/>
              </a:buClr>
            </a:pPr>
            <a:r>
              <a:rPr lang="en-US" dirty="0">
                <a:solidFill>
                  <a:srgbClr val="FF0000"/>
                </a:solidFill>
              </a:rPr>
              <a:t>Cardiac output</a:t>
            </a:r>
            <a:r>
              <a:rPr lang="en-US" dirty="0"/>
              <a:t>: volume of blood pumped by each ventricle per minute</a:t>
            </a:r>
          </a:p>
          <a:p>
            <a:r>
              <a:rPr lang="en-US" dirty="0"/>
              <a:t>CO = Heart Rate x Stroke Volume</a:t>
            </a:r>
          </a:p>
          <a:p>
            <a:pPr lvl="1"/>
            <a:r>
              <a:rPr lang="en-US" dirty="0"/>
              <a:t>Heart Rate = Beats per minute</a:t>
            </a:r>
          </a:p>
          <a:p>
            <a:pPr lvl="1"/>
            <a:r>
              <a:rPr lang="en-US" dirty="0"/>
              <a:t>Stroke Volume = Amount of blood pumped by each ventricle per beat </a:t>
            </a:r>
          </a:p>
          <a:p>
            <a:r>
              <a:rPr lang="en-US" dirty="0"/>
              <a:t>At rest:</a:t>
            </a:r>
          </a:p>
          <a:p>
            <a:pPr lvl="1"/>
            <a:r>
              <a:rPr lang="en-US" dirty="0"/>
              <a:t>CO = 5 L/min</a:t>
            </a:r>
          </a:p>
          <a:p>
            <a:pPr lvl="1"/>
            <a:r>
              <a:rPr lang="en-US" dirty="0"/>
              <a:t>HR = 70 beat/min </a:t>
            </a:r>
          </a:p>
          <a:p>
            <a:pPr lvl="1"/>
            <a:r>
              <a:rPr lang="en-US" dirty="0"/>
              <a:t>SV = 70-80 mL/beat </a:t>
            </a:r>
          </a:p>
          <a:p>
            <a:pPr lvl="1"/>
            <a:r>
              <a:rPr lang="en-US" dirty="0"/>
              <a:t>CO = (70 beat/min)(0.07 L/beat) = 4.9 L/min</a:t>
            </a:r>
          </a:p>
          <a:p>
            <a:r>
              <a:rPr lang="en-US" dirty="0"/>
              <a:t>During exercise:</a:t>
            </a:r>
          </a:p>
          <a:p>
            <a:pPr lvl="1"/>
            <a:r>
              <a:rPr lang="en-US" dirty="0"/>
              <a:t>CO can increase to 20-40 L/min </a:t>
            </a:r>
          </a:p>
          <a:p>
            <a:pPr lvl="1"/>
            <a:r>
              <a:rPr lang="en-US" dirty="0"/>
              <a:t>How? By changing HR and/or SV! </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974869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0" end="10"/>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Overall Control of SV by ANS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fontScale="92500" lnSpcReduction="20000"/>
          </a:bodyPr>
          <a:lstStyle/>
          <a:p>
            <a:pPr>
              <a:buClr>
                <a:schemeClr val="tx1"/>
              </a:buClr>
            </a:pPr>
            <a:r>
              <a:rPr lang="en-CA" sz="3200" dirty="0">
                <a:solidFill>
                  <a:srgbClr val="FF0000"/>
                </a:solidFill>
              </a:rPr>
              <a:t>Stroke volume</a:t>
            </a:r>
            <a:r>
              <a:rPr lang="en-CA" sz="3200" dirty="0"/>
              <a:t>: the amount of blood pumped by each ventricle per beat</a:t>
            </a:r>
          </a:p>
          <a:p>
            <a:r>
              <a:rPr lang="en-US" sz="3500" dirty="0"/>
              <a:t>Two factors that affect stroke volume:</a:t>
            </a:r>
          </a:p>
          <a:p>
            <a:pPr marL="896938" lvl="1" indent="-439738">
              <a:buFont typeface="Wingdings" panose="05000000000000000000" pitchFamily="2" charset="2"/>
              <a:buChar char="Ø"/>
            </a:pPr>
            <a:r>
              <a:rPr lang="en-US" dirty="0"/>
              <a:t>ANS</a:t>
            </a:r>
          </a:p>
          <a:p>
            <a:pPr marL="896938" lvl="1" indent="-439738">
              <a:buFont typeface="Wingdings" panose="05000000000000000000" pitchFamily="2" charset="2"/>
              <a:buChar char="Ø"/>
            </a:pPr>
            <a:r>
              <a:rPr lang="en-US" dirty="0"/>
              <a:t>Preload (end diastolic volume)</a:t>
            </a:r>
            <a:endParaRPr lang="en-CA" dirty="0"/>
          </a:p>
          <a:p>
            <a:r>
              <a:rPr lang="en-CA" sz="3200" dirty="0"/>
              <a:t>PS-NS decreases SV</a:t>
            </a:r>
          </a:p>
          <a:p>
            <a:pPr lvl="1">
              <a:buFont typeface="Wingdings" panose="05000000000000000000" pitchFamily="2" charset="2"/>
              <a:buChar char="Ø"/>
            </a:pPr>
            <a:r>
              <a:rPr lang="en-CA" sz="2800" dirty="0"/>
              <a:t>    Ca</a:t>
            </a:r>
            <a:r>
              <a:rPr lang="en-CA" sz="2800" baseline="30000" dirty="0"/>
              <a:t>2+ </a:t>
            </a:r>
            <a:r>
              <a:rPr lang="en-CA" sz="2800" dirty="0"/>
              <a:t>flow into cardiac cells</a:t>
            </a:r>
          </a:p>
          <a:p>
            <a:pPr lvl="1">
              <a:buFont typeface="Wingdings" panose="05000000000000000000" pitchFamily="2" charset="2"/>
              <a:buChar char="Ø"/>
            </a:pPr>
            <a:r>
              <a:rPr lang="en-CA" sz="2800" dirty="0"/>
              <a:t>    force of contraction</a:t>
            </a:r>
          </a:p>
          <a:p>
            <a:r>
              <a:rPr lang="en-CA" sz="3200" dirty="0"/>
              <a:t>S-NS increases SV</a:t>
            </a:r>
          </a:p>
          <a:p>
            <a:pPr lvl="1">
              <a:buFont typeface="Wingdings" panose="05000000000000000000" pitchFamily="2" charset="2"/>
              <a:buChar char="Ø"/>
            </a:pPr>
            <a:r>
              <a:rPr lang="en-CA" sz="2800" dirty="0"/>
              <a:t>    Ca</a:t>
            </a:r>
            <a:r>
              <a:rPr lang="en-CA" sz="2800" baseline="30000" dirty="0"/>
              <a:t>2+ </a:t>
            </a:r>
            <a:r>
              <a:rPr lang="en-CA" sz="2800" dirty="0"/>
              <a:t>flow into cardiac cells</a:t>
            </a:r>
          </a:p>
          <a:p>
            <a:pPr lvl="1">
              <a:buFont typeface="Wingdings" panose="05000000000000000000" pitchFamily="2" charset="2"/>
              <a:buChar char="Ø"/>
            </a:pPr>
            <a:r>
              <a:rPr lang="en-CA" sz="2800" dirty="0"/>
              <a:t>    force of contraction</a:t>
            </a:r>
          </a:p>
          <a:p>
            <a:pPr marL="0" indent="0">
              <a:buNone/>
            </a:pP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cxnSp>
        <p:nvCxnSpPr>
          <p:cNvPr id="6" name="Straight Arrow Connector 5">
            <a:extLst>
              <a:ext uri="{FF2B5EF4-FFF2-40B4-BE49-F238E27FC236}">
                <a16:creationId xmlns:a16="http://schemas.microsoft.com/office/drawing/2014/main" id="{3C44263E-8297-4B76-9999-7CCF3E9709BE}"/>
              </a:ext>
            </a:extLst>
          </p:cNvPr>
          <p:cNvCxnSpPr>
            <a:cxnSpLocks/>
          </p:cNvCxnSpPr>
          <p:nvPr/>
        </p:nvCxnSpPr>
        <p:spPr>
          <a:xfrm flipH="1">
            <a:off x="1850865" y="4064924"/>
            <a:ext cx="6799" cy="297773"/>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81B26596-EADE-47A0-93FB-8000E18210DC}"/>
              </a:ext>
            </a:extLst>
          </p:cNvPr>
          <p:cNvCxnSpPr>
            <a:cxnSpLocks/>
          </p:cNvCxnSpPr>
          <p:nvPr/>
        </p:nvCxnSpPr>
        <p:spPr>
          <a:xfrm flipH="1">
            <a:off x="1850865" y="3707477"/>
            <a:ext cx="6799" cy="289826"/>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8" name="Straight Arrow Connector 7">
            <a:extLst>
              <a:ext uri="{FF2B5EF4-FFF2-40B4-BE49-F238E27FC236}">
                <a16:creationId xmlns:a16="http://schemas.microsoft.com/office/drawing/2014/main" id="{F3E3A89E-A45D-422F-B884-205E770DCEC3}"/>
              </a:ext>
            </a:extLst>
          </p:cNvPr>
          <p:cNvCxnSpPr/>
          <p:nvPr/>
        </p:nvCxnSpPr>
        <p:spPr>
          <a:xfrm flipV="1">
            <a:off x="1865977" y="4782102"/>
            <a:ext cx="0" cy="3122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9" name="Straight Arrow Connector 8">
            <a:extLst>
              <a:ext uri="{FF2B5EF4-FFF2-40B4-BE49-F238E27FC236}">
                <a16:creationId xmlns:a16="http://schemas.microsoft.com/office/drawing/2014/main" id="{D6FB8394-7D5F-43A5-ABBF-1002FF686E7E}"/>
              </a:ext>
            </a:extLst>
          </p:cNvPr>
          <p:cNvCxnSpPr/>
          <p:nvPr/>
        </p:nvCxnSpPr>
        <p:spPr>
          <a:xfrm flipV="1">
            <a:off x="1859178" y="5173149"/>
            <a:ext cx="0" cy="3122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5166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
                                            <p:txEl>
                                              <p:pRg st="9" end="9"/>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Midterm Information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lnSpcReduction="10000"/>
          </a:bodyPr>
          <a:lstStyle/>
          <a:p>
            <a:r>
              <a:rPr lang="en-US" sz="3200" dirty="0">
                <a:solidFill>
                  <a:srgbClr val="FF0000"/>
                </a:solidFill>
              </a:rPr>
              <a:t>When</a:t>
            </a:r>
            <a:r>
              <a:rPr lang="en-US" sz="3200" dirty="0"/>
              <a:t>: December 19</a:t>
            </a:r>
            <a:r>
              <a:rPr lang="en-US" sz="3200" baseline="30000" dirty="0"/>
              <a:t>th</a:t>
            </a:r>
            <a:r>
              <a:rPr lang="en-US" sz="3200" dirty="0"/>
              <a:t> from 9am-10am</a:t>
            </a:r>
          </a:p>
          <a:p>
            <a:r>
              <a:rPr lang="en-US" sz="3200" dirty="0">
                <a:solidFill>
                  <a:srgbClr val="FF0000"/>
                </a:solidFill>
              </a:rPr>
              <a:t>What</a:t>
            </a:r>
            <a:r>
              <a:rPr lang="en-US" sz="3200" dirty="0"/>
              <a:t>: 35 multiple choice </a:t>
            </a:r>
          </a:p>
          <a:p>
            <a:pPr marL="896938" lvl="1" indent="-452438">
              <a:buFont typeface="Wingdings" panose="05000000000000000000" pitchFamily="2" charset="2"/>
              <a:buChar char="Ø"/>
            </a:pPr>
            <a:r>
              <a:rPr lang="en-US" sz="2800" dirty="0"/>
              <a:t>Endocrinology (</a:t>
            </a:r>
            <a:r>
              <a:rPr lang="en-US" sz="2800" dirty="0" err="1"/>
              <a:t>Beye</a:t>
            </a:r>
            <a:r>
              <a:rPr lang="en-US" sz="2800" dirty="0"/>
              <a:t>) – 4 questions</a:t>
            </a:r>
          </a:p>
          <a:p>
            <a:pPr marL="896938" lvl="1" indent="-452438">
              <a:buFont typeface="Wingdings" panose="05000000000000000000" pitchFamily="2" charset="2"/>
              <a:buChar char="Ø"/>
            </a:pPr>
            <a:r>
              <a:rPr lang="en-US" sz="2800" dirty="0"/>
              <a:t>Autonomic nervous system &amp; Muscle (</a:t>
            </a:r>
            <a:r>
              <a:rPr lang="en-US" sz="2800" dirty="0" err="1"/>
              <a:t>Stavraky</a:t>
            </a:r>
            <a:r>
              <a:rPr lang="en-US" sz="2800" dirty="0"/>
              <a:t>) – 9-11 Questions </a:t>
            </a:r>
          </a:p>
          <a:p>
            <a:pPr marL="896938" lvl="1" indent="-452438">
              <a:buFont typeface="Wingdings" panose="05000000000000000000" pitchFamily="2" charset="2"/>
              <a:buChar char="Ø"/>
            </a:pPr>
            <a:r>
              <a:rPr lang="en-US" sz="2800" dirty="0"/>
              <a:t>Cardiovascular (</a:t>
            </a:r>
            <a:r>
              <a:rPr lang="en-US" sz="2800" dirty="0" err="1"/>
              <a:t>Stavraky</a:t>
            </a:r>
            <a:r>
              <a:rPr lang="en-US" sz="2800" dirty="0"/>
              <a:t>) – 20-22 Questions</a:t>
            </a:r>
          </a:p>
          <a:p>
            <a:r>
              <a:rPr lang="en-US" sz="3200" dirty="0">
                <a:solidFill>
                  <a:srgbClr val="FF0000"/>
                </a:solidFill>
              </a:rPr>
              <a:t>Where</a:t>
            </a:r>
            <a:r>
              <a:rPr lang="en-US" sz="3200" dirty="0"/>
              <a:t>:</a:t>
            </a:r>
          </a:p>
          <a:p>
            <a:pPr lvl="2"/>
            <a:r>
              <a:rPr lang="en-CA" sz="2400" dirty="0">
                <a:solidFill>
                  <a:srgbClr val="FF0000"/>
                </a:solidFill>
              </a:rPr>
              <a:t>ABBA-GANE</a:t>
            </a:r>
            <a:r>
              <a:rPr lang="en-CA" sz="2400" dirty="0"/>
              <a:t>: Alumni Hall 15</a:t>
            </a:r>
          </a:p>
          <a:p>
            <a:pPr lvl="2"/>
            <a:r>
              <a:rPr lang="en-CA" sz="2400" dirty="0">
                <a:solidFill>
                  <a:srgbClr val="FF0000"/>
                </a:solidFill>
              </a:rPr>
              <a:t>GHAB-POSA</a:t>
            </a:r>
            <a:r>
              <a:rPr lang="en-CA" sz="2400" dirty="0"/>
              <a:t>: Alumni Hall 201</a:t>
            </a:r>
          </a:p>
          <a:p>
            <a:pPr lvl="2"/>
            <a:r>
              <a:rPr lang="en-CA" sz="2400" dirty="0">
                <a:solidFill>
                  <a:srgbClr val="FF0000"/>
                </a:solidFill>
              </a:rPr>
              <a:t>PRIM-WOOD</a:t>
            </a:r>
            <a:r>
              <a:rPr lang="en-CA" sz="2400" dirty="0"/>
              <a:t>: Alumni Hall Stage</a:t>
            </a:r>
          </a:p>
          <a:p>
            <a:pPr lvl="2"/>
            <a:r>
              <a:rPr lang="en-CA" sz="2400" dirty="0">
                <a:solidFill>
                  <a:srgbClr val="FF0000"/>
                </a:solidFill>
              </a:rPr>
              <a:t>WU-ZIA</a:t>
            </a:r>
            <a:r>
              <a:rPr lang="en-CA" sz="2400" dirty="0"/>
              <a:t>: Somerville House 2316</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53763995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Stroke Volume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6729549" cy="4415170"/>
          </a:xfrm>
        </p:spPr>
        <p:txBody>
          <a:bodyPr>
            <a:normAutofit/>
          </a:bodyPr>
          <a:lstStyle/>
          <a:p>
            <a:r>
              <a:rPr lang="en-CA" dirty="0"/>
              <a:t>During exercise, the S-NS is activated:</a:t>
            </a:r>
          </a:p>
          <a:p>
            <a:pPr marL="896938" lvl="1" indent="-439738">
              <a:buFont typeface="Wingdings" panose="05000000000000000000" pitchFamily="2" charset="2"/>
              <a:buChar char="Ø"/>
            </a:pPr>
            <a:r>
              <a:rPr lang="en-CA" dirty="0"/>
              <a:t>Heart contracts more forcefully and ejects more blood</a:t>
            </a:r>
          </a:p>
          <a:p>
            <a:pPr marL="896938" lvl="1" indent="-439738">
              <a:buFont typeface="Wingdings" panose="05000000000000000000" pitchFamily="2" charset="2"/>
              <a:buChar char="Ø"/>
            </a:pPr>
            <a:r>
              <a:rPr lang="en-CA" dirty="0"/>
              <a:t>Thus, </a:t>
            </a:r>
            <a:r>
              <a:rPr lang="en-CA" dirty="0">
                <a:solidFill>
                  <a:srgbClr val="FF0000"/>
                </a:solidFill>
              </a:rPr>
              <a:t>ESV decreases</a:t>
            </a:r>
          </a:p>
          <a:p>
            <a:r>
              <a:rPr lang="en-CA" dirty="0"/>
              <a:t>Meanwhile, the heart is filling with more blood</a:t>
            </a:r>
          </a:p>
          <a:p>
            <a:pPr marL="896938" lvl="1" indent="-439738">
              <a:buFont typeface="Wingdings" panose="05000000000000000000" pitchFamily="2" charset="2"/>
              <a:buChar char="Ø"/>
            </a:pPr>
            <a:r>
              <a:rPr lang="en-CA" dirty="0"/>
              <a:t>Thus, </a:t>
            </a:r>
            <a:r>
              <a:rPr lang="en-CA" dirty="0">
                <a:solidFill>
                  <a:srgbClr val="FF0000"/>
                </a:solidFill>
              </a:rPr>
              <a:t>EDV increases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7" name="Picture 6">
            <a:extLst>
              <a:ext uri="{FF2B5EF4-FFF2-40B4-BE49-F238E27FC236}">
                <a16:creationId xmlns:a16="http://schemas.microsoft.com/office/drawing/2014/main" id="{FE4557FD-3E48-4DCD-B400-A15ABCE2D083}"/>
              </a:ext>
            </a:extLst>
          </p:cNvPr>
          <p:cNvPicPr>
            <a:picLocks noChangeAspect="1"/>
          </p:cNvPicPr>
          <p:nvPr/>
        </p:nvPicPr>
        <p:blipFill>
          <a:blip r:embed="rId3"/>
          <a:stretch>
            <a:fillRect/>
          </a:stretch>
        </p:blipFill>
        <p:spPr>
          <a:xfrm>
            <a:off x="7960696" y="1367292"/>
            <a:ext cx="3218089" cy="2029872"/>
          </a:xfrm>
          <a:prstGeom prst="rect">
            <a:avLst/>
          </a:prstGeom>
        </p:spPr>
      </p:pic>
      <p:pic>
        <p:nvPicPr>
          <p:cNvPr id="8" name="Picture 7">
            <a:extLst>
              <a:ext uri="{FF2B5EF4-FFF2-40B4-BE49-F238E27FC236}">
                <a16:creationId xmlns:a16="http://schemas.microsoft.com/office/drawing/2014/main" id="{259D37C1-C718-41CF-BD5C-AF52DF991400}"/>
              </a:ext>
            </a:extLst>
          </p:cNvPr>
          <p:cNvPicPr>
            <a:picLocks noChangeAspect="1"/>
          </p:cNvPicPr>
          <p:nvPr/>
        </p:nvPicPr>
        <p:blipFill>
          <a:blip r:embed="rId4"/>
          <a:stretch>
            <a:fillRect/>
          </a:stretch>
        </p:blipFill>
        <p:spPr>
          <a:xfrm>
            <a:off x="7960697" y="3530552"/>
            <a:ext cx="3218088" cy="2218459"/>
          </a:xfrm>
          <a:prstGeom prst="rect">
            <a:avLst/>
          </a:prstGeom>
        </p:spPr>
      </p:pic>
    </p:spTree>
    <p:extLst>
      <p:ext uri="{BB962C8B-B14F-4D97-AF65-F5344CB8AC3E}">
        <p14:creationId xmlns:p14="http://schemas.microsoft.com/office/powerpoint/2010/main" val="49328772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Stroke Volume and Preload</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a:buClr>
                <a:schemeClr val="tx1"/>
              </a:buClr>
            </a:pPr>
            <a:r>
              <a:rPr lang="en-CA" dirty="0">
                <a:solidFill>
                  <a:srgbClr val="FF0000"/>
                </a:solidFill>
              </a:rPr>
              <a:t>Preload</a:t>
            </a:r>
            <a:r>
              <a:rPr lang="en-CA" dirty="0"/>
              <a:t>: the “load” on the cardiac muscle before contraction</a:t>
            </a:r>
          </a:p>
          <a:p>
            <a:r>
              <a:rPr lang="en-CA" dirty="0"/>
              <a:t>This “load” comes from the blood in the ventricles that stretches the ventricular muscle</a:t>
            </a:r>
          </a:p>
          <a:p>
            <a:pPr marL="896938" lvl="1" indent="-439738">
              <a:buFont typeface="Wingdings" panose="05000000000000000000" pitchFamily="2" charset="2"/>
              <a:buChar char="Ø"/>
            </a:pPr>
            <a:r>
              <a:rPr lang="en-CA" dirty="0"/>
              <a:t>Thus, higher EDV = greater preload</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86702767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PNS Effect on HR</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13468" y="1524001"/>
            <a:ext cx="6657892" cy="4415170"/>
          </a:xfrm>
        </p:spPr>
        <p:txBody>
          <a:bodyPr>
            <a:normAutofit fontScale="92500" lnSpcReduction="10000"/>
          </a:bodyPr>
          <a:lstStyle/>
          <a:p>
            <a:r>
              <a:rPr lang="en-CA" sz="3200" dirty="0"/>
              <a:t>PNS innervates SA and AV nodes through </a:t>
            </a:r>
            <a:r>
              <a:rPr lang="en-CA" sz="3200" dirty="0" err="1">
                <a:solidFill>
                  <a:srgbClr val="FF0000"/>
                </a:solidFill>
              </a:rPr>
              <a:t>vagus</a:t>
            </a:r>
            <a:r>
              <a:rPr lang="en-CA" sz="3200" dirty="0">
                <a:solidFill>
                  <a:srgbClr val="FF0000"/>
                </a:solidFill>
              </a:rPr>
              <a:t> nerve</a:t>
            </a:r>
          </a:p>
          <a:p>
            <a:pPr marL="896938" lvl="1" indent="-357188">
              <a:buFont typeface="Wingdings" panose="05000000000000000000" pitchFamily="2" charset="2"/>
              <a:buChar char="Ø"/>
            </a:pPr>
            <a:r>
              <a:rPr lang="en-CA" sz="2800" dirty="0"/>
              <a:t>PNS releases </a:t>
            </a:r>
            <a:r>
              <a:rPr lang="en-CA" sz="2800" dirty="0" err="1"/>
              <a:t>Ach</a:t>
            </a:r>
            <a:r>
              <a:rPr lang="en-CA" sz="2800" dirty="0"/>
              <a:t>, which binds to receptors on cells of SA and AV nodes</a:t>
            </a:r>
          </a:p>
          <a:p>
            <a:r>
              <a:rPr lang="en-CA" sz="3200" dirty="0"/>
              <a:t>   K</a:t>
            </a:r>
            <a:r>
              <a:rPr lang="en-CA" sz="3200" baseline="30000" dirty="0"/>
              <a:t>+</a:t>
            </a:r>
            <a:r>
              <a:rPr lang="en-CA" sz="3200" dirty="0"/>
              <a:t> permeability (i.e. more exits cell) and    Ca</a:t>
            </a:r>
            <a:r>
              <a:rPr lang="en-CA" sz="3200" baseline="30000" dirty="0"/>
              <a:t>2+ </a:t>
            </a:r>
            <a:r>
              <a:rPr lang="en-CA" sz="3200" dirty="0"/>
              <a:t>permeability (i.e. less enters cell)</a:t>
            </a:r>
          </a:p>
          <a:p>
            <a:r>
              <a:rPr lang="en-CA" sz="3200" dirty="0"/>
              <a:t>Net effect: </a:t>
            </a:r>
          </a:p>
          <a:p>
            <a:pPr marL="896938" lvl="1" indent="-357188">
              <a:buFont typeface="Wingdings" panose="05000000000000000000" pitchFamily="2" charset="2"/>
              <a:buChar char="Ø"/>
              <a:tabLst>
                <a:tab pos="896938" algn="l"/>
              </a:tabLst>
            </a:pPr>
            <a:r>
              <a:rPr lang="en-CA" sz="2800" dirty="0"/>
              <a:t>K</a:t>
            </a:r>
            <a:r>
              <a:rPr lang="en-CA" sz="2800" baseline="30000" dirty="0"/>
              <a:t>+</a:t>
            </a:r>
            <a:r>
              <a:rPr lang="en-CA" sz="2800" dirty="0"/>
              <a:t> = </a:t>
            </a:r>
            <a:r>
              <a:rPr lang="en-CA" sz="2800" dirty="0">
                <a:solidFill>
                  <a:srgbClr val="FF0000"/>
                </a:solidFill>
              </a:rPr>
              <a:t>HYPERPOLARIZATION</a:t>
            </a:r>
          </a:p>
          <a:p>
            <a:pPr marL="896938" lvl="1" indent="-357188">
              <a:buFont typeface="Wingdings" panose="05000000000000000000" pitchFamily="2" charset="2"/>
              <a:buChar char="Ø"/>
              <a:tabLst>
                <a:tab pos="896938" algn="l"/>
              </a:tabLst>
            </a:pPr>
            <a:r>
              <a:rPr lang="en-CA" sz="2800" dirty="0"/>
              <a:t>Ca</a:t>
            </a:r>
            <a:r>
              <a:rPr lang="en-CA" sz="2800" baseline="30000" dirty="0"/>
              <a:t>2+  </a:t>
            </a:r>
            <a:r>
              <a:rPr lang="en-CA" sz="2800" dirty="0"/>
              <a:t>= Decreases slope of pacemaker potential</a:t>
            </a:r>
          </a:p>
          <a:p>
            <a:pPr marL="0" indent="0">
              <a:buNone/>
            </a:pP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cxnSp>
        <p:nvCxnSpPr>
          <p:cNvPr id="6" name="Straight Arrow Connector 5">
            <a:extLst>
              <a:ext uri="{FF2B5EF4-FFF2-40B4-BE49-F238E27FC236}">
                <a16:creationId xmlns:a16="http://schemas.microsoft.com/office/drawing/2014/main" id="{DBD24268-228D-46BC-B69A-086E01B6EB41}"/>
              </a:ext>
            </a:extLst>
          </p:cNvPr>
          <p:cNvCxnSpPr/>
          <p:nvPr/>
        </p:nvCxnSpPr>
        <p:spPr>
          <a:xfrm flipV="1">
            <a:off x="838200" y="3116766"/>
            <a:ext cx="0" cy="3122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cxnSp>
        <p:nvCxnSpPr>
          <p:cNvPr id="7" name="Straight Arrow Connector 6">
            <a:extLst>
              <a:ext uri="{FF2B5EF4-FFF2-40B4-BE49-F238E27FC236}">
                <a16:creationId xmlns:a16="http://schemas.microsoft.com/office/drawing/2014/main" id="{2B8C01B1-1F36-49D8-9A98-5475FA35A0E2}"/>
              </a:ext>
            </a:extLst>
          </p:cNvPr>
          <p:cNvCxnSpPr/>
          <p:nvPr/>
        </p:nvCxnSpPr>
        <p:spPr>
          <a:xfrm>
            <a:off x="1517007" y="3496649"/>
            <a:ext cx="0" cy="349405"/>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pic>
        <p:nvPicPr>
          <p:cNvPr id="8" name="Picture 7">
            <a:extLst>
              <a:ext uri="{FF2B5EF4-FFF2-40B4-BE49-F238E27FC236}">
                <a16:creationId xmlns:a16="http://schemas.microsoft.com/office/drawing/2014/main" id="{C2D2A760-CB3A-4CBD-B9E1-7B0FA6C76DEC}"/>
              </a:ext>
            </a:extLst>
          </p:cNvPr>
          <p:cNvPicPr>
            <a:picLocks noChangeAspect="1"/>
          </p:cNvPicPr>
          <p:nvPr/>
        </p:nvPicPr>
        <p:blipFill rotWithShape="1">
          <a:blip r:embed="rId3"/>
          <a:srcRect b="34857"/>
          <a:stretch/>
        </p:blipFill>
        <p:spPr>
          <a:xfrm>
            <a:off x="7392368" y="1092782"/>
            <a:ext cx="3961432" cy="2990174"/>
          </a:xfrm>
          <a:prstGeom prst="rect">
            <a:avLst/>
          </a:prstGeom>
        </p:spPr>
      </p:pic>
      <p:pic>
        <p:nvPicPr>
          <p:cNvPr id="9" name="Picture 8" descr="Simple cell 2b.bmp">
            <a:extLst>
              <a:ext uri="{FF2B5EF4-FFF2-40B4-BE49-F238E27FC236}">
                <a16:creationId xmlns:a16="http://schemas.microsoft.com/office/drawing/2014/main" id="{C5F69DC9-1C41-4945-A4D0-4FB3087994C6}"/>
              </a:ext>
            </a:extLst>
          </p:cNvPr>
          <p:cNvPicPr>
            <a:picLocks noChangeAspect="1"/>
          </p:cNvPicPr>
          <p:nvPr/>
        </p:nvPicPr>
        <p:blipFill>
          <a:blip r:embed="rId4"/>
          <a:srcRect/>
          <a:stretch>
            <a:fillRect/>
          </a:stretch>
        </p:blipFill>
        <p:spPr bwMode="auto">
          <a:xfrm>
            <a:off x="8548063" y="4209682"/>
            <a:ext cx="2320235" cy="1767798"/>
          </a:xfrm>
          <a:prstGeom prst="rect">
            <a:avLst/>
          </a:prstGeom>
          <a:noFill/>
          <a:ln w="9525">
            <a:noFill/>
            <a:miter lim="800000"/>
            <a:headEnd/>
            <a:tailEnd/>
          </a:ln>
        </p:spPr>
      </p:pic>
    </p:spTree>
    <p:extLst>
      <p:ext uri="{BB962C8B-B14F-4D97-AF65-F5344CB8AC3E}">
        <p14:creationId xmlns:p14="http://schemas.microsoft.com/office/powerpoint/2010/main" val="431847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71698"/>
            <a:ext cx="10515600" cy="835267"/>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SNS Effect on HR</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507274" y="1034929"/>
            <a:ext cx="6233160" cy="4415170"/>
          </a:xfrm>
        </p:spPr>
        <p:txBody>
          <a:bodyPr>
            <a:normAutofit lnSpcReduction="10000"/>
          </a:bodyPr>
          <a:lstStyle/>
          <a:p>
            <a:r>
              <a:rPr lang="en-CA" sz="3200" dirty="0"/>
              <a:t>SNS innervates SA, AV nodes and ventricular muscles</a:t>
            </a:r>
          </a:p>
          <a:p>
            <a:pPr marL="896938" lvl="1" indent="-439738">
              <a:buFont typeface="Wingdings" panose="05000000000000000000" pitchFamily="2" charset="2"/>
              <a:buChar char="Ø"/>
            </a:pPr>
            <a:r>
              <a:rPr lang="en-CA" sz="2800" dirty="0"/>
              <a:t>SNS releases NE, which binds to receptors on cells of nodes and muscle</a:t>
            </a:r>
          </a:p>
          <a:p>
            <a:r>
              <a:rPr lang="en-CA" sz="3200" dirty="0"/>
              <a:t>   Na</a:t>
            </a:r>
            <a:r>
              <a:rPr lang="en-CA" sz="3200" baseline="30000" dirty="0"/>
              <a:t>+</a:t>
            </a:r>
            <a:r>
              <a:rPr lang="en-CA" sz="3200" dirty="0"/>
              <a:t> and Ca</a:t>
            </a:r>
            <a:r>
              <a:rPr lang="en-CA" sz="3200" baseline="30000" dirty="0"/>
              <a:t>2+ </a:t>
            </a:r>
            <a:r>
              <a:rPr lang="en-CA" sz="3200" dirty="0"/>
              <a:t>permeability (i.e. more enters cell)</a:t>
            </a:r>
          </a:p>
          <a:p>
            <a:r>
              <a:rPr lang="en-CA" sz="3200" dirty="0"/>
              <a:t>Net effect: </a:t>
            </a:r>
            <a:r>
              <a:rPr lang="en-CA" sz="3200" dirty="0">
                <a:solidFill>
                  <a:srgbClr val="FF0000"/>
                </a:solidFill>
              </a:rPr>
              <a:t>DEPOLARIZATION</a:t>
            </a:r>
            <a:r>
              <a:rPr lang="en-CA" sz="3200" dirty="0"/>
              <a:t> and increased slope of pacemaker potential</a:t>
            </a:r>
          </a:p>
          <a:p>
            <a:pPr marL="0" indent="0">
              <a:buNone/>
            </a:pP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cxnSp>
        <p:nvCxnSpPr>
          <p:cNvPr id="6" name="Straight Arrow Connector 5">
            <a:extLst>
              <a:ext uri="{FF2B5EF4-FFF2-40B4-BE49-F238E27FC236}">
                <a16:creationId xmlns:a16="http://schemas.microsoft.com/office/drawing/2014/main" id="{DBD24268-228D-46BC-B69A-086E01B6EB41}"/>
              </a:ext>
            </a:extLst>
          </p:cNvPr>
          <p:cNvCxnSpPr/>
          <p:nvPr/>
        </p:nvCxnSpPr>
        <p:spPr>
          <a:xfrm flipV="1">
            <a:off x="979714" y="3054092"/>
            <a:ext cx="0" cy="312234"/>
          </a:xfrm>
          <a:prstGeom prst="straightConnector1">
            <a:avLst/>
          </a:prstGeom>
          <a:ln w="50800">
            <a:tailEnd type="triangle"/>
          </a:ln>
        </p:spPr>
        <p:style>
          <a:lnRef idx="2">
            <a:schemeClr val="accent1"/>
          </a:lnRef>
          <a:fillRef idx="0">
            <a:schemeClr val="accent1"/>
          </a:fillRef>
          <a:effectRef idx="1">
            <a:schemeClr val="accent1"/>
          </a:effectRef>
          <a:fontRef idx="minor">
            <a:schemeClr val="tx1"/>
          </a:fontRef>
        </p:style>
      </p:cxnSp>
      <p:pic>
        <p:nvPicPr>
          <p:cNvPr id="10" name="Picture 9">
            <a:extLst>
              <a:ext uri="{FF2B5EF4-FFF2-40B4-BE49-F238E27FC236}">
                <a16:creationId xmlns:a16="http://schemas.microsoft.com/office/drawing/2014/main" id="{EFA2ABC7-6499-4CDE-BAB2-088A74B83C83}"/>
              </a:ext>
            </a:extLst>
          </p:cNvPr>
          <p:cNvPicPr>
            <a:picLocks noChangeAspect="1"/>
          </p:cNvPicPr>
          <p:nvPr/>
        </p:nvPicPr>
        <p:blipFill rotWithShape="1">
          <a:blip r:embed="rId3"/>
          <a:srcRect b="69190"/>
          <a:stretch/>
        </p:blipFill>
        <p:spPr>
          <a:xfrm>
            <a:off x="7257399" y="764963"/>
            <a:ext cx="4489624" cy="1602798"/>
          </a:xfrm>
          <a:prstGeom prst="rect">
            <a:avLst/>
          </a:prstGeom>
        </p:spPr>
      </p:pic>
      <p:pic>
        <p:nvPicPr>
          <p:cNvPr id="11" name="Picture 10">
            <a:extLst>
              <a:ext uri="{FF2B5EF4-FFF2-40B4-BE49-F238E27FC236}">
                <a16:creationId xmlns:a16="http://schemas.microsoft.com/office/drawing/2014/main" id="{B403CAFF-18DA-425E-80F7-06C511C365CC}"/>
              </a:ext>
            </a:extLst>
          </p:cNvPr>
          <p:cNvPicPr>
            <a:picLocks noChangeAspect="1"/>
          </p:cNvPicPr>
          <p:nvPr/>
        </p:nvPicPr>
        <p:blipFill rotWithShape="1">
          <a:blip r:embed="rId3"/>
          <a:srcRect t="64988"/>
          <a:stretch/>
        </p:blipFill>
        <p:spPr>
          <a:xfrm>
            <a:off x="7271058" y="2439674"/>
            <a:ext cx="4475965" cy="1815848"/>
          </a:xfrm>
          <a:prstGeom prst="rect">
            <a:avLst/>
          </a:prstGeom>
        </p:spPr>
      </p:pic>
      <p:pic>
        <p:nvPicPr>
          <p:cNvPr id="12" name="Picture 11" descr="Simple cell 4b colour.bmp">
            <a:extLst>
              <a:ext uri="{FF2B5EF4-FFF2-40B4-BE49-F238E27FC236}">
                <a16:creationId xmlns:a16="http://schemas.microsoft.com/office/drawing/2014/main" id="{3ADBF30F-9F22-4304-BA17-92C65435D752}"/>
              </a:ext>
            </a:extLst>
          </p:cNvPr>
          <p:cNvPicPr>
            <a:picLocks noChangeAspect="1"/>
          </p:cNvPicPr>
          <p:nvPr/>
        </p:nvPicPr>
        <p:blipFill>
          <a:blip r:embed="rId4"/>
          <a:srcRect/>
          <a:stretch>
            <a:fillRect/>
          </a:stretch>
        </p:blipFill>
        <p:spPr bwMode="auto">
          <a:xfrm>
            <a:off x="8832669" y="4327435"/>
            <a:ext cx="2166258" cy="1650482"/>
          </a:xfrm>
          <a:prstGeom prst="rect">
            <a:avLst/>
          </a:prstGeom>
          <a:noFill/>
          <a:ln w="9525">
            <a:noFill/>
            <a:miter lim="800000"/>
            <a:headEnd/>
            <a:tailEnd/>
          </a:ln>
        </p:spPr>
      </p:pic>
    </p:spTree>
    <p:extLst>
      <p:ext uri="{BB962C8B-B14F-4D97-AF65-F5344CB8AC3E}">
        <p14:creationId xmlns:p14="http://schemas.microsoft.com/office/powerpoint/2010/main" val="1064570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12018"/>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graph represents sympathetic influence on heart rate (in both cases the light grey line is under resting conditions)?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22">
            <a:extLst>
              <a:ext uri="{FF2B5EF4-FFF2-40B4-BE49-F238E27FC236}">
                <a16:creationId xmlns:a16="http://schemas.microsoft.com/office/drawing/2014/main" id="{4FA7F4DE-CDF5-4F59-A252-BDB9897DEF30}"/>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976437" y="2680480"/>
            <a:ext cx="82391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8029406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812018"/>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Which graph represents sympathetic influence on heart rate (in both cases the light grey line is under resting conditions)?</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22">
            <a:extLst>
              <a:ext uri="{FF2B5EF4-FFF2-40B4-BE49-F238E27FC236}">
                <a16:creationId xmlns:a16="http://schemas.microsoft.com/office/drawing/2014/main" id="{4FA7F4DE-CDF5-4F59-A252-BDB9897DEF30}"/>
              </a:ext>
            </a:extLst>
          </p:cNvPr>
          <p:cNvPicPr>
            <a:picLocks noGrp="1" noChangeAspect="1" noChangeArrowheads="1"/>
          </p:cNvPicPr>
          <p:nvPr>
            <p:ph idx="1"/>
          </p:nvPr>
        </p:nvPicPr>
        <p:blipFill>
          <a:blip r:embed="rId3" cstate="email">
            <a:extLst>
              <a:ext uri="{28A0092B-C50C-407E-A947-70E740481C1C}">
                <a14:useLocalDpi xmlns:a14="http://schemas.microsoft.com/office/drawing/2010/main" val="0"/>
              </a:ext>
            </a:extLst>
          </a:blip>
          <a:srcRect/>
          <a:stretch>
            <a:fillRect/>
          </a:stretch>
        </p:blipFill>
        <p:spPr bwMode="auto">
          <a:xfrm>
            <a:off x="1976437" y="2680480"/>
            <a:ext cx="8239125" cy="2466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angle 2">
            <a:extLst>
              <a:ext uri="{FF2B5EF4-FFF2-40B4-BE49-F238E27FC236}">
                <a16:creationId xmlns:a16="http://schemas.microsoft.com/office/drawing/2014/main" id="{5F75E346-440D-4338-B5DE-ED6ABF55A85B}"/>
              </a:ext>
            </a:extLst>
          </p:cNvPr>
          <p:cNvSpPr/>
          <p:nvPr/>
        </p:nvSpPr>
        <p:spPr>
          <a:xfrm>
            <a:off x="1802674" y="2464526"/>
            <a:ext cx="4354286" cy="275190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Tree>
    <p:extLst>
      <p:ext uri="{BB962C8B-B14F-4D97-AF65-F5344CB8AC3E}">
        <p14:creationId xmlns:p14="http://schemas.microsoft.com/office/powerpoint/2010/main" val="369922266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Summary of ANS Control of Heart Rate</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
        <p:nvSpPr>
          <p:cNvPr id="8" name="TextBox 7">
            <a:extLst>
              <a:ext uri="{FF2B5EF4-FFF2-40B4-BE49-F238E27FC236}">
                <a16:creationId xmlns:a16="http://schemas.microsoft.com/office/drawing/2014/main" id="{E1CE7EDC-298B-4778-8D04-2F20454E056F}"/>
              </a:ext>
            </a:extLst>
          </p:cNvPr>
          <p:cNvSpPr txBox="1"/>
          <p:nvPr/>
        </p:nvSpPr>
        <p:spPr>
          <a:xfrm>
            <a:off x="478604" y="1504071"/>
            <a:ext cx="5285198" cy="1692771"/>
          </a:xfrm>
          <a:prstGeom prst="rect">
            <a:avLst/>
          </a:prstGeom>
          <a:noFill/>
        </p:spPr>
        <p:txBody>
          <a:bodyPr wrap="square" rtlCol="0">
            <a:spAutoFit/>
          </a:bodyPr>
          <a:lstStyle/>
          <a:p>
            <a:r>
              <a:rPr lang="en-CA" sz="2400" dirty="0">
                <a:solidFill>
                  <a:srgbClr val="FF0000"/>
                </a:solidFill>
              </a:rPr>
              <a:t>PSNS</a:t>
            </a:r>
          </a:p>
          <a:p>
            <a:pPr marL="285750" indent="-285750">
              <a:buFont typeface="Arial" panose="020B0604020202020204" pitchFamily="34" charset="0"/>
              <a:buChar char="•"/>
            </a:pPr>
            <a:r>
              <a:rPr lang="en-CA" sz="2000" dirty="0"/>
              <a:t>Acetylcholine released onto SA/AV node</a:t>
            </a:r>
          </a:p>
          <a:p>
            <a:pPr marL="285750" indent="-285750">
              <a:buFont typeface="Arial" panose="020B0604020202020204" pitchFamily="34" charset="0"/>
              <a:buChar char="•"/>
            </a:pPr>
            <a:r>
              <a:rPr lang="en-CA" sz="2000" dirty="0"/>
              <a:t>Decreases heart rate and force of contraction</a:t>
            </a:r>
          </a:p>
          <a:p>
            <a:pPr marL="742950" lvl="1" indent="-285750">
              <a:buFont typeface="Wingdings" panose="05000000000000000000" pitchFamily="2" charset="2"/>
              <a:buChar char="Ø"/>
            </a:pPr>
            <a:r>
              <a:rPr lang="en-CA" sz="2000" dirty="0"/>
              <a:t>Increase K</a:t>
            </a:r>
            <a:r>
              <a:rPr lang="en-CA" sz="2000" baseline="30000" dirty="0"/>
              <a:t>+</a:t>
            </a:r>
            <a:r>
              <a:rPr lang="en-CA" sz="2000" dirty="0"/>
              <a:t>, decrease Ca</a:t>
            </a:r>
            <a:r>
              <a:rPr lang="en-CA" sz="2000" baseline="30000" dirty="0"/>
              <a:t>2+ </a:t>
            </a:r>
            <a:r>
              <a:rPr lang="en-CA" sz="2000" dirty="0"/>
              <a:t>permeabilities</a:t>
            </a:r>
          </a:p>
          <a:p>
            <a:pPr marL="742950" lvl="1" indent="-285750">
              <a:buFont typeface="Wingdings" panose="05000000000000000000" pitchFamily="2" charset="2"/>
              <a:buChar char="Ø"/>
            </a:pPr>
            <a:r>
              <a:rPr lang="en-CA" sz="2000" dirty="0"/>
              <a:t>Decreases slope of pacemaker potential </a:t>
            </a:r>
          </a:p>
        </p:txBody>
      </p:sp>
      <p:pic>
        <p:nvPicPr>
          <p:cNvPr id="9" name="Picture 8" descr="http://www.physiologymodels.info/w3/NEW_Pacemaker/HeartRates.png">
            <a:extLst>
              <a:ext uri="{FF2B5EF4-FFF2-40B4-BE49-F238E27FC236}">
                <a16:creationId xmlns:a16="http://schemas.microsoft.com/office/drawing/2014/main" id="{F23C0895-07E1-480B-B517-85682A37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2966" y="3737748"/>
            <a:ext cx="4926068" cy="230607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0522CF07-B2D2-4D2A-B119-225343C4F19E}"/>
              </a:ext>
            </a:extLst>
          </p:cNvPr>
          <p:cNvSpPr txBox="1"/>
          <p:nvPr/>
        </p:nvSpPr>
        <p:spPr>
          <a:xfrm>
            <a:off x="5897366" y="1474027"/>
            <a:ext cx="5927179" cy="1692771"/>
          </a:xfrm>
          <a:prstGeom prst="rect">
            <a:avLst/>
          </a:prstGeom>
          <a:noFill/>
        </p:spPr>
        <p:txBody>
          <a:bodyPr wrap="square" rtlCol="0">
            <a:spAutoFit/>
          </a:bodyPr>
          <a:lstStyle/>
          <a:p>
            <a:r>
              <a:rPr lang="en-CA" sz="2400" dirty="0">
                <a:solidFill>
                  <a:srgbClr val="FF0000"/>
                </a:solidFill>
              </a:rPr>
              <a:t>SNS</a:t>
            </a:r>
            <a:endParaRPr lang="en-CA" sz="2000" dirty="0">
              <a:solidFill>
                <a:srgbClr val="FF0000"/>
              </a:solidFill>
            </a:endParaRPr>
          </a:p>
          <a:p>
            <a:pPr marL="285750" indent="-285750">
              <a:buFont typeface="Arial" panose="020B0604020202020204" pitchFamily="34" charset="0"/>
              <a:buChar char="•"/>
            </a:pPr>
            <a:r>
              <a:rPr lang="en-CA" sz="2000" dirty="0"/>
              <a:t>Release norepinephrine onto SA/AV node </a:t>
            </a:r>
          </a:p>
          <a:p>
            <a:pPr marL="285750" indent="-285750">
              <a:buFont typeface="Arial" panose="020B0604020202020204" pitchFamily="34" charset="0"/>
              <a:buChar char="•"/>
            </a:pPr>
            <a:r>
              <a:rPr lang="en-CA" sz="2000" dirty="0"/>
              <a:t>Increases heart rate and force of contraction</a:t>
            </a:r>
          </a:p>
          <a:p>
            <a:pPr marL="742950" lvl="1" indent="-285750">
              <a:buFont typeface="Wingdings" panose="05000000000000000000" pitchFamily="2" charset="2"/>
              <a:buChar char="Ø"/>
            </a:pPr>
            <a:r>
              <a:rPr lang="en-CA" sz="2000" dirty="0"/>
              <a:t>Increase Na</a:t>
            </a:r>
            <a:r>
              <a:rPr lang="en-CA" sz="2000" baseline="30000" dirty="0"/>
              <a:t>+ </a:t>
            </a:r>
            <a:r>
              <a:rPr lang="en-CA" sz="2000" dirty="0"/>
              <a:t>and Ca</a:t>
            </a:r>
            <a:r>
              <a:rPr lang="en-CA" sz="2000" baseline="30000" dirty="0"/>
              <a:t>2+ </a:t>
            </a:r>
            <a:r>
              <a:rPr lang="en-CA" sz="2000" dirty="0"/>
              <a:t>permeability</a:t>
            </a:r>
          </a:p>
          <a:p>
            <a:pPr marL="742950" lvl="1" indent="-285750">
              <a:buFont typeface="Wingdings" panose="05000000000000000000" pitchFamily="2" charset="2"/>
              <a:buChar char="Ø"/>
            </a:pPr>
            <a:r>
              <a:rPr lang="en-CA" sz="2000" dirty="0"/>
              <a:t>Increase slope of pacemaker potential </a:t>
            </a:r>
          </a:p>
        </p:txBody>
      </p:sp>
    </p:spTree>
    <p:extLst>
      <p:ext uri="{BB962C8B-B14F-4D97-AF65-F5344CB8AC3E}">
        <p14:creationId xmlns:p14="http://schemas.microsoft.com/office/powerpoint/2010/main" val="2219539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Frank-Starling Law</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aphicFrame>
        <p:nvGraphicFramePr>
          <p:cNvPr id="6" name="Content Placeholder 5">
            <a:extLst>
              <a:ext uri="{FF2B5EF4-FFF2-40B4-BE49-F238E27FC236}">
                <a16:creationId xmlns:a16="http://schemas.microsoft.com/office/drawing/2014/main" id="{6AB9CC51-3C8B-421A-97FE-76D913D078EA}"/>
              </a:ext>
            </a:extLst>
          </p:cNvPr>
          <p:cNvGraphicFramePr>
            <a:graphicFrameLocks noGrp="1"/>
          </p:cNvGraphicFramePr>
          <p:nvPr>
            <p:ph idx="1"/>
            <p:extLst/>
          </p:nvPr>
        </p:nvGraphicFramePr>
        <p:xfrm>
          <a:off x="1224643" y="2103833"/>
          <a:ext cx="9364980" cy="38353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Rectangle 6">
            <a:extLst>
              <a:ext uri="{FF2B5EF4-FFF2-40B4-BE49-F238E27FC236}">
                <a16:creationId xmlns:a16="http://schemas.microsoft.com/office/drawing/2014/main" id="{9CE6AA3B-C021-467C-8E8F-ABD88CF5A138}"/>
              </a:ext>
            </a:extLst>
          </p:cNvPr>
          <p:cNvSpPr/>
          <p:nvPr/>
        </p:nvSpPr>
        <p:spPr>
          <a:xfrm>
            <a:off x="1224643" y="1149726"/>
            <a:ext cx="9643654" cy="954107"/>
          </a:xfrm>
          <a:prstGeom prst="rect">
            <a:avLst/>
          </a:prstGeom>
        </p:spPr>
        <p:txBody>
          <a:bodyPr wrap="square">
            <a:spAutoFit/>
          </a:bodyPr>
          <a:lstStyle/>
          <a:p>
            <a:r>
              <a:rPr lang="en-US" sz="2800" dirty="0"/>
              <a:t>Frank-Starling Law states that “an increase in EDV will increase stroke volume”</a:t>
            </a:r>
          </a:p>
        </p:txBody>
      </p:sp>
    </p:spTree>
    <p:extLst>
      <p:ext uri="{BB962C8B-B14F-4D97-AF65-F5344CB8AC3E}">
        <p14:creationId xmlns:p14="http://schemas.microsoft.com/office/powerpoint/2010/main" val="1402989250"/>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Frank-Starling Law and Venous Return</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How to increase EDV? </a:t>
            </a:r>
            <a:r>
              <a:rPr lang="en-CA" sz="3200" dirty="0">
                <a:solidFill>
                  <a:srgbClr val="FF0000"/>
                </a:solidFill>
              </a:rPr>
              <a:t>Increase venous return </a:t>
            </a:r>
            <a:r>
              <a:rPr lang="en-CA" sz="3200" dirty="0"/>
              <a:t>to the heart!</a:t>
            </a:r>
          </a:p>
          <a:p>
            <a:r>
              <a:rPr lang="en-CA" sz="3200" dirty="0"/>
              <a:t>During dynamic exercise:</a:t>
            </a:r>
          </a:p>
          <a:p>
            <a:pPr marL="971550" lvl="1" indent="-514350">
              <a:buClr>
                <a:schemeClr val="tx1"/>
              </a:buClr>
              <a:buFont typeface="+mj-lt"/>
              <a:buAutoNum type="arabicPeriod"/>
            </a:pPr>
            <a:r>
              <a:rPr lang="en-CA" sz="2800" dirty="0">
                <a:solidFill>
                  <a:srgbClr val="FF0000"/>
                </a:solidFill>
              </a:rPr>
              <a:t>Muscle Pump</a:t>
            </a:r>
            <a:r>
              <a:rPr lang="en-CA" sz="2800" dirty="0"/>
              <a:t>: contracted skeletal muscle around veins pushes blood to heart</a:t>
            </a:r>
          </a:p>
          <a:p>
            <a:pPr marL="971550" lvl="1" indent="-514350">
              <a:buClr>
                <a:schemeClr val="tx1"/>
              </a:buClr>
              <a:buFont typeface="+mj-lt"/>
              <a:buAutoNum type="arabicPeriod"/>
            </a:pPr>
            <a:r>
              <a:rPr lang="en-CA" sz="2800" dirty="0">
                <a:solidFill>
                  <a:srgbClr val="FF0000"/>
                </a:solidFill>
              </a:rPr>
              <a:t>Respiratory Pump</a:t>
            </a:r>
            <a:r>
              <a:rPr lang="en-CA" sz="2800" dirty="0"/>
              <a:t>: changes in pressure during breathing pushes blood towards the heart</a:t>
            </a:r>
          </a:p>
          <a:p>
            <a:pPr marL="971550" lvl="1" indent="-514350">
              <a:buClr>
                <a:schemeClr val="tx1"/>
              </a:buClr>
              <a:buFont typeface="+mj-lt"/>
              <a:buAutoNum type="arabicPeriod"/>
            </a:pPr>
            <a:r>
              <a:rPr lang="en-CA" sz="2800" dirty="0">
                <a:solidFill>
                  <a:srgbClr val="FF0000"/>
                </a:solidFill>
              </a:rPr>
              <a:t>S-NS</a:t>
            </a:r>
            <a:r>
              <a:rPr lang="en-CA" sz="2800" dirty="0"/>
              <a:t>: constriction of veins squeezes blood to heart</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4020088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Frank-Starling Law and Venous Return</a:t>
            </a:r>
            <a:endParaRPr lang="en-CA" b="1" dirty="0">
              <a:solidFill>
                <a:srgbClr val="4F2683"/>
              </a:solidFill>
              <a:latin typeface="Calibri" panose="020F0502020204030204" pitchFamily="34" charset="0"/>
              <a:cs typeface="Calibri" panose="020F0502020204030204" pitchFamily="34" charset="0"/>
            </a:endParaRP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Content Placeholder 3">
            <a:extLst>
              <a:ext uri="{FF2B5EF4-FFF2-40B4-BE49-F238E27FC236}">
                <a16:creationId xmlns:a16="http://schemas.microsoft.com/office/drawing/2014/main" id="{430976AF-F496-481A-A48F-15E990CCF2C4}"/>
              </a:ext>
            </a:extLst>
          </p:cNvPr>
          <p:cNvPicPr>
            <a:picLocks noGrp="1" noChangeAspect="1"/>
          </p:cNvPicPr>
          <p:nvPr>
            <p:ph idx="1"/>
          </p:nvPr>
        </p:nvPicPr>
        <p:blipFill>
          <a:blip r:embed="rId3"/>
          <a:stretch>
            <a:fillRect/>
          </a:stretch>
        </p:blipFill>
        <p:spPr>
          <a:xfrm>
            <a:off x="1947449" y="1083007"/>
            <a:ext cx="8297102" cy="4856163"/>
          </a:xfrm>
          <a:prstGeom prst="rect">
            <a:avLst/>
          </a:prstGeom>
        </p:spPr>
      </p:pic>
    </p:spTree>
    <p:extLst>
      <p:ext uri="{BB962C8B-B14F-4D97-AF65-F5344CB8AC3E}">
        <p14:creationId xmlns:p14="http://schemas.microsoft.com/office/powerpoint/2010/main" val="3439589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lstStyle/>
          <a:p>
            <a:pPr algn="ctr"/>
            <a:r>
              <a:rPr lang="en-CA" sz="4800" b="1" dirty="0">
                <a:solidFill>
                  <a:srgbClr val="4F2683"/>
                </a:solidFill>
                <a:latin typeface="Calibri" panose="020F0502020204030204" pitchFamily="34" charset="0"/>
                <a:cs typeface="Calibri" panose="020F0502020204030204" pitchFamily="34" charset="0"/>
              </a:rPr>
              <a:t>Study Advice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374194"/>
            <a:ext cx="10515600" cy="4564977"/>
          </a:xfrm>
        </p:spPr>
        <p:txBody>
          <a:bodyPr>
            <a:normAutofit/>
          </a:bodyPr>
          <a:lstStyle/>
          <a:p>
            <a:r>
              <a:rPr lang="en-US" dirty="0"/>
              <a:t>Get a portable white board</a:t>
            </a:r>
          </a:p>
          <a:p>
            <a:pPr lvl="1"/>
            <a:r>
              <a:rPr lang="en-US" dirty="0"/>
              <a:t>White Board: </a:t>
            </a:r>
            <a:r>
              <a:rPr lang="en-US" dirty="0">
                <a:hlinkClick r:id="rId2">
                  <a:extLst>
                    <a:ext uri="{A12FA001-AC4F-418D-AE19-62706E023703}">
                      <ahyp:hlinkClr xmlns:ahyp="http://schemas.microsoft.com/office/drawing/2018/hyperlinkcolor" val="tx"/>
                    </a:ext>
                  </a:extLst>
                </a:hlinkClick>
              </a:rPr>
              <a:t>http://a.co/bNSNYLM</a:t>
            </a:r>
            <a:endParaRPr lang="en-US" dirty="0"/>
          </a:p>
          <a:p>
            <a:pPr lvl="1"/>
            <a:r>
              <a:rPr lang="en-US" dirty="0"/>
              <a:t>Markers: </a:t>
            </a:r>
            <a:r>
              <a:rPr lang="en-US" dirty="0">
                <a:hlinkClick r:id="rId3">
                  <a:extLst>
                    <a:ext uri="{A12FA001-AC4F-418D-AE19-62706E023703}">
                      <ahyp:hlinkClr xmlns:ahyp="http://schemas.microsoft.com/office/drawing/2018/hyperlinkcolor" val="tx"/>
                    </a:ext>
                  </a:extLst>
                </a:hlinkClick>
              </a:rPr>
              <a:t>http://a.co/aJp9YND</a:t>
            </a:r>
            <a:endParaRPr lang="en-US" dirty="0"/>
          </a:p>
          <a:p>
            <a:r>
              <a:rPr lang="en-US" dirty="0"/>
              <a:t>Write out flash cards</a:t>
            </a:r>
          </a:p>
          <a:p>
            <a:r>
              <a:rPr lang="en-US" dirty="0"/>
              <a:t>Study in a group</a:t>
            </a:r>
          </a:p>
          <a:p>
            <a:r>
              <a:rPr lang="en-US" dirty="0"/>
              <a:t>Make a short PowerPoint presentation and teach your friends/family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77492184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aortic semilunar valve prevents blood from returning to the _____.</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UcPeriod"/>
            </a:pPr>
            <a:r>
              <a:rPr lang="en-CA" dirty="0"/>
              <a:t>left ventricle</a:t>
            </a:r>
          </a:p>
          <a:p>
            <a:pPr marL="514350" indent="-514350">
              <a:buFont typeface="+mj-lt"/>
              <a:buAutoNum type="alphaUcPeriod"/>
            </a:pPr>
            <a:r>
              <a:rPr lang="en-CA" dirty="0"/>
              <a:t>aorta</a:t>
            </a:r>
          </a:p>
          <a:p>
            <a:pPr marL="514350" indent="-514350">
              <a:buFont typeface="+mj-lt"/>
              <a:buAutoNum type="alphaUcPeriod"/>
            </a:pPr>
            <a:r>
              <a:rPr lang="en-CA" dirty="0"/>
              <a:t>right ventricle</a:t>
            </a:r>
          </a:p>
          <a:p>
            <a:pPr marL="514350" indent="-514350">
              <a:buFont typeface="+mj-lt"/>
              <a:buAutoNum type="alphaUcPeriod"/>
            </a:pPr>
            <a:r>
              <a:rPr lang="en-CA" dirty="0"/>
              <a:t>left atrium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216157005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The aortic semilunar valve prevents blood from returning to the _____.</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UcPeriod"/>
            </a:pPr>
            <a:r>
              <a:rPr lang="en-CA" dirty="0">
                <a:solidFill>
                  <a:srgbClr val="FF0000"/>
                </a:solidFill>
              </a:rPr>
              <a:t>left ventricle</a:t>
            </a:r>
          </a:p>
          <a:p>
            <a:pPr marL="514350" indent="-514350">
              <a:buFont typeface="+mj-lt"/>
              <a:buAutoNum type="alphaUcPeriod"/>
            </a:pPr>
            <a:r>
              <a:rPr lang="en-CA" dirty="0"/>
              <a:t>aorta</a:t>
            </a:r>
          </a:p>
          <a:p>
            <a:pPr marL="514350" indent="-514350">
              <a:buFont typeface="+mj-lt"/>
              <a:buAutoNum type="alphaUcPeriod"/>
            </a:pPr>
            <a:r>
              <a:rPr lang="en-CA" dirty="0"/>
              <a:t>right ventricle</a:t>
            </a:r>
          </a:p>
          <a:p>
            <a:pPr marL="514350" indent="-514350">
              <a:buFont typeface="+mj-lt"/>
              <a:buAutoNum type="alphaUcPeriod"/>
            </a:pPr>
            <a:r>
              <a:rPr lang="en-CA" dirty="0"/>
              <a:t>left atrium</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49019169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Pressure%20and%20Resistance%20in%20Syst%20Circ%20BW%203">
            <a:extLst>
              <a:ext uri="{FF2B5EF4-FFF2-40B4-BE49-F238E27FC236}">
                <a16:creationId xmlns:a16="http://schemas.microsoft.com/office/drawing/2014/main" id="{DBCD11EB-1DB7-4F26-AFB6-26F96C0B3F0C}"/>
              </a:ext>
            </a:extLst>
          </p:cNvPr>
          <p:cNvPicPr>
            <a:picLocks noChangeAspect="1" noChangeArrowheads="1"/>
          </p:cNvPicPr>
          <p:nvPr/>
        </p:nvPicPr>
        <p:blipFill>
          <a:blip r:embed="rId2">
            <a:lum contrast="18000"/>
            <a:extLst>
              <a:ext uri="{28A0092B-C50C-407E-A947-70E740481C1C}">
                <a14:useLocalDpi xmlns:a14="http://schemas.microsoft.com/office/drawing/2010/main" val="0"/>
              </a:ext>
            </a:extLst>
          </a:blip>
          <a:srcRect/>
          <a:stretch>
            <a:fillRect/>
          </a:stretch>
        </p:blipFill>
        <p:spPr>
          <a:xfrm>
            <a:off x="3865941" y="2206104"/>
            <a:ext cx="4460117" cy="3809684"/>
          </a:xfrm>
          <a:prstGeom prst="rect">
            <a:avLst/>
          </a:prstGeom>
          <a:noFill/>
        </p:spPr>
      </p:pic>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Blood Vessels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sz="3200" dirty="0"/>
              <a:t>Structural properties of vessels are what contribute to the blood pressure characteristics seen in circulation</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49222910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Vessel Constriction and Blood Flow</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r>
              <a:rPr lang="en-CA" dirty="0"/>
              <a:t>As the radius decreases the pressure gradient increases.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1">
            <a:extLst>
              <a:ext uri="{FF2B5EF4-FFF2-40B4-BE49-F238E27FC236}">
                <a16:creationId xmlns:a16="http://schemas.microsoft.com/office/drawing/2014/main" id="{A44DD02A-2F30-46DA-B7C4-4881A3FE0CB7}"/>
              </a:ext>
            </a:extLst>
          </p:cNvPr>
          <p:cNvPicPr>
            <a:picLocks noChangeAspect="1" noChangeArrowheads="1"/>
          </p:cNvPicPr>
          <p:nvPr/>
        </p:nvPicPr>
        <p:blipFill>
          <a:blip r:embed="rId3" cstate="print"/>
          <a:srcRect l="39294" t="40969" r="28054" b="31469"/>
          <a:stretch>
            <a:fillRect/>
          </a:stretch>
        </p:blipFill>
        <p:spPr bwMode="auto">
          <a:xfrm>
            <a:off x="1477360" y="2648571"/>
            <a:ext cx="4248472" cy="2016224"/>
          </a:xfrm>
          <a:prstGeom prst="rect">
            <a:avLst/>
          </a:prstGeom>
          <a:noFill/>
          <a:ln w="9525">
            <a:noFill/>
            <a:miter lim="800000"/>
            <a:headEnd/>
            <a:tailEnd/>
          </a:ln>
        </p:spPr>
      </p:pic>
      <p:pic>
        <p:nvPicPr>
          <p:cNvPr id="7" name="Picture 2">
            <a:extLst>
              <a:ext uri="{FF2B5EF4-FFF2-40B4-BE49-F238E27FC236}">
                <a16:creationId xmlns:a16="http://schemas.microsoft.com/office/drawing/2014/main" id="{FEECCF02-FEE4-4AD7-9E2B-6A9937BC75E6}"/>
              </a:ext>
            </a:extLst>
          </p:cNvPr>
          <p:cNvPicPr>
            <a:picLocks noChangeAspect="1" noChangeArrowheads="1"/>
          </p:cNvPicPr>
          <p:nvPr/>
        </p:nvPicPr>
        <p:blipFill>
          <a:blip r:embed="rId4" cstate="print"/>
          <a:srcRect l="42252" t="38188" r="27863" b="31297"/>
          <a:stretch>
            <a:fillRect/>
          </a:stretch>
        </p:blipFill>
        <p:spPr bwMode="auto">
          <a:xfrm>
            <a:off x="6643308" y="2540559"/>
            <a:ext cx="3888432" cy="2232248"/>
          </a:xfrm>
          <a:prstGeom prst="rect">
            <a:avLst/>
          </a:prstGeom>
          <a:noFill/>
          <a:ln w="9525">
            <a:noFill/>
            <a:miter lim="800000"/>
            <a:headEnd/>
            <a:tailEnd/>
          </a:ln>
        </p:spPr>
      </p:pic>
    </p:spTree>
    <p:extLst>
      <p:ext uri="{BB962C8B-B14F-4D97-AF65-F5344CB8AC3E}">
        <p14:creationId xmlns:p14="http://schemas.microsoft.com/office/powerpoint/2010/main" val="240629564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Relationship Between Pressure, Flow and Resistance (Page 232)</a:t>
            </a:r>
            <a:endParaRPr lang="en-CA" b="1" dirty="0">
              <a:solidFill>
                <a:srgbClr val="4F268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0" indent="0">
                  <a:buNone/>
                </a:pPr>
                <a14:m>
                  <m:oMathPara xmlns:m="http://schemas.openxmlformats.org/officeDocument/2006/math">
                    <m:oMathParaPr>
                      <m:jc m:val="centerGroup"/>
                    </m:oMathParaPr>
                    <m:oMath xmlns:m="http://schemas.openxmlformats.org/officeDocument/2006/math">
                      <m:r>
                        <a:rPr lang="en-CA" b="1" i="1" smtClean="0">
                          <a:solidFill>
                            <a:schemeClr val="tx1"/>
                          </a:solidFill>
                          <a:latin typeface="Cambria Math" panose="02040503050406030204" pitchFamily="18" charset="0"/>
                        </a:rPr>
                        <m:t>𝑹𝒆𝒔𝒊𝒔𝒕𝒂𝒏𝒄𝒆</m:t>
                      </m:r>
                      <m:r>
                        <a:rPr lang="en-CA" b="1" i="1" smtClean="0">
                          <a:solidFill>
                            <a:schemeClr val="tx1"/>
                          </a:solidFill>
                          <a:latin typeface="Cambria Math" panose="02040503050406030204" pitchFamily="18" charset="0"/>
                        </a:rPr>
                        <m:t>= </m:t>
                      </m:r>
                      <m:f>
                        <m:fPr>
                          <m:ctrlPr>
                            <a:rPr lang="en-CA" b="1" i="1" smtClean="0">
                              <a:solidFill>
                                <a:schemeClr val="tx1"/>
                              </a:solidFill>
                              <a:latin typeface="Cambria Math" panose="02040503050406030204" pitchFamily="18" charset="0"/>
                            </a:rPr>
                          </m:ctrlPr>
                        </m:fPr>
                        <m:num>
                          <m:r>
                            <a:rPr lang="en-CA" b="1" i="1" smtClean="0">
                              <a:solidFill>
                                <a:schemeClr val="tx1"/>
                              </a:solidFill>
                              <a:latin typeface="Cambria Math" panose="02040503050406030204" pitchFamily="18" charset="0"/>
                            </a:rPr>
                            <m:t>𝑳</m:t>
                          </m:r>
                          <m:r>
                            <a:rPr lang="en-CA" b="1" i="1" smtClean="0">
                              <a:solidFill>
                                <a:schemeClr val="tx1"/>
                              </a:solidFill>
                              <a:latin typeface="Cambria Math" panose="02040503050406030204" pitchFamily="18" charset="0"/>
                            </a:rPr>
                            <m:t> </m:t>
                          </m:r>
                          <m:r>
                            <a:rPr lang="en-CA" b="1" i="1" smtClean="0">
                              <a:solidFill>
                                <a:schemeClr val="tx1"/>
                              </a:solidFill>
                              <a:latin typeface="Cambria Math" panose="02040503050406030204" pitchFamily="18" charset="0"/>
                              <a:ea typeface="Cambria Math" panose="02040503050406030204" pitchFamily="18" charset="0"/>
                            </a:rPr>
                            <m:t>𝜼</m:t>
                          </m:r>
                        </m:num>
                        <m:den>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𝒓</m:t>
                              </m:r>
                            </m:e>
                            <m:sup>
                              <m:r>
                                <a:rPr lang="en-CA" b="1" i="1" smtClean="0">
                                  <a:solidFill>
                                    <a:schemeClr val="tx1"/>
                                  </a:solidFill>
                                  <a:latin typeface="Cambria Math" panose="02040503050406030204" pitchFamily="18" charset="0"/>
                                </a:rPr>
                                <m:t>𝟒</m:t>
                              </m:r>
                            </m:sup>
                          </m:sSup>
                        </m:den>
                      </m:f>
                    </m:oMath>
                  </m:oMathPara>
                </a14:m>
                <a:endParaRPr lang="en-CA" b="1" dirty="0">
                  <a:solidFill>
                    <a:schemeClr val="tx1"/>
                  </a:solidFill>
                </a:endParaRPr>
              </a:p>
              <a:p>
                <a:pPr marL="0" indent="0">
                  <a:buNone/>
                </a:pPr>
                <a:endParaRPr lang="en-CA" b="1" dirty="0">
                  <a:solidFill>
                    <a:schemeClr val="tx1"/>
                  </a:solidFill>
                </a:endParaRPr>
              </a:p>
              <a:p>
                <a:pPr marL="0" indent="0">
                  <a:buNone/>
                </a:pPr>
                <a14:m>
                  <m:oMathPara xmlns:m="http://schemas.openxmlformats.org/officeDocument/2006/math">
                    <m:oMathParaPr>
                      <m:jc m:val="centerGroup"/>
                    </m:oMathParaPr>
                    <m:oMath xmlns:m="http://schemas.openxmlformats.org/officeDocument/2006/math">
                      <m:r>
                        <a:rPr lang="en-CA" b="1" i="1" smtClean="0">
                          <a:solidFill>
                            <a:schemeClr val="tx1"/>
                          </a:solidFill>
                          <a:latin typeface="Cambria Math" panose="02040503050406030204" pitchFamily="18" charset="0"/>
                        </a:rPr>
                        <m:t>𝑹𝒆𝒔𝒊𝒔𝒕𝒂𝒏𝒄𝒆</m:t>
                      </m:r>
                      <m:r>
                        <a:rPr lang="en-CA" b="1" i="1" smtClean="0">
                          <a:solidFill>
                            <a:schemeClr val="tx1"/>
                          </a:solidFill>
                          <a:latin typeface="Cambria Math" panose="02040503050406030204" pitchFamily="18" charset="0"/>
                        </a:rPr>
                        <m:t>= </m:t>
                      </m:r>
                      <m:f>
                        <m:fPr>
                          <m:ctrlPr>
                            <a:rPr lang="en-CA" b="1" i="1" smtClean="0">
                              <a:solidFill>
                                <a:schemeClr val="tx1"/>
                              </a:solidFill>
                              <a:latin typeface="Cambria Math" panose="02040503050406030204" pitchFamily="18" charset="0"/>
                            </a:rPr>
                          </m:ctrlPr>
                        </m:fPr>
                        <m:num>
                          <m:r>
                            <a:rPr lang="en-CA" b="1" i="1" smtClean="0">
                              <a:solidFill>
                                <a:schemeClr val="tx1"/>
                              </a:solidFill>
                              <a:latin typeface="Cambria Math" panose="02040503050406030204" pitchFamily="18" charset="0"/>
                            </a:rPr>
                            <m:t>𝟏</m:t>
                          </m:r>
                        </m:num>
                        <m:den>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𝒓</m:t>
                              </m:r>
                            </m:e>
                            <m:sup>
                              <m:r>
                                <a:rPr lang="en-CA" b="1" i="1" smtClean="0">
                                  <a:solidFill>
                                    <a:schemeClr val="tx1"/>
                                  </a:solidFill>
                                  <a:latin typeface="Cambria Math" panose="02040503050406030204" pitchFamily="18" charset="0"/>
                                </a:rPr>
                                <m:t>𝟒</m:t>
                              </m:r>
                            </m:sup>
                          </m:sSup>
                        </m:den>
                      </m:f>
                    </m:oMath>
                  </m:oMathPara>
                </a14:m>
                <a:endParaRPr lang="en-CA" b="1" dirty="0">
                  <a:solidFill>
                    <a:schemeClr val="tx1"/>
                  </a:solidFill>
                </a:endParaRPr>
              </a:p>
              <a:p>
                <a:pPr marL="0" indent="0">
                  <a:buNone/>
                </a:pPr>
                <a:endParaRPr lang="en-CA" b="1" dirty="0">
                  <a:solidFill>
                    <a:schemeClr val="tx1"/>
                  </a:solidFill>
                </a:endParaRPr>
              </a:p>
              <a:p>
                <a:pPr marL="0" indent="0" algn="ctr">
                  <a:buNone/>
                </a:pPr>
                <a14:m>
                  <m:oMath xmlns:m="http://schemas.openxmlformats.org/officeDocument/2006/math">
                    <m:r>
                      <a:rPr lang="en-CA" b="1" i="1" smtClean="0">
                        <a:solidFill>
                          <a:schemeClr val="tx1"/>
                        </a:solidFill>
                        <a:latin typeface="Cambria Math" panose="02040503050406030204" pitchFamily="18" charset="0"/>
                      </a:rPr>
                      <m:t>𝑩𝒍𝒐𝒐𝒅</m:t>
                    </m:r>
                    <m:r>
                      <a:rPr lang="en-CA" b="1" i="1" smtClean="0">
                        <a:solidFill>
                          <a:schemeClr val="tx1"/>
                        </a:solidFill>
                        <a:latin typeface="Cambria Math" panose="02040503050406030204" pitchFamily="18" charset="0"/>
                      </a:rPr>
                      <m:t> </m:t>
                    </m:r>
                    <m:r>
                      <a:rPr lang="en-CA" b="1" i="1" smtClean="0">
                        <a:solidFill>
                          <a:schemeClr val="tx1"/>
                        </a:solidFill>
                        <a:latin typeface="Cambria Math" panose="02040503050406030204" pitchFamily="18" charset="0"/>
                      </a:rPr>
                      <m:t>𝑭𝒍𝒐𝒘</m:t>
                    </m:r>
                    <m:r>
                      <a:rPr lang="en-CA" b="1" i="1" smtClean="0">
                        <a:solidFill>
                          <a:schemeClr val="tx1"/>
                        </a:solidFill>
                        <a:latin typeface="Cambria Math" panose="02040503050406030204" pitchFamily="18" charset="0"/>
                      </a:rPr>
                      <m:t>= </m:t>
                    </m:r>
                    <m:f>
                      <m:fPr>
                        <m:ctrlPr>
                          <a:rPr lang="en-CA" b="1" i="1" smtClean="0">
                            <a:solidFill>
                              <a:schemeClr val="tx1"/>
                            </a:solidFill>
                            <a:latin typeface="Cambria Math" panose="02040503050406030204" pitchFamily="18" charset="0"/>
                          </a:rPr>
                        </m:ctrlPr>
                      </m:fPr>
                      <m:num>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𝟏</m:t>
                            </m:r>
                          </m:sub>
                        </m:sSub>
                        <m:r>
                          <a:rPr lang="en-CA" b="1" i="1" smtClean="0">
                            <a:solidFill>
                              <a:schemeClr val="tx1"/>
                            </a:solidFill>
                            <a:latin typeface="Cambria Math" panose="02040503050406030204" pitchFamily="18" charset="0"/>
                          </a:rPr>
                          <m:t>−</m:t>
                        </m:r>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𝟐</m:t>
                            </m:r>
                          </m:sub>
                        </m:sSub>
                      </m:num>
                      <m:den>
                        <m:f>
                          <m:fPr>
                            <m:ctrlPr>
                              <a:rPr lang="en-CA" b="1" i="1" smtClean="0">
                                <a:solidFill>
                                  <a:schemeClr val="tx1"/>
                                </a:solidFill>
                                <a:latin typeface="Cambria Math" panose="02040503050406030204" pitchFamily="18" charset="0"/>
                              </a:rPr>
                            </m:ctrlPr>
                          </m:fPr>
                          <m:num>
                            <m:r>
                              <a:rPr lang="en-CA" b="1" i="1" smtClean="0">
                                <a:solidFill>
                                  <a:schemeClr val="tx1"/>
                                </a:solidFill>
                                <a:latin typeface="Cambria Math" panose="02040503050406030204" pitchFamily="18" charset="0"/>
                              </a:rPr>
                              <m:t>𝟏</m:t>
                            </m:r>
                          </m:num>
                          <m:den>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𝒓</m:t>
                                </m:r>
                              </m:e>
                              <m:sup>
                                <m:r>
                                  <a:rPr lang="en-CA" b="1" i="1" smtClean="0">
                                    <a:solidFill>
                                      <a:schemeClr val="tx1"/>
                                    </a:solidFill>
                                    <a:latin typeface="Cambria Math" panose="02040503050406030204" pitchFamily="18" charset="0"/>
                                  </a:rPr>
                                  <m:t>𝟒</m:t>
                                </m:r>
                              </m:sup>
                            </m:sSup>
                          </m:den>
                        </m:f>
                      </m:den>
                    </m:f>
                    <m:r>
                      <a:rPr lang="en-CA" b="1" i="1" smtClean="0">
                        <a:solidFill>
                          <a:schemeClr val="tx1"/>
                        </a:solidFill>
                        <a:latin typeface="Cambria Math" panose="02040503050406030204" pitchFamily="18" charset="0"/>
                      </a:rPr>
                      <m:t>= </m:t>
                    </m:r>
                    <m:d>
                      <m:dPr>
                        <m:ctrlPr>
                          <a:rPr lang="en-CA" b="1" i="1" smtClean="0">
                            <a:solidFill>
                              <a:schemeClr val="tx1"/>
                            </a:solidFill>
                            <a:latin typeface="Cambria Math" panose="02040503050406030204" pitchFamily="18" charset="0"/>
                          </a:rPr>
                        </m:ctrlPr>
                      </m:dPr>
                      <m:e>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𝟏</m:t>
                            </m:r>
                          </m:sub>
                        </m:sSub>
                        <m:r>
                          <a:rPr lang="en-CA" b="1" i="1" smtClean="0">
                            <a:solidFill>
                              <a:schemeClr val="tx1"/>
                            </a:solidFill>
                            <a:latin typeface="Cambria Math" panose="02040503050406030204" pitchFamily="18" charset="0"/>
                          </a:rPr>
                          <m:t>−</m:t>
                        </m:r>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𝟐</m:t>
                            </m:r>
                          </m:sub>
                        </m:sSub>
                      </m:e>
                    </m:d>
                    <m:r>
                      <a:rPr lang="en-CA" b="1" i="1" smtClean="0">
                        <a:solidFill>
                          <a:schemeClr val="tx1"/>
                        </a:solidFill>
                        <a:latin typeface="Cambria Math" panose="02040503050406030204" pitchFamily="18" charset="0"/>
                      </a:rPr>
                      <m:t> ∗ </m:t>
                    </m:r>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𝒓</m:t>
                        </m:r>
                      </m:e>
                      <m:sup>
                        <m:r>
                          <a:rPr lang="en-CA" b="1" i="1" smtClean="0">
                            <a:solidFill>
                              <a:schemeClr val="tx1"/>
                            </a:solidFill>
                            <a:latin typeface="Cambria Math" panose="02040503050406030204" pitchFamily="18" charset="0"/>
                          </a:rPr>
                          <m:t>𝟒</m:t>
                        </m:r>
                      </m:sup>
                    </m:sSup>
                  </m:oMath>
                </a14:m>
                <a:r>
                  <a:rPr lang="en-CA" b="1" dirty="0">
                    <a:solidFill>
                      <a:schemeClr val="tx1"/>
                    </a:solidFill>
                  </a:rPr>
                  <a:t> </a:t>
                </a:r>
              </a:p>
              <a:p>
                <a:pPr marL="0" indent="0">
                  <a:buNone/>
                </a:pPr>
                <a:endParaRPr lang="en-CA" sz="3200" b="1" dirty="0">
                  <a:solidFill>
                    <a:schemeClr val="tx1"/>
                  </a:solidFill>
                </a:endParaRP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838200" y="1524001"/>
                <a:ext cx="10515600" cy="4415170"/>
              </a:xfrm>
              <a:blipFill>
                <a:blip r:embed="rId2"/>
                <a:stretch>
                  <a:fillRect/>
                </a:stretch>
              </a:blipFill>
            </p:spPr>
            <p:txBody>
              <a:bodyPr/>
              <a:lstStyle/>
              <a:p>
                <a:r>
                  <a:rPr lang="en-CA">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FBEF246A-ECB5-4056-96BC-B072C6913063}"/>
                  </a:ext>
                </a:extLst>
              </p:cNvPr>
              <p:cNvSpPr txBox="1"/>
              <p:nvPr/>
            </p:nvSpPr>
            <p:spPr>
              <a:xfrm>
                <a:off x="8569234" y="1524001"/>
                <a:ext cx="2464585" cy="923330"/>
              </a:xfrm>
              <a:prstGeom prst="rect">
                <a:avLst/>
              </a:prstGeom>
              <a:noFill/>
            </p:spPr>
            <p:txBody>
              <a:bodyPr wrap="none" rtlCol="0">
                <a:spAutoFit/>
              </a:bodyPr>
              <a:lstStyle/>
              <a:p>
                <a:r>
                  <a:rPr lang="en-CA" b="1" dirty="0">
                    <a:solidFill>
                      <a:schemeClr val="tx1"/>
                    </a:solidFill>
                  </a:rPr>
                  <a:t>L  = length of vessel</a:t>
                </a:r>
              </a:p>
              <a:p>
                <a14:m>
                  <m:oMath xmlns:m="http://schemas.openxmlformats.org/officeDocument/2006/math">
                    <m:r>
                      <a:rPr lang="en-CA" b="1" i="1" smtClean="0">
                        <a:solidFill>
                          <a:schemeClr val="tx1"/>
                        </a:solidFill>
                        <a:latin typeface="Cambria Math" panose="02040503050406030204" pitchFamily="18" charset="0"/>
                        <a:ea typeface="Cambria Math" panose="02040503050406030204" pitchFamily="18" charset="0"/>
                      </a:rPr>
                      <m:t>𝜼</m:t>
                    </m:r>
                  </m:oMath>
                </a14:m>
                <a:r>
                  <a:rPr lang="en-CA" b="1" dirty="0">
                    <a:solidFill>
                      <a:schemeClr val="tx1"/>
                    </a:solidFill>
                  </a:rPr>
                  <a:t> = viscosity of the fluid</a:t>
                </a:r>
              </a:p>
              <a:p>
                <a:r>
                  <a:rPr lang="en-CA" b="1" dirty="0">
                    <a:solidFill>
                      <a:schemeClr val="tx1"/>
                    </a:solidFill>
                  </a:rPr>
                  <a:t>r  = radius of the vessel</a:t>
                </a:r>
              </a:p>
            </p:txBody>
          </p:sp>
        </mc:Choice>
        <mc:Fallback xmlns="">
          <p:sp>
            <p:nvSpPr>
              <p:cNvPr id="6" name="TextBox 5">
                <a:extLst>
                  <a:ext uri="{FF2B5EF4-FFF2-40B4-BE49-F238E27FC236}">
                    <a16:creationId xmlns:a16="http://schemas.microsoft.com/office/drawing/2014/main" id="{FBEF246A-ECB5-4056-96BC-B072C6913063}"/>
                  </a:ext>
                </a:extLst>
              </p:cNvPr>
              <p:cNvSpPr txBox="1">
                <a:spLocks noRot="1" noChangeAspect="1" noMove="1" noResize="1" noEditPoints="1" noAdjustHandles="1" noChangeArrowheads="1" noChangeShapeType="1" noTextEdit="1"/>
              </p:cNvSpPr>
              <p:nvPr/>
            </p:nvSpPr>
            <p:spPr>
              <a:xfrm>
                <a:off x="8569234" y="1524001"/>
                <a:ext cx="2464585" cy="923330"/>
              </a:xfrm>
              <a:prstGeom prst="rect">
                <a:avLst/>
              </a:prstGeom>
              <a:blipFill>
                <a:blip r:embed="rId4"/>
                <a:stretch>
                  <a:fillRect l="-2228" t="-3311" r="-990" b="-9934"/>
                </a:stretch>
              </a:blipFill>
            </p:spPr>
            <p:txBody>
              <a:bodyPr/>
              <a:lstStyle/>
              <a:p>
                <a:r>
                  <a:rPr lang="en-CA">
                    <a:noFill/>
                  </a:rPr>
                  <a:t> </a:t>
                </a:r>
              </a:p>
            </p:txBody>
          </p:sp>
        </mc:Fallback>
      </mc:AlternateContent>
      <p:sp>
        <p:nvSpPr>
          <p:cNvPr id="7" name="TextBox 6">
            <a:extLst>
              <a:ext uri="{FF2B5EF4-FFF2-40B4-BE49-F238E27FC236}">
                <a16:creationId xmlns:a16="http://schemas.microsoft.com/office/drawing/2014/main" id="{2AA32343-7BF9-4971-9DD7-EB717B7DD482}"/>
              </a:ext>
            </a:extLst>
          </p:cNvPr>
          <p:cNvSpPr txBox="1"/>
          <p:nvPr/>
        </p:nvSpPr>
        <p:spPr>
          <a:xfrm>
            <a:off x="1273570" y="5423482"/>
            <a:ext cx="10080230" cy="400110"/>
          </a:xfrm>
          <a:prstGeom prst="rect">
            <a:avLst/>
          </a:prstGeom>
          <a:noFill/>
        </p:spPr>
        <p:txBody>
          <a:bodyPr wrap="square" rtlCol="0">
            <a:spAutoFit/>
          </a:bodyPr>
          <a:lstStyle/>
          <a:p>
            <a:pPr algn="ctr"/>
            <a:r>
              <a:rPr lang="en-CA" sz="2000" dirty="0"/>
              <a:t>A small change in </a:t>
            </a:r>
            <a:r>
              <a:rPr lang="en-CA" sz="2000" dirty="0">
                <a:solidFill>
                  <a:srgbClr val="FF0000"/>
                </a:solidFill>
              </a:rPr>
              <a:t>radius</a:t>
            </a:r>
            <a:r>
              <a:rPr lang="en-CA" sz="2000" dirty="0"/>
              <a:t> will have a </a:t>
            </a:r>
            <a:r>
              <a:rPr lang="en-CA" sz="2000" dirty="0">
                <a:solidFill>
                  <a:srgbClr val="FF0000"/>
                </a:solidFill>
              </a:rPr>
              <a:t>LARGE</a:t>
            </a:r>
            <a:r>
              <a:rPr lang="en-CA" sz="2000" dirty="0"/>
              <a:t> effect on blood flow</a:t>
            </a:r>
          </a:p>
        </p:txBody>
      </p:sp>
      <p:sp>
        <p:nvSpPr>
          <p:cNvPr id="8" name="Rectangle 7">
            <a:extLst>
              <a:ext uri="{FF2B5EF4-FFF2-40B4-BE49-F238E27FC236}">
                <a16:creationId xmlns:a16="http://schemas.microsoft.com/office/drawing/2014/main" id="{371F1846-1EC2-4F8C-925D-84FFC49EAF57}"/>
              </a:ext>
            </a:extLst>
          </p:cNvPr>
          <p:cNvSpPr/>
          <p:nvPr/>
        </p:nvSpPr>
        <p:spPr>
          <a:xfrm>
            <a:off x="6766560" y="3988526"/>
            <a:ext cx="2464585" cy="801188"/>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CAB9E350-3287-408F-9C49-D4F662BBE2B1}"/>
              </a:ext>
            </a:extLst>
          </p:cNvPr>
          <p:cNvSpPr txBox="1"/>
          <p:nvPr/>
        </p:nvSpPr>
        <p:spPr>
          <a:xfrm>
            <a:off x="9231145" y="4065954"/>
            <a:ext cx="2464585" cy="646331"/>
          </a:xfrm>
          <a:prstGeom prst="rect">
            <a:avLst/>
          </a:prstGeom>
          <a:noFill/>
        </p:spPr>
        <p:txBody>
          <a:bodyPr wrap="square" rtlCol="0">
            <a:spAutoFit/>
          </a:bodyPr>
          <a:lstStyle/>
          <a:p>
            <a:r>
              <a:rPr lang="en-CA" b="1" dirty="0"/>
              <a:t>Just know this part of the equation</a:t>
            </a:r>
          </a:p>
        </p:txBody>
      </p:sp>
    </p:spTree>
    <p:extLst>
      <p:ext uri="{BB962C8B-B14F-4D97-AF65-F5344CB8AC3E}">
        <p14:creationId xmlns:p14="http://schemas.microsoft.com/office/powerpoint/2010/main" val="96206844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Relationship Between Pressure, Flow and Resistance</a:t>
            </a:r>
            <a:endParaRPr lang="en-CA" b="1" dirty="0">
              <a:solidFill>
                <a:srgbClr val="4F2683"/>
              </a:solidFill>
              <a:latin typeface="Calibri" panose="020F0502020204030204" pitchFamily="34" charset="0"/>
              <a:cs typeface="Calibri" panose="020F0502020204030204" pitchFamily="34" charset="0"/>
            </a:endParaRP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3427951" y="1297577"/>
                <a:ext cx="5336097" cy="2290195"/>
              </a:xfrm>
            </p:spPr>
            <p:txBody>
              <a:bodyPr>
                <a:normAutofit lnSpcReduction="10000"/>
              </a:bodyPr>
              <a:lstStyle/>
              <a:p>
                <a:pPr marL="0" indent="0">
                  <a:buNone/>
                </a:pPr>
                <a:endParaRPr lang="en-CA" b="1" dirty="0">
                  <a:solidFill>
                    <a:schemeClr val="tx1"/>
                  </a:solidFill>
                </a:endParaRPr>
              </a:p>
              <a:p>
                <a:pPr marL="0" indent="0" algn="ctr">
                  <a:buNone/>
                </a:pPr>
                <a14:m>
                  <m:oMathPara xmlns:m="http://schemas.openxmlformats.org/officeDocument/2006/math">
                    <m:oMathParaPr>
                      <m:jc m:val="centerGroup"/>
                    </m:oMathParaPr>
                    <m:oMath xmlns:m="http://schemas.openxmlformats.org/officeDocument/2006/math">
                      <m:r>
                        <a:rPr lang="en-CA" b="1" i="1" smtClean="0">
                          <a:solidFill>
                            <a:schemeClr val="tx1"/>
                          </a:solidFill>
                          <a:latin typeface="Cambria Math" panose="02040503050406030204" pitchFamily="18" charset="0"/>
                        </a:rPr>
                        <m:t>𝑩𝒍𝒐𝒐𝒅</m:t>
                      </m:r>
                      <m:r>
                        <a:rPr lang="en-CA" b="1" i="1" smtClean="0">
                          <a:solidFill>
                            <a:schemeClr val="tx1"/>
                          </a:solidFill>
                          <a:latin typeface="Cambria Math" panose="02040503050406030204" pitchFamily="18" charset="0"/>
                        </a:rPr>
                        <m:t> </m:t>
                      </m:r>
                      <m:r>
                        <a:rPr lang="en-CA" b="1" i="1" smtClean="0">
                          <a:solidFill>
                            <a:schemeClr val="tx1"/>
                          </a:solidFill>
                          <a:latin typeface="Cambria Math" panose="02040503050406030204" pitchFamily="18" charset="0"/>
                        </a:rPr>
                        <m:t>𝑭𝒍𝒐𝒘</m:t>
                      </m:r>
                      <m:r>
                        <a:rPr lang="en-CA" b="1" i="1" smtClean="0">
                          <a:solidFill>
                            <a:schemeClr val="tx1"/>
                          </a:solidFill>
                          <a:latin typeface="Cambria Math" panose="02040503050406030204" pitchFamily="18" charset="0"/>
                        </a:rPr>
                        <m:t>= </m:t>
                      </m:r>
                      <m:d>
                        <m:dPr>
                          <m:ctrlPr>
                            <a:rPr lang="en-CA" b="1" i="1" smtClean="0">
                              <a:solidFill>
                                <a:schemeClr val="tx1"/>
                              </a:solidFill>
                              <a:latin typeface="Cambria Math" panose="02040503050406030204" pitchFamily="18" charset="0"/>
                            </a:rPr>
                          </m:ctrlPr>
                        </m:dPr>
                        <m:e>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𝟏</m:t>
                              </m:r>
                            </m:sub>
                          </m:sSub>
                          <m:r>
                            <a:rPr lang="en-CA" b="1" i="1" smtClean="0">
                              <a:solidFill>
                                <a:schemeClr val="tx1"/>
                              </a:solidFill>
                              <a:latin typeface="Cambria Math" panose="02040503050406030204" pitchFamily="18" charset="0"/>
                            </a:rPr>
                            <m:t>−</m:t>
                          </m:r>
                          <m:sSub>
                            <m:sSubPr>
                              <m:ctrlPr>
                                <a:rPr lang="en-CA" b="1" i="1" smtClean="0">
                                  <a:solidFill>
                                    <a:schemeClr val="tx1"/>
                                  </a:solidFill>
                                  <a:latin typeface="Cambria Math" panose="02040503050406030204" pitchFamily="18" charset="0"/>
                                </a:rPr>
                              </m:ctrlPr>
                            </m:sSubPr>
                            <m:e>
                              <m:r>
                                <a:rPr lang="en-CA" b="1" i="1" smtClean="0">
                                  <a:solidFill>
                                    <a:schemeClr val="tx1"/>
                                  </a:solidFill>
                                  <a:latin typeface="Cambria Math" panose="02040503050406030204" pitchFamily="18" charset="0"/>
                                </a:rPr>
                                <m:t>𝑷</m:t>
                              </m:r>
                            </m:e>
                            <m:sub>
                              <m:r>
                                <a:rPr lang="en-CA" b="1" i="1" smtClean="0">
                                  <a:solidFill>
                                    <a:schemeClr val="tx1"/>
                                  </a:solidFill>
                                  <a:latin typeface="Cambria Math" panose="02040503050406030204" pitchFamily="18" charset="0"/>
                                </a:rPr>
                                <m:t>𝟐</m:t>
                              </m:r>
                            </m:sub>
                          </m:sSub>
                        </m:e>
                      </m:d>
                      <m:r>
                        <a:rPr lang="en-CA" b="1" i="1" smtClean="0">
                          <a:solidFill>
                            <a:schemeClr val="tx1"/>
                          </a:solidFill>
                          <a:latin typeface="Cambria Math" panose="02040503050406030204" pitchFamily="18" charset="0"/>
                        </a:rPr>
                        <m:t> ∗ </m:t>
                      </m:r>
                      <m:sSup>
                        <m:sSupPr>
                          <m:ctrlPr>
                            <a:rPr lang="en-CA" b="1" i="1" smtClean="0">
                              <a:solidFill>
                                <a:schemeClr val="tx1"/>
                              </a:solidFill>
                              <a:latin typeface="Cambria Math" panose="02040503050406030204" pitchFamily="18" charset="0"/>
                            </a:rPr>
                          </m:ctrlPr>
                        </m:sSupPr>
                        <m:e>
                          <m:r>
                            <a:rPr lang="en-CA" b="1" i="1" smtClean="0">
                              <a:solidFill>
                                <a:schemeClr val="tx1"/>
                              </a:solidFill>
                              <a:latin typeface="Cambria Math" panose="02040503050406030204" pitchFamily="18" charset="0"/>
                            </a:rPr>
                            <m:t>𝒓</m:t>
                          </m:r>
                        </m:e>
                        <m:sup>
                          <m:r>
                            <a:rPr lang="en-CA" b="1" i="1" smtClean="0">
                              <a:solidFill>
                                <a:schemeClr val="tx1"/>
                              </a:solidFill>
                              <a:latin typeface="Cambria Math" panose="02040503050406030204" pitchFamily="18" charset="0"/>
                            </a:rPr>
                            <m:t>𝟒</m:t>
                          </m:r>
                        </m:sup>
                      </m:sSup>
                    </m:oMath>
                  </m:oMathPara>
                </a14:m>
                <a:endParaRPr lang="en-US" b="1" dirty="0">
                  <a:solidFill>
                    <a:schemeClr val="tx1"/>
                  </a:solidFill>
                </a:endParaRPr>
              </a:p>
              <a:p>
                <a:pPr marL="0" indent="0" algn="ctr">
                  <a:buNone/>
                </a:pPr>
                <a14:m>
                  <m:oMath xmlns:m="http://schemas.openxmlformats.org/officeDocument/2006/math">
                    <m:r>
                      <a:rPr lang="en-CA" b="1" i="1">
                        <a:latin typeface="Cambria Math" panose="02040503050406030204" pitchFamily="18" charset="0"/>
                      </a:rPr>
                      <m:t>𝑩𝒍𝒐𝒐𝒅</m:t>
                    </m:r>
                    <m:r>
                      <a:rPr lang="en-CA" b="1" i="1">
                        <a:latin typeface="Cambria Math" panose="02040503050406030204" pitchFamily="18" charset="0"/>
                      </a:rPr>
                      <m:t> </m:t>
                    </m:r>
                    <m:r>
                      <a:rPr lang="en-CA" b="1" i="1">
                        <a:latin typeface="Cambria Math" panose="02040503050406030204" pitchFamily="18" charset="0"/>
                      </a:rPr>
                      <m:t>𝑭𝒍𝒐𝒘</m:t>
                    </m:r>
                    <m:r>
                      <a:rPr lang="en-CA" b="1" i="1">
                        <a:latin typeface="Cambria Math" panose="02040503050406030204" pitchFamily="18" charset="0"/>
                      </a:rPr>
                      <m:t>= </m:t>
                    </m:r>
                    <m:d>
                      <m:dPr>
                        <m:ctrlPr>
                          <a:rPr lang="en-CA" b="1" i="1">
                            <a:latin typeface="Cambria Math" panose="02040503050406030204" pitchFamily="18" charset="0"/>
                          </a:rPr>
                        </m:ctrlPr>
                      </m:dPr>
                      <m:e>
                        <m:r>
                          <a:rPr lang="en-US" b="1" i="1" smtClean="0">
                            <a:latin typeface="Cambria Math" panose="02040503050406030204" pitchFamily="18" charset="0"/>
                          </a:rPr>
                          <m:t>𝟒</m:t>
                        </m:r>
                        <m:r>
                          <a:rPr lang="en-CA" b="1" i="1">
                            <a:latin typeface="Cambria Math" panose="02040503050406030204" pitchFamily="18" charset="0"/>
                          </a:rPr>
                          <m:t>−</m:t>
                        </m:r>
                        <m:r>
                          <a:rPr lang="en-US" b="1" i="1" smtClean="0">
                            <a:latin typeface="Cambria Math" panose="02040503050406030204" pitchFamily="18" charset="0"/>
                          </a:rPr>
                          <m:t>𝟐</m:t>
                        </m:r>
                      </m:e>
                    </m:d>
                    <m:r>
                      <a:rPr lang="en-CA" b="1" i="1">
                        <a:latin typeface="Cambria Math" panose="02040503050406030204" pitchFamily="18" charset="0"/>
                      </a:rPr>
                      <m:t> ∗ </m:t>
                    </m:r>
                    <m:sSup>
                      <m:sSupPr>
                        <m:ctrlPr>
                          <a:rPr lang="en-CA" b="1" i="1">
                            <a:latin typeface="Cambria Math" panose="02040503050406030204" pitchFamily="18" charset="0"/>
                          </a:rPr>
                        </m:ctrlPr>
                      </m:sSupPr>
                      <m:e>
                        <m:r>
                          <a:rPr lang="en-US" b="1" i="1" smtClean="0">
                            <a:latin typeface="Cambria Math" panose="02040503050406030204" pitchFamily="18" charset="0"/>
                          </a:rPr>
                          <m:t>𝟏</m:t>
                        </m:r>
                      </m:e>
                      <m:sup>
                        <m:r>
                          <a:rPr lang="en-CA" b="1" i="1">
                            <a:latin typeface="Cambria Math" panose="02040503050406030204" pitchFamily="18" charset="0"/>
                          </a:rPr>
                          <m:t>𝟒</m:t>
                        </m:r>
                      </m:sup>
                    </m:sSup>
                  </m:oMath>
                </a14:m>
                <a:r>
                  <a:rPr lang="en-CA" b="1" dirty="0"/>
                  <a:t> </a:t>
                </a:r>
              </a:p>
              <a:p>
                <a:pPr marL="0" indent="0" algn="ctr">
                  <a:buNone/>
                </a:pPr>
                <a14:m>
                  <m:oMath xmlns:m="http://schemas.openxmlformats.org/officeDocument/2006/math">
                    <m:r>
                      <a:rPr lang="en-CA" b="1" i="1">
                        <a:latin typeface="Cambria Math" panose="02040503050406030204" pitchFamily="18" charset="0"/>
                      </a:rPr>
                      <m:t>𝑩𝒍𝒐𝒐𝒅</m:t>
                    </m:r>
                    <m:r>
                      <a:rPr lang="en-CA" b="1" i="1">
                        <a:latin typeface="Cambria Math" panose="02040503050406030204" pitchFamily="18" charset="0"/>
                      </a:rPr>
                      <m:t> </m:t>
                    </m:r>
                    <m:r>
                      <a:rPr lang="en-CA" b="1" i="1">
                        <a:latin typeface="Cambria Math" panose="02040503050406030204" pitchFamily="18" charset="0"/>
                      </a:rPr>
                      <m:t>𝑭𝒍𝒐𝒘</m:t>
                    </m:r>
                    <m:r>
                      <a:rPr lang="en-CA" b="1" i="1">
                        <a:latin typeface="Cambria Math" panose="02040503050406030204" pitchFamily="18" charset="0"/>
                      </a:rPr>
                      <m:t>=</m:t>
                    </m:r>
                    <m:r>
                      <a:rPr lang="en-US" b="1" i="1" smtClean="0">
                        <a:latin typeface="Cambria Math" panose="02040503050406030204" pitchFamily="18" charset="0"/>
                      </a:rPr>
                      <m:t>𝟐</m:t>
                    </m:r>
                  </m:oMath>
                </a14:m>
                <a:r>
                  <a:rPr lang="en-CA" b="1" dirty="0"/>
                  <a:t> L/min</a:t>
                </a:r>
              </a:p>
              <a:p>
                <a:pPr marL="0" indent="0" algn="ctr">
                  <a:buNone/>
                </a:pPr>
                <a:r>
                  <a:rPr lang="en-CA" b="1" dirty="0">
                    <a:solidFill>
                      <a:schemeClr val="tx1"/>
                    </a:solidFill>
                  </a:rPr>
                  <a:t> </a:t>
                </a:r>
              </a:p>
              <a:p>
                <a:pPr marL="0" indent="0">
                  <a:buNone/>
                </a:pPr>
                <a:endParaRPr lang="en-CA" sz="3200" b="1" dirty="0">
                  <a:solidFill>
                    <a:schemeClr val="tx1"/>
                  </a:solidFill>
                </a:endParaRPr>
              </a:p>
            </p:txBody>
          </p:sp>
        </mc:Choice>
        <mc:Fallback xmlns="">
          <p:sp>
            <p:nvSpPr>
              <p:cNvPr id="3" name="Content Placeholder 2">
                <a:extLst>
                  <a:ext uri="{FF2B5EF4-FFF2-40B4-BE49-F238E27FC236}">
                    <a16:creationId xmlns:a16="http://schemas.microsoft.com/office/drawing/2014/main" id="{65E9031E-8B74-4CC0-9372-753BF492B5DC}"/>
                  </a:ext>
                </a:extLst>
              </p:cNvPr>
              <p:cNvSpPr>
                <a:spLocks noGrp="1" noRot="1" noChangeAspect="1" noMove="1" noResize="1" noEditPoints="1" noAdjustHandles="1" noChangeArrowheads="1" noChangeShapeType="1" noTextEdit="1"/>
              </p:cNvSpPr>
              <p:nvPr>
                <p:ph idx="1"/>
              </p:nvPr>
            </p:nvSpPr>
            <p:spPr>
              <a:xfrm>
                <a:off x="3427951" y="1297577"/>
                <a:ext cx="5336097" cy="2290195"/>
              </a:xfrm>
              <a:blipFill>
                <a:blip r:embed="rId2"/>
                <a:stretch>
                  <a:fillRect/>
                </a:stretch>
              </a:blipFill>
            </p:spPr>
            <p:txBody>
              <a:bodyPr/>
              <a:lstStyle/>
              <a:p>
                <a:r>
                  <a:rPr lang="en-US">
                    <a:noFill/>
                  </a:rPr>
                  <a:t> </a:t>
                </a:r>
              </a:p>
            </p:txBody>
          </p:sp>
        </mc:Fallback>
      </mc:AlternateContent>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mc:AlternateContent xmlns:mc="http://schemas.openxmlformats.org/markup-compatibility/2006" xmlns:a14="http://schemas.microsoft.com/office/drawing/2010/main">
        <mc:Choice Requires="a14">
          <p:sp>
            <p:nvSpPr>
              <p:cNvPr id="10" name="Content Placeholder 2">
                <a:extLst>
                  <a:ext uri="{FF2B5EF4-FFF2-40B4-BE49-F238E27FC236}">
                    <a16:creationId xmlns:a16="http://schemas.microsoft.com/office/drawing/2014/main" id="{E719A8B5-1E9B-4FBA-A58A-A2E6C5525567}"/>
                  </a:ext>
                </a:extLst>
              </p:cNvPr>
              <p:cNvSpPr txBox="1">
                <a:spLocks/>
              </p:cNvSpPr>
              <p:nvPr/>
            </p:nvSpPr>
            <p:spPr>
              <a:xfrm>
                <a:off x="3427951" y="3001940"/>
                <a:ext cx="5336097" cy="2290195"/>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CA" b="1" dirty="0"/>
              </a:p>
              <a:p>
                <a:pPr marL="0" indent="0" algn="ctr">
                  <a:buFont typeface="Arial" panose="020B0604020202020204" pitchFamily="34" charset="0"/>
                  <a:buNone/>
                </a:pPr>
                <a14:m>
                  <m:oMathPara xmlns:m="http://schemas.openxmlformats.org/officeDocument/2006/math">
                    <m:oMathParaPr>
                      <m:jc m:val="centerGroup"/>
                    </m:oMathParaPr>
                    <m:oMath xmlns:m="http://schemas.openxmlformats.org/officeDocument/2006/math">
                      <m:r>
                        <a:rPr lang="en-CA" b="1" i="1" smtClean="0">
                          <a:latin typeface="Cambria Math" panose="02040503050406030204" pitchFamily="18" charset="0"/>
                        </a:rPr>
                        <m:t>𝑩𝒍𝒐𝒐𝒅</m:t>
                      </m:r>
                      <m:r>
                        <a:rPr lang="en-CA" b="1" i="1" smtClean="0">
                          <a:latin typeface="Cambria Math" panose="02040503050406030204" pitchFamily="18" charset="0"/>
                        </a:rPr>
                        <m:t> </m:t>
                      </m:r>
                      <m:r>
                        <a:rPr lang="en-CA" b="1" i="1" smtClean="0">
                          <a:latin typeface="Cambria Math" panose="02040503050406030204" pitchFamily="18" charset="0"/>
                        </a:rPr>
                        <m:t>𝑭𝒍𝒐𝒘</m:t>
                      </m:r>
                      <m:r>
                        <a:rPr lang="en-CA" b="1" i="1" smtClean="0">
                          <a:latin typeface="Cambria Math" panose="02040503050406030204" pitchFamily="18" charset="0"/>
                        </a:rPr>
                        <m:t>= </m:t>
                      </m:r>
                      <m:d>
                        <m:dPr>
                          <m:ctrlPr>
                            <a:rPr lang="en-CA" b="1" i="1" smtClean="0">
                              <a:latin typeface="Cambria Math" panose="02040503050406030204" pitchFamily="18" charset="0"/>
                            </a:rPr>
                          </m:ctrlPr>
                        </m:dPr>
                        <m:e>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𝟏</m:t>
                              </m:r>
                            </m:sub>
                          </m:sSub>
                          <m:r>
                            <a:rPr lang="en-CA" b="1" i="1" smtClean="0">
                              <a:latin typeface="Cambria Math" panose="02040503050406030204" pitchFamily="18" charset="0"/>
                            </a:rPr>
                            <m:t>−</m:t>
                          </m:r>
                          <m:sSub>
                            <m:sSubPr>
                              <m:ctrlPr>
                                <a:rPr lang="en-CA" b="1" i="1" smtClean="0">
                                  <a:latin typeface="Cambria Math" panose="02040503050406030204" pitchFamily="18" charset="0"/>
                                </a:rPr>
                              </m:ctrlPr>
                            </m:sSubPr>
                            <m:e>
                              <m:r>
                                <a:rPr lang="en-CA" b="1" i="1" smtClean="0">
                                  <a:latin typeface="Cambria Math" panose="02040503050406030204" pitchFamily="18" charset="0"/>
                                </a:rPr>
                                <m:t>𝑷</m:t>
                              </m:r>
                            </m:e>
                            <m:sub>
                              <m:r>
                                <a:rPr lang="en-CA" b="1" i="1" smtClean="0">
                                  <a:latin typeface="Cambria Math" panose="02040503050406030204" pitchFamily="18" charset="0"/>
                                </a:rPr>
                                <m:t>𝟐</m:t>
                              </m:r>
                            </m:sub>
                          </m:sSub>
                        </m:e>
                      </m:d>
                      <m:r>
                        <a:rPr lang="en-CA" b="1" i="1" smtClean="0">
                          <a:latin typeface="Cambria Math" panose="02040503050406030204" pitchFamily="18" charset="0"/>
                        </a:rPr>
                        <m:t> ∗ </m:t>
                      </m:r>
                      <m:sSup>
                        <m:sSupPr>
                          <m:ctrlPr>
                            <a:rPr lang="en-CA" b="1" i="1" smtClean="0">
                              <a:latin typeface="Cambria Math" panose="02040503050406030204" pitchFamily="18" charset="0"/>
                            </a:rPr>
                          </m:ctrlPr>
                        </m:sSupPr>
                        <m:e>
                          <m:r>
                            <a:rPr lang="en-CA" b="1" i="1" smtClean="0">
                              <a:latin typeface="Cambria Math" panose="02040503050406030204" pitchFamily="18" charset="0"/>
                            </a:rPr>
                            <m:t>𝒓</m:t>
                          </m:r>
                        </m:e>
                        <m:sup>
                          <m:r>
                            <a:rPr lang="en-CA" b="1" i="1" smtClean="0">
                              <a:latin typeface="Cambria Math" panose="02040503050406030204" pitchFamily="18" charset="0"/>
                            </a:rPr>
                            <m:t>𝟒</m:t>
                          </m:r>
                        </m:sup>
                      </m:sSup>
                    </m:oMath>
                  </m:oMathPara>
                </a14:m>
                <a:endParaRPr lang="en-US" b="1" dirty="0"/>
              </a:p>
              <a:p>
                <a:pPr marL="0" indent="0" algn="ctr">
                  <a:buFont typeface="Arial" panose="020B0604020202020204" pitchFamily="34" charset="0"/>
                  <a:buNone/>
                </a:pPr>
                <a14:m>
                  <m:oMath xmlns:m="http://schemas.openxmlformats.org/officeDocument/2006/math">
                    <m:r>
                      <a:rPr lang="en-CA" b="1" i="1">
                        <a:latin typeface="Cambria Math" panose="02040503050406030204" pitchFamily="18" charset="0"/>
                      </a:rPr>
                      <m:t>𝑩𝒍𝒐𝒐𝒅</m:t>
                    </m:r>
                    <m:r>
                      <a:rPr lang="en-CA" b="1" i="1">
                        <a:latin typeface="Cambria Math" panose="02040503050406030204" pitchFamily="18" charset="0"/>
                      </a:rPr>
                      <m:t> </m:t>
                    </m:r>
                    <m:r>
                      <a:rPr lang="en-CA" b="1" i="1">
                        <a:latin typeface="Cambria Math" panose="02040503050406030204" pitchFamily="18" charset="0"/>
                      </a:rPr>
                      <m:t>𝑭𝒍𝒐𝒘</m:t>
                    </m:r>
                    <m:r>
                      <a:rPr lang="en-CA" b="1" i="1">
                        <a:latin typeface="Cambria Math" panose="02040503050406030204" pitchFamily="18" charset="0"/>
                      </a:rPr>
                      <m:t>= </m:t>
                    </m:r>
                    <m:d>
                      <m:dPr>
                        <m:ctrlPr>
                          <a:rPr lang="en-CA" b="1" i="1">
                            <a:latin typeface="Cambria Math" panose="02040503050406030204" pitchFamily="18" charset="0"/>
                          </a:rPr>
                        </m:ctrlPr>
                      </m:dPr>
                      <m:e>
                        <m:r>
                          <a:rPr lang="en-US" b="1" i="1" smtClean="0">
                            <a:latin typeface="Cambria Math" panose="02040503050406030204" pitchFamily="18" charset="0"/>
                          </a:rPr>
                          <m:t>𝟏𝟎</m:t>
                        </m:r>
                        <m:r>
                          <a:rPr lang="en-CA" b="1" i="1">
                            <a:latin typeface="Cambria Math" panose="02040503050406030204" pitchFamily="18" charset="0"/>
                          </a:rPr>
                          <m:t>−</m:t>
                        </m:r>
                        <m:r>
                          <a:rPr lang="en-US" b="1" i="1" smtClean="0">
                            <a:latin typeface="Cambria Math" panose="02040503050406030204" pitchFamily="18" charset="0"/>
                          </a:rPr>
                          <m:t>𝟐</m:t>
                        </m:r>
                      </m:e>
                    </m:d>
                    <m:r>
                      <a:rPr lang="en-CA" b="1" i="1">
                        <a:latin typeface="Cambria Math" panose="02040503050406030204" pitchFamily="18" charset="0"/>
                      </a:rPr>
                      <m:t> ∗ </m:t>
                    </m:r>
                    <m:sSup>
                      <m:sSupPr>
                        <m:ctrlPr>
                          <a:rPr lang="en-CA" b="1" i="1">
                            <a:latin typeface="Cambria Math" panose="02040503050406030204" pitchFamily="18" charset="0"/>
                          </a:rPr>
                        </m:ctrlPr>
                      </m:sSupPr>
                      <m:e>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𝟓</m:t>
                        </m:r>
                      </m:e>
                      <m:sup>
                        <m:r>
                          <a:rPr lang="en-CA" b="1" i="1">
                            <a:latin typeface="Cambria Math" panose="02040503050406030204" pitchFamily="18" charset="0"/>
                          </a:rPr>
                          <m:t>𝟒</m:t>
                        </m:r>
                      </m:sup>
                    </m:sSup>
                  </m:oMath>
                </a14:m>
                <a:r>
                  <a:rPr lang="en-CA" b="1" dirty="0"/>
                  <a:t> </a:t>
                </a:r>
              </a:p>
              <a:p>
                <a:pPr marL="0" indent="0" algn="ctr">
                  <a:buNone/>
                </a:pPr>
                <a14:m>
                  <m:oMath xmlns:m="http://schemas.openxmlformats.org/officeDocument/2006/math">
                    <m:r>
                      <a:rPr lang="en-CA" b="1" i="1">
                        <a:latin typeface="Cambria Math" panose="02040503050406030204" pitchFamily="18" charset="0"/>
                      </a:rPr>
                      <m:t>𝑩𝒍𝒐𝒐𝒅</m:t>
                    </m:r>
                    <m:r>
                      <a:rPr lang="en-CA" b="1" i="1">
                        <a:latin typeface="Cambria Math" panose="02040503050406030204" pitchFamily="18" charset="0"/>
                      </a:rPr>
                      <m:t> </m:t>
                    </m:r>
                    <m:r>
                      <a:rPr lang="en-CA" b="1" i="1">
                        <a:latin typeface="Cambria Math" panose="02040503050406030204" pitchFamily="18" charset="0"/>
                      </a:rPr>
                      <m:t>𝑭𝒍𝒐𝒘</m:t>
                    </m:r>
                    <m:r>
                      <a:rPr lang="en-CA" b="1" i="1">
                        <a:latin typeface="Cambria Math" panose="02040503050406030204" pitchFamily="18" charset="0"/>
                      </a:rPr>
                      <m:t>=</m:t>
                    </m:r>
                    <m:r>
                      <a:rPr lang="en-US" b="1" i="1" smtClean="0">
                        <a:latin typeface="Cambria Math" panose="02040503050406030204" pitchFamily="18" charset="0"/>
                      </a:rPr>
                      <m:t>𝟎</m:t>
                    </m:r>
                    <m:r>
                      <a:rPr lang="en-US" b="1" i="1" smtClean="0">
                        <a:latin typeface="Cambria Math" panose="02040503050406030204" pitchFamily="18" charset="0"/>
                      </a:rPr>
                      <m:t>.</m:t>
                    </m:r>
                    <m:r>
                      <a:rPr lang="en-US" b="1" i="1" smtClean="0">
                        <a:latin typeface="Cambria Math" panose="02040503050406030204" pitchFamily="18" charset="0"/>
                      </a:rPr>
                      <m:t>𝟓</m:t>
                    </m:r>
                  </m:oMath>
                </a14:m>
                <a:r>
                  <a:rPr lang="en-CA" b="1" dirty="0"/>
                  <a:t> L/min </a:t>
                </a:r>
              </a:p>
              <a:p>
                <a:pPr marL="0" indent="0" algn="ctr">
                  <a:buFont typeface="Arial" panose="020B0604020202020204" pitchFamily="34" charset="0"/>
                  <a:buNone/>
                </a:pPr>
                <a:r>
                  <a:rPr lang="en-CA" b="1" dirty="0"/>
                  <a:t> </a:t>
                </a:r>
              </a:p>
              <a:p>
                <a:pPr marL="0" indent="0">
                  <a:buFont typeface="Arial" panose="020B0604020202020204" pitchFamily="34" charset="0"/>
                  <a:buNone/>
                </a:pPr>
                <a:endParaRPr lang="en-CA" sz="3200" b="1" dirty="0"/>
              </a:p>
            </p:txBody>
          </p:sp>
        </mc:Choice>
        <mc:Fallback xmlns="">
          <p:sp>
            <p:nvSpPr>
              <p:cNvPr id="10" name="Content Placeholder 2">
                <a:extLst>
                  <a:ext uri="{FF2B5EF4-FFF2-40B4-BE49-F238E27FC236}">
                    <a16:creationId xmlns:a16="http://schemas.microsoft.com/office/drawing/2014/main" id="{E719A8B5-1E9B-4FBA-A58A-A2E6C5525567}"/>
                  </a:ext>
                </a:extLst>
              </p:cNvPr>
              <p:cNvSpPr txBox="1">
                <a:spLocks noRot="1" noChangeAspect="1" noMove="1" noResize="1" noEditPoints="1" noAdjustHandles="1" noChangeArrowheads="1" noChangeShapeType="1" noTextEdit="1"/>
              </p:cNvSpPr>
              <p:nvPr/>
            </p:nvSpPr>
            <p:spPr>
              <a:xfrm>
                <a:off x="3427951" y="3001940"/>
                <a:ext cx="5336097" cy="2290195"/>
              </a:xfrm>
              <a:prstGeom prst="rect">
                <a:avLst/>
              </a:prstGeom>
              <a:blipFill>
                <a:blip r:embed="rId4"/>
                <a:stretch>
                  <a:fillRect/>
                </a:stretch>
              </a:blipFill>
            </p:spPr>
            <p:txBody>
              <a:bodyPr/>
              <a:lstStyle/>
              <a:p>
                <a:r>
                  <a:rPr lang="en-US">
                    <a:noFill/>
                  </a:rPr>
                  <a:t> </a:t>
                </a:r>
              </a:p>
            </p:txBody>
          </p:sp>
        </mc:Fallback>
      </mc:AlternateContent>
      <p:sp>
        <p:nvSpPr>
          <p:cNvPr id="13" name="TextBox 12">
            <a:extLst>
              <a:ext uri="{FF2B5EF4-FFF2-40B4-BE49-F238E27FC236}">
                <a16:creationId xmlns:a16="http://schemas.microsoft.com/office/drawing/2014/main" id="{E71F4DB5-656A-4947-AB4A-78D1C7EFFA1E}"/>
              </a:ext>
            </a:extLst>
          </p:cNvPr>
          <p:cNvSpPr txBox="1"/>
          <p:nvPr/>
        </p:nvSpPr>
        <p:spPr>
          <a:xfrm>
            <a:off x="1273570" y="5122750"/>
            <a:ext cx="10080230" cy="461665"/>
          </a:xfrm>
          <a:prstGeom prst="rect">
            <a:avLst/>
          </a:prstGeom>
          <a:noFill/>
        </p:spPr>
        <p:txBody>
          <a:bodyPr wrap="square" rtlCol="0">
            <a:spAutoFit/>
          </a:bodyPr>
          <a:lstStyle/>
          <a:p>
            <a:pPr algn="ctr"/>
            <a:r>
              <a:rPr lang="en-CA" sz="2400" dirty="0"/>
              <a:t>A small change in </a:t>
            </a:r>
            <a:r>
              <a:rPr lang="en-CA" sz="2400" dirty="0">
                <a:solidFill>
                  <a:srgbClr val="FF0000"/>
                </a:solidFill>
              </a:rPr>
              <a:t>radius</a:t>
            </a:r>
            <a:r>
              <a:rPr lang="en-CA" sz="2400" dirty="0"/>
              <a:t> will have a </a:t>
            </a:r>
            <a:r>
              <a:rPr lang="en-CA" sz="2400" dirty="0">
                <a:solidFill>
                  <a:srgbClr val="FF0000"/>
                </a:solidFill>
              </a:rPr>
              <a:t>LARGE</a:t>
            </a:r>
            <a:r>
              <a:rPr lang="en-CA" sz="2400" dirty="0"/>
              <a:t> effect on blood flow</a:t>
            </a:r>
          </a:p>
        </p:txBody>
      </p:sp>
    </p:spTree>
    <p:extLst>
      <p:ext uri="{BB962C8B-B14F-4D97-AF65-F5344CB8AC3E}">
        <p14:creationId xmlns:p14="http://schemas.microsoft.com/office/powerpoint/2010/main" val="65172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3"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Defining terms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499146" y="1297576"/>
            <a:ext cx="7154454" cy="4493623"/>
          </a:xfrm>
        </p:spPr>
        <p:txBody>
          <a:bodyPr>
            <a:normAutofit/>
          </a:bodyPr>
          <a:lstStyle/>
          <a:p>
            <a:pPr>
              <a:buClr>
                <a:schemeClr val="tx1"/>
              </a:buClr>
            </a:pPr>
            <a:r>
              <a:rPr lang="en-CA" sz="3200" dirty="0">
                <a:solidFill>
                  <a:srgbClr val="FF0000"/>
                </a:solidFill>
              </a:rPr>
              <a:t>Blood velocity (cm/sec)</a:t>
            </a:r>
            <a:r>
              <a:rPr lang="en-CA" sz="3200" dirty="0"/>
              <a:t>: speed at which blood is moving through particular blood vessel</a:t>
            </a:r>
          </a:p>
          <a:p>
            <a:pPr lvl="1"/>
            <a:r>
              <a:rPr lang="en-CA" sz="2800" dirty="0"/>
              <a:t>Fluid flows faster through a narrow tube than a larger tube</a:t>
            </a:r>
          </a:p>
          <a:p>
            <a:pPr lvl="1"/>
            <a:r>
              <a:rPr lang="en-CA" sz="2800" dirty="0"/>
              <a:t>As cross sectional area increases mean velocity decreases</a:t>
            </a:r>
          </a:p>
          <a:p>
            <a:pPr>
              <a:buClr>
                <a:schemeClr val="tx1"/>
              </a:buClr>
            </a:pPr>
            <a:r>
              <a:rPr lang="en-CA" sz="3200" dirty="0">
                <a:solidFill>
                  <a:srgbClr val="FF0000"/>
                </a:solidFill>
              </a:rPr>
              <a:t>Blood flow (L/min)</a:t>
            </a:r>
            <a:r>
              <a:rPr lang="en-CA" sz="3200" dirty="0"/>
              <a:t>: volume of blood moving through set of vessels</a:t>
            </a:r>
            <a:endParaRPr lang="en-CA" sz="28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7" descr="blood velocity-cross-sectional area colour">
            <a:extLst>
              <a:ext uri="{FF2B5EF4-FFF2-40B4-BE49-F238E27FC236}">
                <a16:creationId xmlns:a16="http://schemas.microsoft.com/office/drawing/2014/main" id="{5E724E35-926B-4D8E-8FFB-A4D1FBA698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653599" y="1297576"/>
            <a:ext cx="4538401" cy="4558937"/>
          </a:xfrm>
          <a:prstGeom prst="rect">
            <a:avLst/>
          </a:prstGeom>
          <a:noFill/>
        </p:spPr>
      </p:pic>
    </p:spTree>
    <p:extLst>
      <p:ext uri="{BB962C8B-B14F-4D97-AF65-F5344CB8AC3E}">
        <p14:creationId xmlns:p14="http://schemas.microsoft.com/office/powerpoint/2010/main" val="302540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Overall blood flow does not change</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90830"/>
            <a:ext cx="10515600" cy="1097916"/>
          </a:xfrm>
        </p:spPr>
        <p:txBody>
          <a:bodyPr>
            <a:normAutofit/>
          </a:bodyPr>
          <a:lstStyle/>
          <a:p>
            <a:r>
              <a:rPr lang="en-CA" sz="3200" dirty="0"/>
              <a:t>Blood flow can change due to constriction in vessel</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6" name="Picture 5">
            <a:extLst>
              <a:ext uri="{FF2B5EF4-FFF2-40B4-BE49-F238E27FC236}">
                <a16:creationId xmlns:a16="http://schemas.microsoft.com/office/drawing/2014/main" id="{2FE01DD8-311B-4CC4-A94E-B4E743F6A576}"/>
              </a:ext>
            </a:extLst>
          </p:cNvPr>
          <p:cNvPicPr>
            <a:picLocks noChangeAspect="1"/>
          </p:cNvPicPr>
          <p:nvPr/>
        </p:nvPicPr>
        <p:blipFill>
          <a:blip r:embed="rId3"/>
          <a:stretch>
            <a:fillRect/>
          </a:stretch>
        </p:blipFill>
        <p:spPr>
          <a:xfrm>
            <a:off x="1773777" y="2803595"/>
            <a:ext cx="4062151" cy="2528756"/>
          </a:xfrm>
          <a:prstGeom prst="rect">
            <a:avLst/>
          </a:prstGeom>
        </p:spPr>
      </p:pic>
      <p:pic>
        <p:nvPicPr>
          <p:cNvPr id="7" name="Picture 6">
            <a:extLst>
              <a:ext uri="{FF2B5EF4-FFF2-40B4-BE49-F238E27FC236}">
                <a16:creationId xmlns:a16="http://schemas.microsoft.com/office/drawing/2014/main" id="{8162E885-16A6-432D-81BB-D5208DCBECDF}"/>
              </a:ext>
            </a:extLst>
          </p:cNvPr>
          <p:cNvPicPr>
            <a:picLocks noChangeAspect="1"/>
          </p:cNvPicPr>
          <p:nvPr/>
        </p:nvPicPr>
        <p:blipFill>
          <a:blip r:embed="rId4"/>
          <a:stretch>
            <a:fillRect/>
          </a:stretch>
        </p:blipFill>
        <p:spPr>
          <a:xfrm>
            <a:off x="6455512" y="2688746"/>
            <a:ext cx="4233863" cy="2566988"/>
          </a:xfrm>
          <a:prstGeom prst="rect">
            <a:avLst/>
          </a:prstGeom>
        </p:spPr>
      </p:pic>
    </p:spTree>
    <p:extLst>
      <p:ext uri="{BB962C8B-B14F-4D97-AF65-F5344CB8AC3E}">
        <p14:creationId xmlns:p14="http://schemas.microsoft.com/office/powerpoint/2010/main" val="417745191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Arteries and Veins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6651929" cy="4493623"/>
          </a:xfrm>
        </p:spPr>
        <p:txBody>
          <a:bodyPr>
            <a:normAutofit lnSpcReduction="10000"/>
          </a:bodyPr>
          <a:lstStyle/>
          <a:p>
            <a:r>
              <a:rPr lang="en-CA" sz="3200" dirty="0"/>
              <a:t>Contain three layers:</a:t>
            </a:r>
          </a:p>
          <a:p>
            <a:pPr marL="984250" lvl="1" indent="-527050">
              <a:buClr>
                <a:schemeClr val="tx1"/>
              </a:buClr>
              <a:buFont typeface="Wingdings" panose="05000000000000000000" pitchFamily="2" charset="2"/>
              <a:buChar char="Ø"/>
            </a:pPr>
            <a:r>
              <a:rPr lang="en-CA" sz="2800" dirty="0">
                <a:solidFill>
                  <a:srgbClr val="FF0000"/>
                </a:solidFill>
              </a:rPr>
              <a:t>Outer Layer </a:t>
            </a:r>
            <a:r>
              <a:rPr lang="en-CA" sz="2800" dirty="0"/>
              <a:t>– Tunica externa</a:t>
            </a:r>
          </a:p>
          <a:p>
            <a:pPr lvl="3">
              <a:buFont typeface="Wingdings" panose="05000000000000000000" pitchFamily="2" charset="2"/>
              <a:buChar char="§"/>
            </a:pPr>
            <a:r>
              <a:rPr lang="en-CA" sz="2200" dirty="0"/>
              <a:t>Fibrous connective tissue</a:t>
            </a:r>
          </a:p>
          <a:p>
            <a:pPr marL="984250" lvl="1" indent="-527050">
              <a:buClr>
                <a:schemeClr val="tx1"/>
              </a:buClr>
              <a:buFont typeface="Wingdings" panose="05000000000000000000" pitchFamily="2" charset="2"/>
              <a:buChar char="Ø"/>
            </a:pPr>
            <a:r>
              <a:rPr lang="en-CA" sz="2800" dirty="0">
                <a:solidFill>
                  <a:srgbClr val="FF0000"/>
                </a:solidFill>
              </a:rPr>
              <a:t>Middle Layer </a:t>
            </a:r>
            <a:r>
              <a:rPr lang="en-CA" sz="2800" dirty="0"/>
              <a:t>– Tunica media</a:t>
            </a:r>
          </a:p>
          <a:p>
            <a:pPr lvl="3">
              <a:buFont typeface="Wingdings" panose="05000000000000000000" pitchFamily="2" charset="2"/>
              <a:buChar char="§"/>
            </a:pPr>
            <a:r>
              <a:rPr lang="en-CA" sz="2200" dirty="0"/>
              <a:t>Smooth muscle and elastic tissue</a:t>
            </a:r>
          </a:p>
          <a:p>
            <a:pPr marL="984250" lvl="1" indent="-527050">
              <a:buClr>
                <a:schemeClr val="tx1"/>
              </a:buClr>
              <a:buFont typeface="Wingdings" panose="05000000000000000000" pitchFamily="2" charset="2"/>
              <a:buChar char="Ø"/>
            </a:pPr>
            <a:r>
              <a:rPr lang="en-CA" sz="2800" dirty="0">
                <a:solidFill>
                  <a:srgbClr val="FF0000"/>
                </a:solidFill>
              </a:rPr>
              <a:t>Inner Layer </a:t>
            </a:r>
            <a:r>
              <a:rPr lang="en-CA" sz="2800" dirty="0"/>
              <a:t>– Tunica </a:t>
            </a:r>
            <a:r>
              <a:rPr lang="en-CA" sz="2800" dirty="0" err="1"/>
              <a:t>interna</a:t>
            </a:r>
            <a:endParaRPr lang="en-CA" sz="2800" dirty="0"/>
          </a:p>
          <a:p>
            <a:pPr lvl="3">
              <a:buFont typeface="Wingdings" panose="05000000000000000000" pitchFamily="2" charset="2"/>
              <a:buChar char="§"/>
            </a:pPr>
            <a:r>
              <a:rPr lang="en-CA" sz="2200" dirty="0"/>
              <a:t>Endothelial cells</a:t>
            </a:r>
          </a:p>
          <a:p>
            <a:r>
              <a:rPr lang="en-CA" sz="3200" dirty="0"/>
              <a:t>Veins contain valves</a:t>
            </a:r>
          </a:p>
          <a:p>
            <a:r>
              <a:rPr lang="en-CA" sz="3200" dirty="0"/>
              <a:t>Capillaries have single layer of endothelial cells</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4" descr="structure%20of%20blood%20vessels%20from%20CD">
            <a:extLst>
              <a:ext uri="{FF2B5EF4-FFF2-40B4-BE49-F238E27FC236}">
                <a16:creationId xmlns:a16="http://schemas.microsoft.com/office/drawing/2014/main" id="{2F4331DA-9351-4BD6-A931-CDB95154F6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7124369" y="2074857"/>
            <a:ext cx="4797453" cy="270828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7094669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58080"/>
            <a:ext cx="10515600" cy="748450"/>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Aorta and Large Arteries</a:t>
            </a:r>
            <a:endParaRPr lang="en-CA" b="1" dirty="0">
              <a:solidFill>
                <a:srgbClr val="4F2683"/>
              </a:solidFill>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AE1D35FF-DB69-4DE2-A542-1EB003F20580}"/>
              </a:ext>
            </a:extLst>
          </p:cNvPr>
          <p:cNvGraphicFramePr>
            <a:graphicFrameLocks noGrp="1"/>
          </p:cNvGraphicFramePr>
          <p:nvPr>
            <p:ph idx="1"/>
            <p:extLst>
              <p:ext uri="{D42A27DB-BD31-4B8C-83A1-F6EECF244321}">
                <p14:modId xmlns:p14="http://schemas.microsoft.com/office/powerpoint/2010/main" val="3024528870"/>
              </p:ext>
            </p:extLst>
          </p:nvPr>
        </p:nvGraphicFramePr>
        <p:xfrm>
          <a:off x="1030778" y="904831"/>
          <a:ext cx="10149840" cy="2199640"/>
        </p:xfrm>
        <a:graphic>
          <a:graphicData uri="http://schemas.openxmlformats.org/drawingml/2006/table">
            <a:tbl>
              <a:tblPr firstRow="1" bandRow="1">
                <a:tableStyleId>{5C22544A-7EE6-4342-B048-85BDC9FD1C3A}</a:tableStyleId>
              </a:tblPr>
              <a:tblGrid>
                <a:gridCol w="1531326">
                  <a:extLst>
                    <a:ext uri="{9D8B030D-6E8A-4147-A177-3AD203B41FA5}">
                      <a16:colId xmlns:a16="http://schemas.microsoft.com/office/drawing/2014/main" val="2988088803"/>
                    </a:ext>
                  </a:extLst>
                </a:gridCol>
                <a:gridCol w="3055900">
                  <a:extLst>
                    <a:ext uri="{9D8B030D-6E8A-4147-A177-3AD203B41FA5}">
                      <a16:colId xmlns:a16="http://schemas.microsoft.com/office/drawing/2014/main" val="3047965185"/>
                    </a:ext>
                  </a:extLst>
                </a:gridCol>
                <a:gridCol w="3025154">
                  <a:extLst>
                    <a:ext uri="{9D8B030D-6E8A-4147-A177-3AD203B41FA5}">
                      <a16:colId xmlns:a16="http://schemas.microsoft.com/office/drawing/2014/main" val="3839176605"/>
                    </a:ext>
                  </a:extLst>
                </a:gridCol>
                <a:gridCol w="2537460">
                  <a:extLst>
                    <a:ext uri="{9D8B030D-6E8A-4147-A177-3AD203B41FA5}">
                      <a16:colId xmlns:a16="http://schemas.microsoft.com/office/drawing/2014/main" val="3862008303"/>
                    </a:ext>
                  </a:extLst>
                </a:gridCol>
              </a:tblGrid>
              <a:tr h="370840">
                <a:tc>
                  <a:txBody>
                    <a:bodyPr/>
                    <a:lstStyle/>
                    <a:p>
                      <a:endParaRPr lang="en-CA" b="1" dirty="0">
                        <a:solidFill>
                          <a:schemeClr val="bg1"/>
                        </a:solidFill>
                      </a:endParaRPr>
                    </a:p>
                  </a:txBody>
                  <a:tcPr>
                    <a:solidFill>
                      <a:schemeClr val="accent1"/>
                    </a:solidFill>
                  </a:tcPr>
                </a:tc>
                <a:tc>
                  <a:txBody>
                    <a:bodyPr/>
                    <a:lstStyle/>
                    <a:p>
                      <a:pPr algn="ctr"/>
                      <a:r>
                        <a:rPr lang="en-CA" dirty="0"/>
                        <a:t>Blood Characteristics</a:t>
                      </a:r>
                    </a:p>
                  </a:txBody>
                  <a:tcPr/>
                </a:tc>
                <a:tc>
                  <a:txBody>
                    <a:bodyPr/>
                    <a:lstStyle/>
                    <a:p>
                      <a:pPr algn="ctr"/>
                      <a:r>
                        <a:rPr lang="en-CA" dirty="0"/>
                        <a:t>Structure</a:t>
                      </a:r>
                    </a:p>
                  </a:txBody>
                  <a:tcPr/>
                </a:tc>
                <a:tc>
                  <a:txBody>
                    <a:bodyPr/>
                    <a:lstStyle/>
                    <a:p>
                      <a:pPr algn="ctr"/>
                      <a:r>
                        <a:rPr lang="en-CA" dirty="0"/>
                        <a:t>Purpose</a:t>
                      </a:r>
                    </a:p>
                  </a:txBody>
                  <a:tcPr/>
                </a:tc>
                <a:extLst>
                  <a:ext uri="{0D108BD9-81ED-4DB2-BD59-A6C34878D82A}">
                    <a16:rowId xmlns:a16="http://schemas.microsoft.com/office/drawing/2014/main" val="3454152373"/>
                  </a:ext>
                </a:extLst>
              </a:tr>
              <a:tr h="370840">
                <a:tc>
                  <a:txBody>
                    <a:bodyPr/>
                    <a:lstStyle/>
                    <a:p>
                      <a:r>
                        <a:rPr lang="en-CA" b="1" dirty="0">
                          <a:solidFill>
                            <a:schemeClr val="bg1"/>
                          </a:solidFill>
                        </a:rPr>
                        <a:t>Aorta/Large Arteries</a:t>
                      </a:r>
                    </a:p>
                  </a:txBody>
                  <a:tcPr anchor="ctr">
                    <a:solidFill>
                      <a:schemeClr val="accent1"/>
                    </a:solidFill>
                  </a:tcPr>
                </a:tc>
                <a:tc>
                  <a:txBody>
                    <a:bodyPr/>
                    <a:lstStyle/>
                    <a:p>
                      <a:pPr marL="182563" indent="-182563">
                        <a:buFontTx/>
                        <a:buChar char="-"/>
                      </a:pPr>
                      <a:r>
                        <a:rPr lang="en-CA" dirty="0"/>
                        <a:t>High blood pressure</a:t>
                      </a:r>
                    </a:p>
                    <a:p>
                      <a:pPr marL="182563" indent="-182563">
                        <a:buFontTx/>
                        <a:buChar char="-"/>
                      </a:pPr>
                      <a:r>
                        <a:rPr lang="en-CA" dirty="0"/>
                        <a:t>80-120 mmHg</a:t>
                      </a:r>
                    </a:p>
                    <a:p>
                      <a:pPr marL="182563" indent="-182563">
                        <a:buFontTx/>
                        <a:buChar char="-"/>
                      </a:pPr>
                      <a:r>
                        <a:rPr lang="en-CA" dirty="0"/>
                        <a:t>High blood velocity</a:t>
                      </a:r>
                    </a:p>
                  </a:txBody>
                  <a:tcPr anchor="ctr"/>
                </a:tc>
                <a:tc>
                  <a:txBody>
                    <a:bodyPr/>
                    <a:lstStyle/>
                    <a:p>
                      <a:pPr marL="182563" indent="-182563">
                        <a:buFontTx/>
                        <a:buChar char="-"/>
                      </a:pPr>
                      <a:r>
                        <a:rPr lang="en-CA" dirty="0"/>
                        <a:t>Large diameter</a:t>
                      </a:r>
                    </a:p>
                    <a:p>
                      <a:pPr marL="182563" indent="-182563">
                        <a:buFontTx/>
                        <a:buChar char="-"/>
                      </a:pPr>
                      <a:r>
                        <a:rPr lang="en-CA" dirty="0"/>
                        <a:t>Elastic tissue</a:t>
                      </a:r>
                    </a:p>
                    <a:p>
                      <a:pPr marL="182563" indent="-182563">
                        <a:buFontTx/>
                        <a:buChar char="-"/>
                      </a:pPr>
                      <a:r>
                        <a:rPr lang="en-CA" dirty="0"/>
                        <a:t>Thin walls</a:t>
                      </a:r>
                    </a:p>
                    <a:p>
                      <a:pPr marL="357188" indent="-174625">
                        <a:buFont typeface="Wingdings" panose="05000000000000000000" pitchFamily="2" charset="2"/>
                        <a:buChar char="§"/>
                      </a:pPr>
                      <a:r>
                        <a:rPr lang="en-CA" sz="1400" dirty="0"/>
                        <a:t>Easily distended</a:t>
                      </a:r>
                    </a:p>
                    <a:p>
                      <a:pPr marL="357188" indent="-174625">
                        <a:buFont typeface="Wingdings" panose="05000000000000000000" pitchFamily="2" charset="2"/>
                        <a:buChar char="§"/>
                      </a:pPr>
                      <a:r>
                        <a:rPr lang="en-CA" sz="1400" dirty="0"/>
                        <a:t>Low resistance to blood flow</a:t>
                      </a:r>
                    </a:p>
                    <a:p>
                      <a:pPr marL="357188" indent="-174625">
                        <a:buFont typeface="Wingdings" panose="05000000000000000000" pitchFamily="2" charset="2"/>
                        <a:buChar char="§"/>
                      </a:pPr>
                      <a:r>
                        <a:rPr lang="en-CA" sz="1400" dirty="0"/>
                        <a:t>Small drop in blood pressure</a:t>
                      </a:r>
                    </a:p>
                    <a:p>
                      <a:pPr marL="285750" indent="-285750">
                        <a:buFontTx/>
                        <a:buChar char="-"/>
                      </a:pPr>
                      <a:endParaRPr lang="en-CA" dirty="0"/>
                    </a:p>
                  </a:txBody>
                  <a:tcPr anchor="ctr"/>
                </a:tc>
                <a:tc>
                  <a:txBody>
                    <a:bodyPr/>
                    <a:lstStyle/>
                    <a:p>
                      <a:pPr marL="285750" indent="-285750">
                        <a:buFontTx/>
                        <a:buChar char="-"/>
                      </a:pPr>
                      <a:r>
                        <a:rPr lang="en-CA" dirty="0"/>
                        <a:t>‘Shock absorbers’</a:t>
                      </a:r>
                    </a:p>
                    <a:p>
                      <a:pPr marL="285750" indent="-285750">
                        <a:buFontTx/>
                        <a:buChar char="-"/>
                      </a:pPr>
                      <a:r>
                        <a:rPr lang="en-CA" dirty="0"/>
                        <a:t>Distribute the blood</a:t>
                      </a:r>
                    </a:p>
                    <a:p>
                      <a:pPr marL="285750" indent="-285750">
                        <a:buFontTx/>
                        <a:buChar char="-"/>
                      </a:pPr>
                      <a:endParaRPr lang="en-CA" dirty="0"/>
                    </a:p>
                  </a:txBody>
                  <a:tcPr anchor="ctr"/>
                </a:tc>
                <a:extLst>
                  <a:ext uri="{0D108BD9-81ED-4DB2-BD59-A6C34878D82A}">
                    <a16:rowId xmlns:a16="http://schemas.microsoft.com/office/drawing/2014/main" val="418378150"/>
                  </a:ext>
                </a:extLst>
              </a:tr>
            </a:tbl>
          </a:graphicData>
        </a:graphic>
      </p:graphicFrame>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1" name="Picture 6" descr="Blood vessel structures 2 with colour ii">
            <a:extLst>
              <a:ext uri="{FF2B5EF4-FFF2-40B4-BE49-F238E27FC236}">
                <a16:creationId xmlns:a16="http://schemas.microsoft.com/office/drawing/2014/main" id="{48FB2ED6-2C39-4CEF-916B-33D0153EAC54}"/>
              </a:ext>
            </a:extLst>
          </p:cNvPr>
          <p:cNvPicPr>
            <a:picLocks noChangeAspect="1" noChangeArrowheads="1"/>
          </p:cNvPicPr>
          <p:nvPr/>
        </p:nvPicPr>
        <p:blipFill rotWithShape="1">
          <a:blip r:embed="rId3">
            <a:lum contrast="6000"/>
            <a:extLst>
              <a:ext uri="{28A0092B-C50C-407E-A947-70E740481C1C}">
                <a14:useLocalDpi xmlns:a14="http://schemas.microsoft.com/office/drawing/2010/main" val="0"/>
              </a:ext>
            </a:extLst>
          </a:blip>
          <a:srcRect r="49649"/>
          <a:stretch/>
        </p:blipFill>
        <p:spPr>
          <a:xfrm>
            <a:off x="2828388" y="3665870"/>
            <a:ext cx="2340428" cy="2273300"/>
          </a:xfrm>
          <a:prstGeom prst="rect">
            <a:avLst/>
          </a:prstGeom>
          <a:noFill/>
        </p:spPr>
      </p:pic>
      <p:pic>
        <p:nvPicPr>
          <p:cNvPr id="12" name="Picture 4" descr="Pressure and Resistance in Syst Circ BW 3">
            <a:extLst>
              <a:ext uri="{FF2B5EF4-FFF2-40B4-BE49-F238E27FC236}">
                <a16:creationId xmlns:a16="http://schemas.microsoft.com/office/drawing/2014/main" id="{84DEB6F3-C0D5-41D3-BFA8-090AB03F7181}"/>
              </a:ext>
            </a:extLst>
          </p:cNvPr>
          <p:cNvPicPr>
            <a:picLocks noChangeAspect="1" noChangeArrowheads="1"/>
          </p:cNvPicPr>
          <p:nvPr/>
        </p:nvPicPr>
        <p:blipFill>
          <a:blip r:embed="rId4">
            <a:lum contrast="12000"/>
            <a:extLst>
              <a:ext uri="{28A0092B-C50C-407E-A947-70E740481C1C}">
                <a14:useLocalDpi xmlns:a14="http://schemas.microsoft.com/office/drawing/2010/main" val="0"/>
              </a:ext>
            </a:extLst>
          </a:blip>
          <a:srcRect/>
          <a:stretch>
            <a:fillRect/>
          </a:stretch>
        </p:blipFill>
        <p:spPr>
          <a:xfrm>
            <a:off x="6096000" y="3231782"/>
            <a:ext cx="3035517" cy="2784006"/>
          </a:xfrm>
          <a:prstGeom prst="rect">
            <a:avLst/>
          </a:prstGeom>
          <a:noFill/>
        </p:spPr>
      </p:pic>
    </p:spTree>
    <p:extLst>
      <p:ext uri="{BB962C8B-B14F-4D97-AF65-F5344CB8AC3E}">
        <p14:creationId xmlns:p14="http://schemas.microsoft.com/office/powerpoint/2010/main" val="331642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1+#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1+#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493CD9-321C-40C9-9494-CFE831AD8940}"/>
              </a:ext>
            </a:extLst>
          </p:cNvPr>
          <p:cNvSpPr>
            <a:spLocks noGrp="1"/>
          </p:cNvSpPr>
          <p:nvPr>
            <p:ph type="ctrTitle"/>
          </p:nvPr>
        </p:nvSpPr>
        <p:spPr/>
        <p:txBody>
          <a:bodyPr>
            <a:normAutofit/>
          </a:bodyPr>
          <a:lstStyle/>
          <a:p>
            <a:r>
              <a:rPr lang="en-CA" sz="4400" b="1" dirty="0">
                <a:solidFill>
                  <a:srgbClr val="4F2683"/>
                </a:solidFill>
                <a:latin typeface="+mn-lt"/>
              </a:rPr>
              <a:t>Questions from online </a:t>
            </a:r>
            <a:r>
              <a:rPr lang="en-CA" sz="4400" b="1" dirty="0" err="1">
                <a:solidFill>
                  <a:srgbClr val="4F2683"/>
                </a:solidFill>
                <a:latin typeface="+mn-lt"/>
              </a:rPr>
              <a:t>dropbox</a:t>
            </a:r>
            <a:r>
              <a:rPr lang="en-CA" sz="4400" b="1" dirty="0">
                <a:solidFill>
                  <a:srgbClr val="4F2683"/>
                </a:solidFill>
                <a:latin typeface="+mn-lt"/>
              </a:rPr>
              <a:t>/Emails</a:t>
            </a:r>
            <a:endParaRPr lang="en-CA" sz="5400" b="1" dirty="0">
              <a:solidFill>
                <a:srgbClr val="4F2683"/>
              </a:solidFill>
              <a:latin typeface="+mn-lt"/>
            </a:endParaRPr>
          </a:p>
        </p:txBody>
      </p:sp>
      <p:pic>
        <p:nvPicPr>
          <p:cNvPr id="8" name="Picture 7">
            <a:extLst>
              <a:ext uri="{FF2B5EF4-FFF2-40B4-BE49-F238E27FC236}">
                <a16:creationId xmlns:a16="http://schemas.microsoft.com/office/drawing/2014/main" id="{85F65BB8-E734-49B4-AD01-CD9DA72F205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9204" y="6091014"/>
            <a:ext cx="2905683" cy="694967"/>
          </a:xfrm>
          <a:prstGeom prst="rect">
            <a:avLst/>
          </a:prstGeom>
        </p:spPr>
      </p:pic>
    </p:spTree>
    <p:extLst>
      <p:ext uri="{BB962C8B-B14F-4D97-AF65-F5344CB8AC3E}">
        <p14:creationId xmlns:p14="http://schemas.microsoft.com/office/powerpoint/2010/main" val="230911932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ressure and Resistance in Syst Circ BW 3">
            <a:extLst>
              <a:ext uri="{FF2B5EF4-FFF2-40B4-BE49-F238E27FC236}">
                <a16:creationId xmlns:a16="http://schemas.microsoft.com/office/drawing/2014/main" id="{EAD2725E-D65A-4D1A-A8ED-5AD4E88D2B09}"/>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a:xfrm>
            <a:off x="6096000" y="3231782"/>
            <a:ext cx="3035517" cy="2784006"/>
          </a:xfrm>
          <a:prstGeom prst="rect">
            <a:avLst/>
          </a:prstGeom>
          <a:noFill/>
        </p:spPr>
      </p:pic>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58080"/>
            <a:ext cx="10515600" cy="748450"/>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Arterioles</a:t>
            </a:r>
            <a:endParaRPr lang="en-CA" b="1" dirty="0">
              <a:solidFill>
                <a:srgbClr val="4F2683"/>
              </a:solidFill>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AE1D35FF-DB69-4DE2-A542-1EB003F20580}"/>
              </a:ext>
            </a:extLst>
          </p:cNvPr>
          <p:cNvGraphicFramePr>
            <a:graphicFrameLocks noGrp="1"/>
          </p:cNvGraphicFramePr>
          <p:nvPr>
            <p:ph idx="1"/>
            <p:extLst>
              <p:ext uri="{D42A27DB-BD31-4B8C-83A1-F6EECF244321}">
                <p14:modId xmlns:p14="http://schemas.microsoft.com/office/powerpoint/2010/main" val="1892468796"/>
              </p:ext>
            </p:extLst>
          </p:nvPr>
        </p:nvGraphicFramePr>
        <p:xfrm>
          <a:off x="1020392" y="888856"/>
          <a:ext cx="10151216" cy="2260600"/>
        </p:xfrm>
        <a:graphic>
          <a:graphicData uri="http://schemas.openxmlformats.org/drawingml/2006/table">
            <a:tbl>
              <a:tblPr firstRow="1" bandRow="1">
                <a:tableStyleId>{5C22544A-7EE6-4342-B048-85BDC9FD1C3A}</a:tableStyleId>
              </a:tblPr>
              <a:tblGrid>
                <a:gridCol w="1426717">
                  <a:extLst>
                    <a:ext uri="{9D8B030D-6E8A-4147-A177-3AD203B41FA5}">
                      <a16:colId xmlns:a16="http://schemas.microsoft.com/office/drawing/2014/main" val="2988088803"/>
                    </a:ext>
                  </a:extLst>
                </a:gridCol>
                <a:gridCol w="2899954">
                  <a:extLst>
                    <a:ext uri="{9D8B030D-6E8A-4147-A177-3AD203B41FA5}">
                      <a16:colId xmlns:a16="http://schemas.microsoft.com/office/drawing/2014/main" val="3047965185"/>
                    </a:ext>
                  </a:extLst>
                </a:gridCol>
                <a:gridCol w="2995748">
                  <a:extLst>
                    <a:ext uri="{9D8B030D-6E8A-4147-A177-3AD203B41FA5}">
                      <a16:colId xmlns:a16="http://schemas.microsoft.com/office/drawing/2014/main" val="3839176605"/>
                    </a:ext>
                  </a:extLst>
                </a:gridCol>
                <a:gridCol w="2828797">
                  <a:extLst>
                    <a:ext uri="{9D8B030D-6E8A-4147-A177-3AD203B41FA5}">
                      <a16:colId xmlns:a16="http://schemas.microsoft.com/office/drawing/2014/main" val="3862008303"/>
                    </a:ext>
                  </a:extLst>
                </a:gridCol>
              </a:tblGrid>
              <a:tr h="370840">
                <a:tc>
                  <a:txBody>
                    <a:bodyPr/>
                    <a:lstStyle/>
                    <a:p>
                      <a:endParaRPr lang="en-CA" b="1" dirty="0">
                        <a:solidFill>
                          <a:schemeClr val="bg1"/>
                        </a:solidFill>
                      </a:endParaRPr>
                    </a:p>
                  </a:txBody>
                  <a:tcPr anchor="ctr">
                    <a:solidFill>
                      <a:schemeClr val="accent1"/>
                    </a:solidFill>
                  </a:tcPr>
                </a:tc>
                <a:tc>
                  <a:txBody>
                    <a:bodyPr/>
                    <a:lstStyle/>
                    <a:p>
                      <a:pPr algn="ctr"/>
                      <a:r>
                        <a:rPr lang="en-CA" dirty="0"/>
                        <a:t>Blood Characteristics</a:t>
                      </a:r>
                    </a:p>
                  </a:txBody>
                  <a:tcPr/>
                </a:tc>
                <a:tc>
                  <a:txBody>
                    <a:bodyPr/>
                    <a:lstStyle/>
                    <a:p>
                      <a:pPr algn="ctr"/>
                      <a:r>
                        <a:rPr lang="en-CA" dirty="0"/>
                        <a:t>Structure</a:t>
                      </a:r>
                    </a:p>
                  </a:txBody>
                  <a:tcPr/>
                </a:tc>
                <a:tc>
                  <a:txBody>
                    <a:bodyPr/>
                    <a:lstStyle/>
                    <a:p>
                      <a:pPr algn="ctr"/>
                      <a:r>
                        <a:rPr lang="en-CA" dirty="0"/>
                        <a:t>Purpose</a:t>
                      </a:r>
                    </a:p>
                  </a:txBody>
                  <a:tcPr/>
                </a:tc>
                <a:extLst>
                  <a:ext uri="{0D108BD9-81ED-4DB2-BD59-A6C34878D82A}">
                    <a16:rowId xmlns:a16="http://schemas.microsoft.com/office/drawing/2014/main" val="3454152373"/>
                  </a:ext>
                </a:extLst>
              </a:tr>
              <a:tr h="370840">
                <a:tc>
                  <a:txBody>
                    <a:bodyPr/>
                    <a:lstStyle/>
                    <a:p>
                      <a:r>
                        <a:rPr lang="en-CA" b="1" dirty="0">
                          <a:solidFill>
                            <a:schemeClr val="bg1"/>
                          </a:solidFill>
                        </a:rPr>
                        <a:t>Arterioles</a:t>
                      </a:r>
                    </a:p>
                  </a:txBody>
                  <a:tcPr anchor="ctr">
                    <a:solidFill>
                      <a:schemeClr val="accent1"/>
                    </a:solidFill>
                  </a:tcPr>
                </a:tc>
                <a:tc>
                  <a:txBody>
                    <a:bodyPr/>
                    <a:lstStyle/>
                    <a:p>
                      <a:pPr marL="182563" indent="-182563">
                        <a:buFontTx/>
                        <a:buChar char="-"/>
                      </a:pPr>
                      <a:r>
                        <a:rPr lang="en-CA" dirty="0"/>
                        <a:t>Large drop in blood pressure</a:t>
                      </a:r>
                    </a:p>
                    <a:p>
                      <a:pPr marL="182563" indent="-182563">
                        <a:buFontTx/>
                        <a:buChar char="-"/>
                      </a:pPr>
                      <a:r>
                        <a:rPr lang="en-CA" dirty="0"/>
                        <a:t>Lower blood velocity</a:t>
                      </a:r>
                    </a:p>
                  </a:txBody>
                  <a:tcPr anchor="ctr"/>
                </a:tc>
                <a:tc>
                  <a:txBody>
                    <a:bodyPr/>
                    <a:lstStyle/>
                    <a:p>
                      <a:pPr marL="182563" indent="-182563">
                        <a:buFontTx/>
                        <a:buChar char="-"/>
                      </a:pPr>
                      <a:r>
                        <a:rPr lang="en-CA" dirty="0"/>
                        <a:t>Small diameter</a:t>
                      </a:r>
                    </a:p>
                    <a:p>
                      <a:pPr marL="182563" indent="-182563">
                        <a:buFontTx/>
                        <a:buChar char="-"/>
                      </a:pPr>
                      <a:r>
                        <a:rPr lang="en-CA" sz="1800" dirty="0"/>
                        <a:t>Very thick walls</a:t>
                      </a:r>
                    </a:p>
                    <a:p>
                      <a:pPr marL="182563" indent="-182563">
                        <a:buFontTx/>
                        <a:buChar char="-"/>
                      </a:pPr>
                      <a:r>
                        <a:rPr lang="en-CA" sz="1800" dirty="0"/>
                        <a:t>Smooth muscle of walls innervated by ANS</a:t>
                      </a:r>
                    </a:p>
                    <a:p>
                      <a:pPr marL="357188" indent="-174625">
                        <a:buFont typeface="Wingdings" panose="05000000000000000000" pitchFamily="2" charset="2"/>
                        <a:buChar char="§"/>
                      </a:pPr>
                      <a:r>
                        <a:rPr lang="en-CA" sz="1400" dirty="0"/>
                        <a:t>Causes vasoconstriction/dilation</a:t>
                      </a:r>
                    </a:p>
                    <a:p>
                      <a:pPr marL="357188" indent="-174625">
                        <a:buFont typeface="Wingdings" panose="05000000000000000000" pitchFamily="2" charset="2"/>
                        <a:buChar char="§"/>
                      </a:pPr>
                      <a:r>
                        <a:rPr lang="en-CA" sz="1400" dirty="0"/>
                        <a:t>Controls blood flow velocity</a:t>
                      </a:r>
                    </a:p>
                    <a:p>
                      <a:pPr marL="285750" indent="-285750">
                        <a:buFontTx/>
                        <a:buChar char="-"/>
                      </a:pPr>
                      <a:endParaRPr lang="en-CA" dirty="0"/>
                    </a:p>
                  </a:txBody>
                  <a:tcPr anchor="ctr"/>
                </a:tc>
                <a:tc>
                  <a:txBody>
                    <a:bodyPr/>
                    <a:lstStyle/>
                    <a:p>
                      <a:pPr marL="285750" indent="-285750">
                        <a:buFontTx/>
                        <a:buChar char="-"/>
                      </a:pPr>
                      <a:r>
                        <a:rPr lang="en-CA" dirty="0"/>
                        <a:t>Resistance vessels</a:t>
                      </a:r>
                    </a:p>
                    <a:p>
                      <a:pPr marL="285750" indent="-285750">
                        <a:buFontTx/>
                        <a:buChar char="-"/>
                      </a:pPr>
                      <a:r>
                        <a:rPr lang="en-CA" dirty="0"/>
                        <a:t>Control blood flow velocity to organs</a:t>
                      </a:r>
                    </a:p>
                    <a:p>
                      <a:pPr marL="285750" indent="-285750">
                        <a:buFontTx/>
                        <a:buChar char="-"/>
                      </a:pPr>
                      <a:endParaRPr lang="en-CA" dirty="0"/>
                    </a:p>
                  </a:txBody>
                  <a:tcPr anchor="ctr"/>
                </a:tc>
                <a:extLst>
                  <a:ext uri="{0D108BD9-81ED-4DB2-BD59-A6C34878D82A}">
                    <a16:rowId xmlns:a16="http://schemas.microsoft.com/office/drawing/2014/main" val="418378150"/>
                  </a:ext>
                </a:extLst>
              </a:tr>
            </a:tbl>
          </a:graphicData>
        </a:graphic>
      </p:graphicFrame>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6" descr="Blood vessel structures 2 with colour ii">
            <a:extLst>
              <a:ext uri="{FF2B5EF4-FFF2-40B4-BE49-F238E27FC236}">
                <a16:creationId xmlns:a16="http://schemas.microsoft.com/office/drawing/2014/main" id="{0E976924-7BDC-4432-BD91-A307F626D421}"/>
              </a:ext>
            </a:extLst>
          </p:cNvPr>
          <p:cNvPicPr>
            <a:picLocks noChangeAspect="1" noChangeArrowheads="1"/>
          </p:cNvPicPr>
          <p:nvPr/>
        </p:nvPicPr>
        <p:blipFill rotWithShape="1">
          <a:blip r:embed="rId4">
            <a:lum contrast="6000"/>
            <a:extLst>
              <a:ext uri="{28A0092B-C50C-407E-A947-70E740481C1C}">
                <a14:useLocalDpi xmlns:a14="http://schemas.microsoft.com/office/drawing/2010/main" val="0"/>
              </a:ext>
            </a:extLst>
          </a:blip>
          <a:srcRect r="49649"/>
          <a:stretch/>
        </p:blipFill>
        <p:spPr>
          <a:xfrm>
            <a:off x="2828388" y="3665870"/>
            <a:ext cx="2340428" cy="2273300"/>
          </a:xfrm>
          <a:prstGeom prst="rect">
            <a:avLst/>
          </a:prstGeom>
          <a:noFill/>
        </p:spPr>
      </p:pic>
    </p:spTree>
    <p:extLst>
      <p:ext uri="{BB962C8B-B14F-4D97-AF65-F5344CB8AC3E}">
        <p14:creationId xmlns:p14="http://schemas.microsoft.com/office/powerpoint/2010/main" val="3017479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ressure and Resistance in Syst Circ BW 3">
            <a:extLst>
              <a:ext uri="{FF2B5EF4-FFF2-40B4-BE49-F238E27FC236}">
                <a16:creationId xmlns:a16="http://schemas.microsoft.com/office/drawing/2014/main" id="{EAD2725E-D65A-4D1A-A8ED-5AD4E88D2B09}"/>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a:xfrm>
            <a:off x="6096000" y="3231782"/>
            <a:ext cx="3035517" cy="2784006"/>
          </a:xfrm>
          <a:prstGeom prst="rect">
            <a:avLst/>
          </a:prstGeom>
          <a:noFill/>
        </p:spPr>
      </p:pic>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58080"/>
            <a:ext cx="10515600" cy="748450"/>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Capillaries</a:t>
            </a:r>
            <a:endParaRPr lang="en-CA" b="1" dirty="0">
              <a:solidFill>
                <a:srgbClr val="4F2683"/>
              </a:solidFill>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AE1D35FF-DB69-4DE2-A542-1EB003F20580}"/>
              </a:ext>
            </a:extLst>
          </p:cNvPr>
          <p:cNvGraphicFramePr>
            <a:graphicFrameLocks noGrp="1"/>
          </p:cNvGraphicFramePr>
          <p:nvPr>
            <p:ph idx="1"/>
            <p:extLst>
              <p:ext uri="{D42A27DB-BD31-4B8C-83A1-F6EECF244321}">
                <p14:modId xmlns:p14="http://schemas.microsoft.com/office/powerpoint/2010/main" val="3389386959"/>
              </p:ext>
            </p:extLst>
          </p:nvPr>
        </p:nvGraphicFramePr>
        <p:xfrm>
          <a:off x="1020392" y="888856"/>
          <a:ext cx="10151216" cy="1986280"/>
        </p:xfrm>
        <a:graphic>
          <a:graphicData uri="http://schemas.openxmlformats.org/drawingml/2006/table">
            <a:tbl>
              <a:tblPr firstRow="1" bandRow="1">
                <a:tableStyleId>{5C22544A-7EE6-4342-B048-85BDC9FD1C3A}</a:tableStyleId>
              </a:tblPr>
              <a:tblGrid>
                <a:gridCol w="1426717">
                  <a:extLst>
                    <a:ext uri="{9D8B030D-6E8A-4147-A177-3AD203B41FA5}">
                      <a16:colId xmlns:a16="http://schemas.microsoft.com/office/drawing/2014/main" val="2988088803"/>
                    </a:ext>
                  </a:extLst>
                </a:gridCol>
                <a:gridCol w="2899954">
                  <a:extLst>
                    <a:ext uri="{9D8B030D-6E8A-4147-A177-3AD203B41FA5}">
                      <a16:colId xmlns:a16="http://schemas.microsoft.com/office/drawing/2014/main" val="3047965185"/>
                    </a:ext>
                  </a:extLst>
                </a:gridCol>
                <a:gridCol w="2995748">
                  <a:extLst>
                    <a:ext uri="{9D8B030D-6E8A-4147-A177-3AD203B41FA5}">
                      <a16:colId xmlns:a16="http://schemas.microsoft.com/office/drawing/2014/main" val="3839176605"/>
                    </a:ext>
                  </a:extLst>
                </a:gridCol>
                <a:gridCol w="2828797">
                  <a:extLst>
                    <a:ext uri="{9D8B030D-6E8A-4147-A177-3AD203B41FA5}">
                      <a16:colId xmlns:a16="http://schemas.microsoft.com/office/drawing/2014/main" val="3862008303"/>
                    </a:ext>
                  </a:extLst>
                </a:gridCol>
              </a:tblGrid>
              <a:tr h="370840">
                <a:tc>
                  <a:txBody>
                    <a:bodyPr/>
                    <a:lstStyle/>
                    <a:p>
                      <a:endParaRPr lang="en-CA" b="1" dirty="0">
                        <a:solidFill>
                          <a:schemeClr val="bg1"/>
                        </a:solidFill>
                      </a:endParaRPr>
                    </a:p>
                  </a:txBody>
                  <a:tcPr anchor="ctr">
                    <a:solidFill>
                      <a:schemeClr val="accent1"/>
                    </a:solidFill>
                  </a:tcPr>
                </a:tc>
                <a:tc>
                  <a:txBody>
                    <a:bodyPr/>
                    <a:lstStyle/>
                    <a:p>
                      <a:pPr algn="ctr"/>
                      <a:r>
                        <a:rPr lang="en-CA" dirty="0"/>
                        <a:t>Blood Characteristics</a:t>
                      </a:r>
                    </a:p>
                  </a:txBody>
                  <a:tcPr/>
                </a:tc>
                <a:tc>
                  <a:txBody>
                    <a:bodyPr/>
                    <a:lstStyle/>
                    <a:p>
                      <a:pPr algn="ctr"/>
                      <a:r>
                        <a:rPr lang="en-CA" dirty="0"/>
                        <a:t>Structure</a:t>
                      </a:r>
                    </a:p>
                  </a:txBody>
                  <a:tcPr/>
                </a:tc>
                <a:tc>
                  <a:txBody>
                    <a:bodyPr/>
                    <a:lstStyle/>
                    <a:p>
                      <a:pPr algn="ctr"/>
                      <a:r>
                        <a:rPr lang="en-CA" dirty="0"/>
                        <a:t>Purpose</a:t>
                      </a:r>
                    </a:p>
                  </a:txBody>
                  <a:tcPr/>
                </a:tc>
                <a:extLst>
                  <a:ext uri="{0D108BD9-81ED-4DB2-BD59-A6C34878D82A}">
                    <a16:rowId xmlns:a16="http://schemas.microsoft.com/office/drawing/2014/main" val="3454152373"/>
                  </a:ext>
                </a:extLst>
              </a:tr>
              <a:tr h="370840">
                <a:tc>
                  <a:txBody>
                    <a:bodyPr/>
                    <a:lstStyle/>
                    <a:p>
                      <a:r>
                        <a:rPr lang="en-CA" b="1" dirty="0">
                          <a:solidFill>
                            <a:schemeClr val="bg1"/>
                          </a:solidFill>
                        </a:rPr>
                        <a:t>Capillaries</a:t>
                      </a:r>
                    </a:p>
                  </a:txBody>
                  <a:tcPr anchor="ctr">
                    <a:solidFill>
                      <a:schemeClr val="accent1"/>
                    </a:solidFill>
                  </a:tcPr>
                </a:tc>
                <a:tc>
                  <a:txBody>
                    <a:bodyPr/>
                    <a:lstStyle/>
                    <a:p>
                      <a:pPr marL="182563" indent="-182563">
                        <a:buFontTx/>
                        <a:buChar char="-"/>
                      </a:pPr>
                      <a:r>
                        <a:rPr lang="en-CA" dirty="0"/>
                        <a:t>Low blood pressure</a:t>
                      </a:r>
                    </a:p>
                    <a:p>
                      <a:pPr marL="182563" indent="-182563">
                        <a:buFontTx/>
                        <a:buChar char="-"/>
                      </a:pPr>
                      <a:r>
                        <a:rPr lang="en-CA" dirty="0"/>
                        <a:t>Small drop in blood pressure</a:t>
                      </a:r>
                    </a:p>
                    <a:p>
                      <a:pPr marL="182563" indent="-182563">
                        <a:buFontTx/>
                        <a:buChar char="-"/>
                      </a:pPr>
                      <a:r>
                        <a:rPr lang="en-CA" dirty="0"/>
                        <a:t>Very low blood velocity (1-2 cm/sec)</a:t>
                      </a:r>
                    </a:p>
                  </a:txBody>
                  <a:tcPr anchor="ctr"/>
                </a:tc>
                <a:tc>
                  <a:txBody>
                    <a:bodyPr/>
                    <a:lstStyle/>
                    <a:p>
                      <a:pPr marL="182563" indent="-182563">
                        <a:buFontTx/>
                        <a:buChar char="-"/>
                      </a:pPr>
                      <a:r>
                        <a:rPr lang="en-CA" dirty="0"/>
                        <a:t>One endothelial cell thick</a:t>
                      </a:r>
                    </a:p>
                    <a:p>
                      <a:pPr marL="182563" indent="-182563">
                        <a:buFontTx/>
                        <a:buChar char="-"/>
                      </a:pPr>
                      <a:r>
                        <a:rPr lang="en-CA" sz="1800" dirty="0"/>
                        <a:t>Large cross sectional area</a:t>
                      </a:r>
                    </a:p>
                    <a:p>
                      <a:pPr marL="182563" indent="-182563">
                        <a:buFontTx/>
                        <a:buChar char="-"/>
                      </a:pPr>
                      <a:r>
                        <a:rPr lang="en-CA" sz="1800" dirty="0"/>
                        <a:t>Very large surface area</a:t>
                      </a:r>
                    </a:p>
                    <a:p>
                      <a:pPr marL="357188" indent="-174625">
                        <a:buFont typeface="Wingdings" panose="05000000000000000000" pitchFamily="2" charset="2"/>
                        <a:buChar char="§"/>
                      </a:pPr>
                      <a:r>
                        <a:rPr lang="en-CA" sz="1400" dirty="0"/>
                        <a:t>Diffusion of gas, nutrients and waste</a:t>
                      </a:r>
                    </a:p>
                    <a:p>
                      <a:pPr marL="285750" indent="-285750">
                        <a:buFontTx/>
                        <a:buChar char="-"/>
                      </a:pPr>
                      <a:endParaRPr lang="en-CA" dirty="0"/>
                    </a:p>
                  </a:txBody>
                  <a:tcPr anchor="ctr"/>
                </a:tc>
                <a:tc>
                  <a:txBody>
                    <a:bodyPr/>
                    <a:lstStyle/>
                    <a:p>
                      <a:pPr marL="285750" indent="-285750">
                        <a:buFontTx/>
                        <a:buChar char="-"/>
                      </a:pPr>
                      <a:r>
                        <a:rPr lang="en-CA" dirty="0"/>
                        <a:t>Exchange vessels</a:t>
                      </a:r>
                    </a:p>
                    <a:p>
                      <a:pPr marL="285750" indent="-285750">
                        <a:buFontTx/>
                        <a:buChar char="-"/>
                      </a:pPr>
                      <a:endParaRPr lang="en-CA" dirty="0"/>
                    </a:p>
                  </a:txBody>
                  <a:tcPr anchor="ctr"/>
                </a:tc>
                <a:extLst>
                  <a:ext uri="{0D108BD9-81ED-4DB2-BD59-A6C34878D82A}">
                    <a16:rowId xmlns:a16="http://schemas.microsoft.com/office/drawing/2014/main" val="418378150"/>
                  </a:ext>
                </a:extLst>
              </a:tr>
            </a:tbl>
          </a:graphicData>
        </a:graphic>
      </p:graphicFrame>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9" name="Picture 6" descr="Blood vessel structures 2 with colour iii">
            <a:extLst>
              <a:ext uri="{FF2B5EF4-FFF2-40B4-BE49-F238E27FC236}">
                <a16:creationId xmlns:a16="http://schemas.microsoft.com/office/drawing/2014/main" id="{ECD01C56-4D45-4216-9AA9-1FDF77B9AA7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37333"/>
          <a:stretch/>
        </p:blipFill>
        <p:spPr>
          <a:xfrm>
            <a:off x="2821577" y="3703970"/>
            <a:ext cx="2865120" cy="2235200"/>
          </a:xfrm>
          <a:prstGeom prst="rect">
            <a:avLst/>
          </a:prstGeom>
          <a:noFill/>
        </p:spPr>
      </p:pic>
    </p:spTree>
    <p:extLst>
      <p:ext uri="{BB962C8B-B14F-4D97-AF65-F5344CB8AC3E}">
        <p14:creationId xmlns:p14="http://schemas.microsoft.com/office/powerpoint/2010/main" val="3740845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descr="Pressure and Resistance in Syst Circ BW 3">
            <a:extLst>
              <a:ext uri="{FF2B5EF4-FFF2-40B4-BE49-F238E27FC236}">
                <a16:creationId xmlns:a16="http://schemas.microsoft.com/office/drawing/2014/main" id="{EAD2725E-D65A-4D1A-A8ED-5AD4E88D2B09}"/>
              </a:ext>
            </a:extLst>
          </p:cNvPr>
          <p:cNvPicPr>
            <a:picLocks noChangeAspect="1" noChangeArrowheads="1"/>
          </p:cNvPicPr>
          <p:nvPr/>
        </p:nvPicPr>
        <p:blipFill>
          <a:blip r:embed="rId2">
            <a:lum contrast="12000"/>
            <a:extLst>
              <a:ext uri="{28A0092B-C50C-407E-A947-70E740481C1C}">
                <a14:useLocalDpi xmlns:a14="http://schemas.microsoft.com/office/drawing/2010/main" val="0"/>
              </a:ext>
            </a:extLst>
          </a:blip>
          <a:srcRect/>
          <a:stretch>
            <a:fillRect/>
          </a:stretch>
        </p:blipFill>
        <p:spPr>
          <a:xfrm>
            <a:off x="6096000" y="3231782"/>
            <a:ext cx="3035517" cy="2784006"/>
          </a:xfrm>
          <a:prstGeom prst="rect">
            <a:avLst/>
          </a:prstGeom>
          <a:noFill/>
        </p:spPr>
      </p:pic>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58080"/>
            <a:ext cx="10515600" cy="748450"/>
          </a:xfrm>
        </p:spPr>
        <p:txBody>
          <a:bodyPr>
            <a:normAutofit fontScale="90000"/>
          </a:bodyPr>
          <a:lstStyle/>
          <a:p>
            <a:pPr algn="ctr"/>
            <a:r>
              <a:rPr lang="en-CA" sz="4800" b="1" dirty="0">
                <a:solidFill>
                  <a:srgbClr val="4F2683"/>
                </a:solidFill>
                <a:latin typeface="Calibri" panose="020F0502020204030204" pitchFamily="34" charset="0"/>
                <a:cs typeface="Calibri" panose="020F0502020204030204" pitchFamily="34" charset="0"/>
              </a:rPr>
              <a:t>Veins</a:t>
            </a:r>
            <a:endParaRPr lang="en-CA" b="1" dirty="0">
              <a:solidFill>
                <a:srgbClr val="4F2683"/>
              </a:solidFill>
              <a:latin typeface="Calibri" panose="020F0502020204030204" pitchFamily="34" charset="0"/>
              <a:cs typeface="Calibri" panose="020F0502020204030204" pitchFamily="34" charset="0"/>
            </a:endParaRPr>
          </a:p>
        </p:txBody>
      </p:sp>
      <p:graphicFrame>
        <p:nvGraphicFramePr>
          <p:cNvPr id="6" name="Content Placeholder 5">
            <a:extLst>
              <a:ext uri="{FF2B5EF4-FFF2-40B4-BE49-F238E27FC236}">
                <a16:creationId xmlns:a16="http://schemas.microsoft.com/office/drawing/2014/main" id="{AE1D35FF-DB69-4DE2-A542-1EB003F20580}"/>
              </a:ext>
            </a:extLst>
          </p:cNvPr>
          <p:cNvGraphicFramePr>
            <a:graphicFrameLocks noGrp="1"/>
          </p:cNvGraphicFramePr>
          <p:nvPr>
            <p:ph idx="1"/>
            <p:extLst>
              <p:ext uri="{D42A27DB-BD31-4B8C-83A1-F6EECF244321}">
                <p14:modId xmlns:p14="http://schemas.microsoft.com/office/powerpoint/2010/main" val="3713972777"/>
              </p:ext>
            </p:extLst>
          </p:nvPr>
        </p:nvGraphicFramePr>
        <p:xfrm>
          <a:off x="1020392" y="888856"/>
          <a:ext cx="10151216" cy="2321560"/>
        </p:xfrm>
        <a:graphic>
          <a:graphicData uri="http://schemas.openxmlformats.org/drawingml/2006/table">
            <a:tbl>
              <a:tblPr firstRow="1" bandRow="1">
                <a:tableStyleId>{5C22544A-7EE6-4342-B048-85BDC9FD1C3A}</a:tableStyleId>
              </a:tblPr>
              <a:tblGrid>
                <a:gridCol w="1426717">
                  <a:extLst>
                    <a:ext uri="{9D8B030D-6E8A-4147-A177-3AD203B41FA5}">
                      <a16:colId xmlns:a16="http://schemas.microsoft.com/office/drawing/2014/main" val="2988088803"/>
                    </a:ext>
                  </a:extLst>
                </a:gridCol>
                <a:gridCol w="2899954">
                  <a:extLst>
                    <a:ext uri="{9D8B030D-6E8A-4147-A177-3AD203B41FA5}">
                      <a16:colId xmlns:a16="http://schemas.microsoft.com/office/drawing/2014/main" val="3047965185"/>
                    </a:ext>
                  </a:extLst>
                </a:gridCol>
                <a:gridCol w="2995748">
                  <a:extLst>
                    <a:ext uri="{9D8B030D-6E8A-4147-A177-3AD203B41FA5}">
                      <a16:colId xmlns:a16="http://schemas.microsoft.com/office/drawing/2014/main" val="3839176605"/>
                    </a:ext>
                  </a:extLst>
                </a:gridCol>
                <a:gridCol w="2828797">
                  <a:extLst>
                    <a:ext uri="{9D8B030D-6E8A-4147-A177-3AD203B41FA5}">
                      <a16:colId xmlns:a16="http://schemas.microsoft.com/office/drawing/2014/main" val="3862008303"/>
                    </a:ext>
                  </a:extLst>
                </a:gridCol>
              </a:tblGrid>
              <a:tr h="370840">
                <a:tc>
                  <a:txBody>
                    <a:bodyPr/>
                    <a:lstStyle/>
                    <a:p>
                      <a:endParaRPr lang="en-CA" b="1" dirty="0">
                        <a:solidFill>
                          <a:schemeClr val="bg1"/>
                        </a:solidFill>
                      </a:endParaRPr>
                    </a:p>
                  </a:txBody>
                  <a:tcPr anchor="ctr">
                    <a:solidFill>
                      <a:schemeClr val="accent1"/>
                    </a:solidFill>
                  </a:tcPr>
                </a:tc>
                <a:tc>
                  <a:txBody>
                    <a:bodyPr/>
                    <a:lstStyle/>
                    <a:p>
                      <a:pPr algn="ctr"/>
                      <a:r>
                        <a:rPr lang="en-CA" dirty="0"/>
                        <a:t>Blood Characteristics</a:t>
                      </a:r>
                    </a:p>
                  </a:txBody>
                  <a:tcPr anchor="ctr"/>
                </a:tc>
                <a:tc>
                  <a:txBody>
                    <a:bodyPr/>
                    <a:lstStyle/>
                    <a:p>
                      <a:pPr algn="ctr"/>
                      <a:r>
                        <a:rPr lang="en-CA" dirty="0"/>
                        <a:t>Structure</a:t>
                      </a:r>
                    </a:p>
                  </a:txBody>
                  <a:tcPr anchor="ctr"/>
                </a:tc>
                <a:tc>
                  <a:txBody>
                    <a:bodyPr/>
                    <a:lstStyle/>
                    <a:p>
                      <a:pPr algn="ctr"/>
                      <a:r>
                        <a:rPr lang="en-CA" dirty="0"/>
                        <a:t>Purpose</a:t>
                      </a:r>
                    </a:p>
                  </a:txBody>
                  <a:tcPr anchor="ctr"/>
                </a:tc>
                <a:extLst>
                  <a:ext uri="{0D108BD9-81ED-4DB2-BD59-A6C34878D82A}">
                    <a16:rowId xmlns:a16="http://schemas.microsoft.com/office/drawing/2014/main" val="3454152373"/>
                  </a:ext>
                </a:extLst>
              </a:tr>
              <a:tr h="370840">
                <a:tc>
                  <a:txBody>
                    <a:bodyPr/>
                    <a:lstStyle/>
                    <a:p>
                      <a:r>
                        <a:rPr lang="en-CA" b="1" dirty="0">
                          <a:solidFill>
                            <a:schemeClr val="bg1"/>
                          </a:solidFill>
                        </a:rPr>
                        <a:t>Veins</a:t>
                      </a:r>
                    </a:p>
                  </a:txBody>
                  <a:tcPr anchor="ctr">
                    <a:solidFill>
                      <a:schemeClr val="accent1"/>
                    </a:solidFill>
                  </a:tcPr>
                </a:tc>
                <a:tc>
                  <a:txBody>
                    <a:bodyPr/>
                    <a:lstStyle/>
                    <a:p>
                      <a:pPr marL="182563" indent="-182563">
                        <a:buFontTx/>
                        <a:buChar char="-"/>
                      </a:pPr>
                      <a:r>
                        <a:rPr lang="en-CA" dirty="0"/>
                        <a:t>Low blood pressure</a:t>
                      </a:r>
                    </a:p>
                    <a:p>
                      <a:pPr marL="182563" indent="-182563">
                        <a:buFontTx/>
                        <a:buChar char="-"/>
                      </a:pPr>
                      <a:r>
                        <a:rPr lang="en-CA" dirty="0"/>
                        <a:t>Low to medium blood velocity (5-10 cm/sec)</a:t>
                      </a:r>
                    </a:p>
                  </a:txBody>
                  <a:tcPr anchor="ctr"/>
                </a:tc>
                <a:tc>
                  <a:txBody>
                    <a:bodyPr/>
                    <a:lstStyle/>
                    <a:p>
                      <a:pPr marL="182563" indent="-182563">
                        <a:buFontTx/>
                        <a:buChar char="-"/>
                      </a:pPr>
                      <a:r>
                        <a:rPr lang="en-CA" dirty="0"/>
                        <a:t>Very thin walls with large diameter</a:t>
                      </a:r>
                    </a:p>
                    <a:p>
                      <a:pPr marL="182563" indent="-182563">
                        <a:buFontTx/>
                        <a:buChar char="-"/>
                      </a:pPr>
                      <a:r>
                        <a:rPr lang="en-CA" sz="1800" dirty="0"/>
                        <a:t>Contain valves</a:t>
                      </a:r>
                    </a:p>
                    <a:p>
                      <a:pPr marL="182563" indent="-182563">
                        <a:buFontTx/>
                        <a:buChar char="-"/>
                      </a:pPr>
                      <a:r>
                        <a:rPr lang="en-CA" sz="1800" dirty="0"/>
                        <a:t>Some elastic tissue</a:t>
                      </a:r>
                    </a:p>
                    <a:p>
                      <a:pPr marL="182563" indent="-182563">
                        <a:buFontTx/>
                        <a:buChar char="-"/>
                      </a:pPr>
                      <a:r>
                        <a:rPr lang="en-CA" sz="1800" dirty="0" err="1"/>
                        <a:t>Smoth</a:t>
                      </a:r>
                      <a:r>
                        <a:rPr lang="en-CA" sz="1800" dirty="0"/>
                        <a:t> of smooth muscle innervated by ANS</a:t>
                      </a:r>
                    </a:p>
                    <a:p>
                      <a:pPr marL="357188" indent="-174625">
                        <a:buFont typeface="Wingdings" panose="05000000000000000000" pitchFamily="2" charset="2"/>
                        <a:buChar char="§"/>
                      </a:pPr>
                      <a:r>
                        <a:rPr lang="en-CA" sz="1400" dirty="0"/>
                        <a:t>Vasoconstriction/dilation</a:t>
                      </a:r>
                    </a:p>
                  </a:txBody>
                  <a:tcPr anchor="ctr"/>
                </a:tc>
                <a:tc>
                  <a:txBody>
                    <a:bodyPr/>
                    <a:lstStyle/>
                    <a:p>
                      <a:pPr marL="285750" indent="-285750">
                        <a:buFontTx/>
                        <a:buChar char="-"/>
                      </a:pPr>
                      <a:r>
                        <a:rPr lang="en-CA" dirty="0"/>
                        <a:t>Capacitance vessels: 70% of TBV</a:t>
                      </a:r>
                    </a:p>
                    <a:p>
                      <a:pPr marL="285750" indent="-285750">
                        <a:buFontTx/>
                        <a:buChar char="-"/>
                      </a:pPr>
                      <a:endParaRPr lang="en-CA" dirty="0"/>
                    </a:p>
                  </a:txBody>
                  <a:tcPr anchor="ctr"/>
                </a:tc>
                <a:extLst>
                  <a:ext uri="{0D108BD9-81ED-4DB2-BD59-A6C34878D82A}">
                    <a16:rowId xmlns:a16="http://schemas.microsoft.com/office/drawing/2014/main" val="418378150"/>
                  </a:ext>
                </a:extLst>
              </a:tr>
            </a:tbl>
          </a:graphicData>
        </a:graphic>
      </p:graphicFrame>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8" name="Picture 4" descr="Blood vessel structures 2 with colour iiii">
            <a:extLst>
              <a:ext uri="{FF2B5EF4-FFF2-40B4-BE49-F238E27FC236}">
                <a16:creationId xmlns:a16="http://schemas.microsoft.com/office/drawing/2014/main" id="{B8634C7F-BB8B-4C68-A6E8-F504AA10871F}"/>
              </a:ext>
            </a:extLst>
          </p:cNvPr>
          <p:cNvPicPr>
            <a:picLocks noChangeAspect="1" noChangeArrowheads="1"/>
          </p:cNvPicPr>
          <p:nvPr/>
        </p:nvPicPr>
        <p:blipFill rotWithShape="1">
          <a:blip r:embed="rId4">
            <a:lum contrast="20000"/>
            <a:extLst>
              <a:ext uri="{28A0092B-C50C-407E-A947-70E740481C1C}">
                <a14:useLocalDpi xmlns:a14="http://schemas.microsoft.com/office/drawing/2010/main" val="0"/>
              </a:ext>
            </a:extLst>
          </a:blip>
          <a:srcRect r="13366"/>
          <a:stretch/>
        </p:blipFill>
        <p:spPr>
          <a:xfrm>
            <a:off x="2018212" y="3590536"/>
            <a:ext cx="3894908" cy="2198688"/>
          </a:xfrm>
          <a:prstGeom prst="rect">
            <a:avLst/>
          </a:prstGeom>
          <a:noFill/>
        </p:spPr>
      </p:pic>
    </p:spTree>
    <p:extLst>
      <p:ext uri="{BB962C8B-B14F-4D97-AF65-F5344CB8AC3E}">
        <p14:creationId xmlns:p14="http://schemas.microsoft.com/office/powerpoint/2010/main" val="2340006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1+#ppt_w/2"/>
                                          </p:val>
                                        </p:tav>
                                        <p:tav tm="100000">
                                          <p:val>
                                            <p:strVal val="#ppt_x"/>
                                          </p:val>
                                        </p:tav>
                                      </p:tavLst>
                                    </p:anim>
                                    <p:anim calcmode="lin" valueType="num">
                                      <p:cBhvr additive="base">
                                        <p:cTn id="8"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1+#ppt_w/2"/>
                                          </p:val>
                                        </p:tav>
                                        <p:tav tm="100000">
                                          <p:val>
                                            <p:strVal val="#ppt_x"/>
                                          </p:val>
                                        </p:tav>
                                      </p:tavLst>
                                    </p:anim>
                                    <p:anim calcmode="lin" valueType="num">
                                      <p:cBhvr additive="base">
                                        <p:cTn id="14"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At the arteriolar end of a capillary, __________ pushes fluid into the capillary: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US" sz="3200" dirty="0"/>
              <a:t>hydrostatic pressure in the interstitial fluid</a:t>
            </a:r>
          </a:p>
          <a:p>
            <a:pPr marL="514350" indent="-514350">
              <a:buFont typeface="+mj-lt"/>
              <a:buAutoNum type="alphaLcPeriod"/>
            </a:pPr>
            <a:r>
              <a:rPr lang="en-US" sz="3200" dirty="0"/>
              <a:t>osmotic pressure in the interstitial fluid</a:t>
            </a:r>
          </a:p>
          <a:p>
            <a:pPr marL="514350" indent="-514350">
              <a:buFont typeface="+mj-lt"/>
              <a:buAutoNum type="alphaLcPeriod"/>
            </a:pPr>
            <a:r>
              <a:rPr lang="en-US" sz="3200" dirty="0"/>
              <a:t>osmotic pressure in the capillary</a:t>
            </a:r>
          </a:p>
          <a:p>
            <a:pPr marL="514350" indent="-514350">
              <a:buFont typeface="+mj-lt"/>
              <a:buAutoNum type="alphaLcPeriod"/>
            </a:pPr>
            <a:r>
              <a:rPr lang="en-US" sz="3200" dirty="0"/>
              <a:t>hydrostatic pressure in the capillary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94042097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fontScale="90000"/>
          </a:bodyPr>
          <a:lstStyle/>
          <a:p>
            <a:pPr algn="ctr"/>
            <a:r>
              <a:rPr lang="en-US" sz="4800" b="1" dirty="0">
                <a:solidFill>
                  <a:srgbClr val="4F2683"/>
                </a:solidFill>
                <a:latin typeface="Calibri" panose="020F0502020204030204" pitchFamily="34" charset="0"/>
                <a:cs typeface="Calibri" panose="020F0502020204030204" pitchFamily="34" charset="0"/>
              </a:rPr>
              <a:t>At the arteriolar end of a capillary, __________ pushes fluid into the capillary:</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200" y="1524001"/>
            <a:ext cx="10515600" cy="4415170"/>
          </a:xfrm>
        </p:spPr>
        <p:txBody>
          <a:bodyPr>
            <a:normAutofit/>
          </a:bodyPr>
          <a:lstStyle/>
          <a:p>
            <a:pPr marL="514350" indent="-514350">
              <a:buFont typeface="+mj-lt"/>
              <a:buAutoNum type="alphaLcPeriod"/>
            </a:pPr>
            <a:r>
              <a:rPr lang="en-US" sz="3200" dirty="0">
                <a:solidFill>
                  <a:srgbClr val="FF0000"/>
                </a:solidFill>
              </a:rPr>
              <a:t>hydrostatic pressure in the interstitial fluid</a:t>
            </a:r>
          </a:p>
          <a:p>
            <a:pPr marL="514350" indent="-514350">
              <a:buFont typeface="+mj-lt"/>
              <a:buAutoNum type="alphaLcPeriod"/>
            </a:pPr>
            <a:r>
              <a:rPr lang="en-US" sz="3200" dirty="0"/>
              <a:t>osmotic pressure in the interstitial fluid</a:t>
            </a:r>
          </a:p>
          <a:p>
            <a:pPr marL="514350" indent="-514350">
              <a:buFont typeface="+mj-lt"/>
              <a:buAutoNum type="alphaLcPeriod"/>
            </a:pPr>
            <a:r>
              <a:rPr lang="en-US" sz="3200" dirty="0"/>
              <a:t>osmotic pressure in the capillary</a:t>
            </a:r>
          </a:p>
          <a:p>
            <a:pPr marL="514350" indent="-514350">
              <a:buFont typeface="+mj-lt"/>
              <a:buAutoNum type="alphaLcPeriod"/>
            </a:pPr>
            <a:r>
              <a:rPr lang="en-US" sz="3200" dirty="0"/>
              <a:t>hydrostatic pressure in the capillary</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3904393608"/>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Starling Forces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Two hydrostatic pressures</a:t>
            </a:r>
          </a:p>
          <a:p>
            <a:pPr marL="984250" lvl="1" indent="-527050">
              <a:buFont typeface="Wingdings" panose="05000000000000000000" pitchFamily="2" charset="2"/>
              <a:buChar char="Ø"/>
            </a:pPr>
            <a:r>
              <a:rPr lang="en-CA" sz="2800" dirty="0"/>
              <a:t>Capillary hydrostatic pressure</a:t>
            </a:r>
          </a:p>
          <a:p>
            <a:pPr marL="984250" lvl="1" indent="-527050">
              <a:buFont typeface="Wingdings" panose="05000000000000000000" pitchFamily="2" charset="2"/>
              <a:buChar char="Ø"/>
            </a:pPr>
            <a:r>
              <a:rPr lang="en-CA" sz="2800" dirty="0"/>
              <a:t>Interstitial fluid hydrostatic pressure</a:t>
            </a:r>
          </a:p>
          <a:p>
            <a:r>
              <a:rPr lang="en-CA" sz="3200" dirty="0"/>
              <a:t>Two osmotic pressures</a:t>
            </a:r>
          </a:p>
          <a:p>
            <a:pPr marL="984250" lvl="1" indent="-527050">
              <a:buFont typeface="Wingdings" panose="05000000000000000000" pitchFamily="2" charset="2"/>
              <a:buChar char="Ø"/>
            </a:pPr>
            <a:r>
              <a:rPr lang="en-CA" sz="2800" dirty="0"/>
              <a:t>Plasma osmotic pressure</a:t>
            </a:r>
          </a:p>
          <a:p>
            <a:pPr marL="984250" lvl="1" indent="-527050">
              <a:buFont typeface="Wingdings" panose="05000000000000000000" pitchFamily="2" charset="2"/>
              <a:buChar char="Ø"/>
            </a:pPr>
            <a:r>
              <a:rPr lang="en-CA" sz="2800" dirty="0"/>
              <a:t>Interstitial osmotic pressure</a:t>
            </a:r>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109601077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Exchange In Capillaries</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Diffusion</a:t>
            </a:r>
          </a:p>
          <a:p>
            <a:pPr marL="984250" lvl="1" indent="-444500">
              <a:buFont typeface="Wingdings" panose="05000000000000000000" pitchFamily="2" charset="2"/>
              <a:buChar char="Ø"/>
            </a:pPr>
            <a:r>
              <a:rPr lang="en-CA" dirty="0"/>
              <a:t>Down concentration gradients</a:t>
            </a:r>
          </a:p>
          <a:p>
            <a:pPr marL="984250" lvl="1" indent="-444500">
              <a:buFont typeface="Wingdings" panose="05000000000000000000" pitchFamily="2" charset="2"/>
              <a:buChar char="Ø"/>
            </a:pPr>
            <a:r>
              <a:rPr lang="en-CA" dirty="0"/>
              <a:t>Oxygen, CO</a:t>
            </a:r>
            <a:r>
              <a:rPr lang="en-CA" baseline="30000" dirty="0"/>
              <a:t>2</a:t>
            </a:r>
            <a:r>
              <a:rPr lang="en-CA" dirty="0"/>
              <a:t>, O</a:t>
            </a:r>
            <a:r>
              <a:rPr lang="en-CA" baseline="30000" dirty="0"/>
              <a:t>2</a:t>
            </a:r>
            <a:r>
              <a:rPr lang="en-CA" dirty="0"/>
              <a:t>, lipid soluble substances</a:t>
            </a:r>
          </a:p>
          <a:p>
            <a:r>
              <a:rPr lang="en-CA" sz="3200" dirty="0"/>
              <a:t>Filtration and reabsorption (Starling forces)</a:t>
            </a:r>
          </a:p>
          <a:p>
            <a:pPr marL="984250" lvl="1" indent="-444500">
              <a:buClr>
                <a:schemeClr val="tx1"/>
              </a:buClr>
              <a:buFont typeface="Wingdings" panose="05000000000000000000" pitchFamily="2" charset="2"/>
              <a:buChar char="Ø"/>
            </a:pPr>
            <a:r>
              <a:rPr lang="en-CA" dirty="0">
                <a:solidFill>
                  <a:srgbClr val="FF0000"/>
                </a:solidFill>
              </a:rPr>
              <a:t>Filtration</a:t>
            </a:r>
            <a:r>
              <a:rPr lang="en-CA" dirty="0"/>
              <a:t>: movement of fluid out of capillary</a:t>
            </a:r>
          </a:p>
          <a:p>
            <a:pPr marL="984250" lvl="1" indent="-444500">
              <a:buClr>
                <a:schemeClr val="tx1"/>
              </a:buClr>
              <a:buFont typeface="Wingdings" panose="05000000000000000000" pitchFamily="2" charset="2"/>
              <a:buChar char="Ø"/>
            </a:pPr>
            <a:r>
              <a:rPr lang="en-CA" dirty="0">
                <a:solidFill>
                  <a:srgbClr val="FF0000"/>
                </a:solidFill>
              </a:rPr>
              <a:t>Reabsorption</a:t>
            </a:r>
            <a:r>
              <a:rPr lang="en-CA" dirty="0"/>
              <a:t>: movement of fluid back into capillary</a:t>
            </a:r>
          </a:p>
          <a:p>
            <a:pPr marL="457200" lvl="1" indent="0">
              <a:buNone/>
            </a:pPr>
            <a:endParaRPr lang="en-CA" sz="2800" dirty="0"/>
          </a:p>
          <a:p>
            <a:pPr marL="0" indent="0">
              <a:buNone/>
            </a:pPr>
            <a:endParaRPr lang="en-CA" sz="32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spTree>
    <p:extLst>
      <p:ext uri="{BB962C8B-B14F-4D97-AF65-F5344CB8AC3E}">
        <p14:creationId xmlns:p14="http://schemas.microsoft.com/office/powerpoint/2010/main" val="567733534"/>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Capillary Hydrostatic Pressure (P</a:t>
            </a:r>
            <a:r>
              <a:rPr lang="en-CA" sz="4800" b="1" baseline="-25000" dirty="0">
                <a:solidFill>
                  <a:srgbClr val="4F2683"/>
                </a:solidFill>
                <a:latin typeface="Calibri" panose="020F0502020204030204" pitchFamily="34" charset="0"/>
                <a:cs typeface="Calibri" panose="020F0502020204030204" pitchFamily="34" charset="0"/>
              </a:rPr>
              <a:t>c</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Pressure exerted by fluid in the capillary</a:t>
            </a:r>
          </a:p>
          <a:p>
            <a:r>
              <a:rPr lang="en-CA" sz="3200" dirty="0"/>
              <a:t>Pressure drives fluid </a:t>
            </a:r>
            <a:r>
              <a:rPr lang="en-CA" sz="3200" dirty="0">
                <a:solidFill>
                  <a:srgbClr val="FF0000"/>
                </a:solidFill>
              </a:rPr>
              <a:t>OUT</a:t>
            </a:r>
            <a:r>
              <a:rPr lang="en-CA" sz="3200" dirty="0"/>
              <a:t> of capillary and is generated by ventricular systole (</a:t>
            </a:r>
            <a:r>
              <a:rPr lang="en-CA" sz="3200" dirty="0">
                <a:solidFill>
                  <a:srgbClr val="FF0000"/>
                </a:solidFill>
              </a:rPr>
              <a:t>Filtration</a:t>
            </a:r>
            <a:r>
              <a:rPr lang="en-CA" sz="3200" dirty="0"/>
              <a:t>)</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grpSp>
        <p:nvGrpSpPr>
          <p:cNvPr id="6" name="Group 5">
            <a:extLst>
              <a:ext uri="{FF2B5EF4-FFF2-40B4-BE49-F238E27FC236}">
                <a16:creationId xmlns:a16="http://schemas.microsoft.com/office/drawing/2014/main" id="{5AB2F1BA-33F9-4656-92EE-1B1846ADDF10}"/>
              </a:ext>
            </a:extLst>
          </p:cNvPr>
          <p:cNvGrpSpPr/>
          <p:nvPr/>
        </p:nvGrpSpPr>
        <p:grpSpPr>
          <a:xfrm>
            <a:off x="1626698" y="3379368"/>
            <a:ext cx="3590194" cy="2411831"/>
            <a:chOff x="1187051" y="3887409"/>
            <a:chExt cx="3686175" cy="2514600"/>
          </a:xfrm>
        </p:grpSpPr>
        <p:pic>
          <p:nvPicPr>
            <p:cNvPr id="7" name="Picture 6" descr="Starling Forces at Capillary in colour 1ai.bmp">
              <a:extLst>
                <a:ext uri="{FF2B5EF4-FFF2-40B4-BE49-F238E27FC236}">
                  <a16:creationId xmlns:a16="http://schemas.microsoft.com/office/drawing/2014/main" id="{8FC08875-1A0B-4332-AF54-1CE3E52EF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87051" y="3887409"/>
              <a:ext cx="3686175" cy="2514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Bent Arrow 14">
              <a:extLst>
                <a:ext uri="{FF2B5EF4-FFF2-40B4-BE49-F238E27FC236}">
                  <a16:creationId xmlns:a16="http://schemas.microsoft.com/office/drawing/2014/main" id="{0140DA2E-0609-4FBD-8566-ED9352C011BD}"/>
                </a:ext>
              </a:extLst>
            </p:cNvPr>
            <p:cNvSpPr/>
            <p:nvPr/>
          </p:nvSpPr>
          <p:spPr bwMode="auto">
            <a:xfrm flipV="1">
              <a:off x="1529951" y="4484528"/>
              <a:ext cx="342900" cy="800100"/>
            </a:xfrm>
            <a:prstGeom prst="bentArrow">
              <a:avLst/>
            </a:prstGeom>
            <a:solidFill>
              <a:srgbClr val="FF0000"/>
            </a:solidFill>
            <a:ln w="9525" cap="flat" cmpd="sng" algn="ctr">
              <a:noFill/>
              <a:prstDash val="solid"/>
              <a:round/>
              <a:headEnd type="none" w="med" len="med"/>
              <a:tailEnd type="none" w="med" len="med"/>
            </a:ln>
            <a:effectLst/>
          </p:spPr>
          <p:txBody>
            <a:bodyPr/>
            <a:lstStyle/>
            <a:p>
              <a:pPr marL="642938" indent="-128588" defTabSz="685800">
                <a:defRPr/>
              </a:pPr>
              <a:endParaRPr lang="en-US" sz="1013">
                <a:solidFill>
                  <a:prstClr val="black"/>
                </a:solidFill>
                <a:latin typeface="Calibri" panose="020F0502020204030204"/>
              </a:endParaRPr>
            </a:p>
          </p:txBody>
        </p:sp>
        <p:sp>
          <p:nvSpPr>
            <p:cNvPr id="9" name="TextBox 8">
              <a:extLst>
                <a:ext uri="{FF2B5EF4-FFF2-40B4-BE49-F238E27FC236}">
                  <a16:creationId xmlns:a16="http://schemas.microsoft.com/office/drawing/2014/main" id="{F2BF6054-225B-41D3-B612-A8FC9661F74C}"/>
                </a:ext>
              </a:extLst>
            </p:cNvPr>
            <p:cNvSpPr txBox="1">
              <a:spLocks noChangeArrowheads="1"/>
            </p:cNvSpPr>
            <p:nvPr/>
          </p:nvSpPr>
          <p:spPr bwMode="auto">
            <a:xfrm>
              <a:off x="1758551" y="5341780"/>
              <a:ext cx="93871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9pPr>
            </a:lstStyle>
            <a:p>
              <a:pPr defTabSz="685800" eaLnBrk="1" hangingPunct="1"/>
              <a:r>
                <a:rPr lang="en-US" sz="900" b="1" dirty="0">
                  <a:solidFill>
                    <a:srgbClr val="FF0000"/>
                  </a:solidFill>
                </a:rPr>
                <a:t>25 mmHg</a:t>
              </a:r>
            </a:p>
          </p:txBody>
        </p:sp>
        <p:sp>
          <p:nvSpPr>
            <p:cNvPr id="10" name="TextBox 9">
              <a:extLst>
                <a:ext uri="{FF2B5EF4-FFF2-40B4-BE49-F238E27FC236}">
                  <a16:creationId xmlns:a16="http://schemas.microsoft.com/office/drawing/2014/main" id="{0CC5805F-C360-4926-8261-F2A19B981A77}"/>
                </a:ext>
              </a:extLst>
            </p:cNvPr>
            <p:cNvSpPr txBox="1">
              <a:spLocks noChangeArrowheads="1"/>
            </p:cNvSpPr>
            <p:nvPr/>
          </p:nvSpPr>
          <p:spPr bwMode="auto">
            <a:xfrm>
              <a:off x="3530201" y="5284629"/>
              <a:ext cx="938719" cy="30777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6pPr>
              <a:lvl7pPr marL="29718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7pPr>
              <a:lvl8pPr marL="34290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8pPr>
              <a:lvl9pPr marL="3886200" indent="-228600" eaLnBrk="0" fontAlgn="base" hangingPunct="0">
                <a:lnSpc>
                  <a:spcPct val="90000"/>
                </a:lnSpc>
                <a:spcBef>
                  <a:spcPct val="20000"/>
                </a:spcBef>
                <a:spcAft>
                  <a:spcPct val="0"/>
                </a:spcAft>
                <a:buChar char="•"/>
                <a:defRPr sz="2400">
                  <a:solidFill>
                    <a:schemeClr val="tx1"/>
                  </a:solidFill>
                  <a:latin typeface="Arial" charset="0"/>
                  <a:ea typeface="ＭＳ Ｐゴシック" charset="0"/>
                </a:defRPr>
              </a:lvl9pPr>
            </a:lstStyle>
            <a:p>
              <a:pPr defTabSz="685800" eaLnBrk="1" hangingPunct="1"/>
              <a:r>
                <a:rPr lang="en-US" sz="900" b="1">
                  <a:solidFill>
                    <a:srgbClr val="FF0000"/>
                  </a:solidFill>
                </a:rPr>
                <a:t>10 mmHg</a:t>
              </a:r>
            </a:p>
          </p:txBody>
        </p:sp>
        <p:sp>
          <p:nvSpPr>
            <p:cNvPr id="11" name="Bent Arrow 17">
              <a:extLst>
                <a:ext uri="{FF2B5EF4-FFF2-40B4-BE49-F238E27FC236}">
                  <a16:creationId xmlns:a16="http://schemas.microsoft.com/office/drawing/2014/main" id="{C0EEADC6-B76A-40B3-8251-BDABC2A51231}"/>
                </a:ext>
              </a:extLst>
            </p:cNvPr>
            <p:cNvSpPr/>
            <p:nvPr/>
          </p:nvSpPr>
          <p:spPr bwMode="auto">
            <a:xfrm rot="16200000" flipV="1">
              <a:off x="3987401" y="4713128"/>
              <a:ext cx="800100" cy="342900"/>
            </a:xfrm>
            <a:prstGeom prst="bentArrow">
              <a:avLst/>
            </a:prstGeom>
            <a:solidFill>
              <a:srgbClr val="FF0000"/>
            </a:solidFill>
            <a:ln w="9525" cap="flat" cmpd="sng" algn="ctr">
              <a:noFill/>
              <a:prstDash val="solid"/>
              <a:round/>
              <a:headEnd type="none" w="med" len="med"/>
              <a:tailEnd type="none" w="med" len="med"/>
            </a:ln>
            <a:effectLst/>
          </p:spPr>
          <p:txBody>
            <a:bodyPr/>
            <a:lstStyle/>
            <a:p>
              <a:pPr marL="642938" indent="-128588" defTabSz="685800">
                <a:defRPr/>
              </a:pPr>
              <a:endParaRPr lang="en-US" sz="1013">
                <a:solidFill>
                  <a:prstClr val="black"/>
                </a:solidFill>
                <a:latin typeface="Calibri" panose="020F0502020204030204"/>
              </a:endParaRPr>
            </a:p>
          </p:txBody>
        </p:sp>
      </p:grpSp>
      <p:pic>
        <p:nvPicPr>
          <p:cNvPr id="12" name="Picture 2" descr="https://classconnection.s3.amazonaws.com/599/flashcards/1418599/png/if1334012845386.png">
            <a:extLst>
              <a:ext uri="{FF2B5EF4-FFF2-40B4-BE49-F238E27FC236}">
                <a16:creationId xmlns:a16="http://schemas.microsoft.com/office/drawing/2014/main" id="{3AF5EAC1-08CC-459B-B2E1-D472BB0EE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675" y="3915879"/>
            <a:ext cx="4569065" cy="16072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15195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722811" y="199662"/>
            <a:ext cx="10824755"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Interstitial Fluid Hydrostatic Pressure (P</a:t>
            </a:r>
            <a:r>
              <a:rPr lang="en-CA" sz="4800" b="1" baseline="-25000" dirty="0">
                <a:solidFill>
                  <a:srgbClr val="4F2683"/>
                </a:solidFill>
                <a:latin typeface="Calibri" panose="020F0502020204030204" pitchFamily="34" charset="0"/>
                <a:cs typeface="Calibri" panose="020F0502020204030204" pitchFamily="34" charset="0"/>
              </a:rPr>
              <a:t>IF</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Pressure exerted by fluid in the interstitial space between cells in the tissue</a:t>
            </a:r>
          </a:p>
          <a:p>
            <a:r>
              <a:rPr lang="en-CA" sz="3200" dirty="0"/>
              <a:t>Movement depends on pressure in the tissue</a:t>
            </a:r>
          </a:p>
          <a:p>
            <a:pPr lvl="1"/>
            <a:r>
              <a:rPr lang="en-CA" sz="2800" dirty="0"/>
              <a:t>Can be negative </a:t>
            </a:r>
            <a:r>
              <a:rPr lang="en-CA" sz="2800" dirty="0">
                <a:sym typeface="Wingdings" panose="05000000000000000000" pitchFamily="2" charset="2"/>
              </a:rPr>
              <a:t> </a:t>
            </a:r>
            <a:r>
              <a:rPr lang="en-CA" sz="2800" dirty="0">
                <a:solidFill>
                  <a:srgbClr val="FF0000"/>
                </a:solidFill>
                <a:sym typeface="Wingdings" panose="05000000000000000000" pitchFamily="2" charset="2"/>
              </a:rPr>
              <a:t>Filtration</a:t>
            </a:r>
            <a:r>
              <a:rPr lang="en-CA" sz="2800" dirty="0">
                <a:sym typeface="Wingdings" panose="05000000000000000000" pitchFamily="2" charset="2"/>
              </a:rPr>
              <a:t> into tissue</a:t>
            </a:r>
          </a:p>
          <a:p>
            <a:pPr lvl="1"/>
            <a:r>
              <a:rPr lang="en-CA" sz="2800" dirty="0">
                <a:sym typeface="Wingdings" panose="05000000000000000000" pitchFamily="2" charset="2"/>
              </a:rPr>
              <a:t>Can be positive  </a:t>
            </a:r>
            <a:r>
              <a:rPr lang="en-CA" sz="2800" dirty="0">
                <a:solidFill>
                  <a:srgbClr val="FF0000"/>
                </a:solidFill>
                <a:sym typeface="Wingdings" panose="05000000000000000000" pitchFamily="2" charset="2"/>
              </a:rPr>
              <a:t>Reabsorption</a:t>
            </a:r>
            <a:r>
              <a:rPr lang="en-CA" sz="2800" dirty="0">
                <a:sym typeface="Wingdings" panose="05000000000000000000" pitchFamily="2" charset="2"/>
              </a:rPr>
              <a:t> into capillary</a:t>
            </a:r>
            <a:endParaRPr lang="en-CA" sz="2800"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2" name="Picture 2" descr="https://classconnection.s3.amazonaws.com/599/flashcards/1418599/png/if1334012845386.png">
            <a:extLst>
              <a:ext uri="{FF2B5EF4-FFF2-40B4-BE49-F238E27FC236}">
                <a16:creationId xmlns:a16="http://schemas.microsoft.com/office/drawing/2014/main" id="{3AF5EAC1-08CC-459B-B2E1-D472BB0EEB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78501" y="4021233"/>
            <a:ext cx="4569065" cy="1607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tarling Forces at Capillary in colour 1bi.bmp">
            <a:extLst>
              <a:ext uri="{FF2B5EF4-FFF2-40B4-BE49-F238E27FC236}">
                <a16:creationId xmlns:a16="http://schemas.microsoft.com/office/drawing/2014/main" id="{0531081B-8742-41F0-A629-C7B9F4BBC837}"/>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711795" y="3710505"/>
            <a:ext cx="3266706" cy="2228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4" name="TextBox 13">
            <a:extLst>
              <a:ext uri="{FF2B5EF4-FFF2-40B4-BE49-F238E27FC236}">
                <a16:creationId xmlns:a16="http://schemas.microsoft.com/office/drawing/2014/main" id="{1D8A1C0F-6E46-4D05-958D-1C2F9A1F9946}"/>
              </a:ext>
            </a:extLst>
          </p:cNvPr>
          <p:cNvSpPr txBox="1"/>
          <p:nvPr/>
        </p:nvSpPr>
        <p:spPr>
          <a:xfrm>
            <a:off x="229403" y="4119154"/>
            <a:ext cx="3165610" cy="646331"/>
          </a:xfrm>
          <a:prstGeom prst="rect">
            <a:avLst/>
          </a:prstGeom>
          <a:noFill/>
        </p:spPr>
        <p:txBody>
          <a:bodyPr wrap="none" rtlCol="0">
            <a:spAutoFit/>
          </a:bodyPr>
          <a:lstStyle/>
          <a:p>
            <a:r>
              <a:rPr lang="en-CA" dirty="0"/>
              <a:t>Subcutaneous tissues: -6mmHg</a:t>
            </a:r>
          </a:p>
          <a:p>
            <a:r>
              <a:rPr lang="en-CA" dirty="0"/>
              <a:t>Interstitial fluid: +6mmHg</a:t>
            </a:r>
          </a:p>
        </p:txBody>
      </p:sp>
    </p:spTree>
    <p:extLst>
      <p:ext uri="{BB962C8B-B14F-4D97-AF65-F5344CB8AC3E}">
        <p14:creationId xmlns:p14="http://schemas.microsoft.com/office/powerpoint/2010/main" val="78866447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ADD289FF-BCE4-4704-8E35-325DDF40F8F9}"/>
                  </a:ext>
                </a:extLst>
              </p:cNvPr>
              <p:cNvSpPr>
                <a:spLocks noGrp="1"/>
              </p:cNvSpPr>
              <p:nvPr>
                <p:ph type="title"/>
              </p:nvPr>
            </p:nvSpPr>
            <p:spPr>
              <a:xfrm>
                <a:off x="838200" y="199662"/>
                <a:ext cx="10515600" cy="1097915"/>
              </a:xfrm>
            </p:spPr>
            <p:txBody>
              <a:bodyPr>
                <a:normAutofit/>
              </a:bodyPr>
              <a:lstStyle/>
              <a:p>
                <a:pPr algn="ctr"/>
                <a:r>
                  <a:rPr lang="en-CA" sz="4800" b="1" dirty="0">
                    <a:solidFill>
                      <a:srgbClr val="4F2683"/>
                    </a:solidFill>
                    <a:latin typeface="Calibri" panose="020F0502020204030204" pitchFamily="34" charset="0"/>
                    <a:cs typeface="Calibri" panose="020F0502020204030204" pitchFamily="34" charset="0"/>
                  </a:rPr>
                  <a:t>Interstitial Osmotic Pressure (</a:t>
                </a:r>
                <a14:m>
                  <m:oMath xmlns:m="http://schemas.openxmlformats.org/officeDocument/2006/math">
                    <m:r>
                      <a:rPr lang="en-CA" sz="4800" b="1" i="1" smtClean="0">
                        <a:solidFill>
                          <a:srgbClr val="4F2683"/>
                        </a:solidFill>
                        <a:latin typeface="Cambria Math" panose="02040503050406030204" pitchFamily="18" charset="0"/>
                        <a:ea typeface="Cambria Math" panose="02040503050406030204" pitchFamily="18" charset="0"/>
                        <a:cs typeface="Calibri" panose="020F0502020204030204" pitchFamily="34" charset="0"/>
                      </a:rPr>
                      <m:t>𝝅</m:t>
                    </m:r>
                  </m:oMath>
                </a14:m>
                <a:r>
                  <a:rPr lang="en-CA" sz="4800" b="1" baseline="-25000" dirty="0">
                    <a:solidFill>
                      <a:srgbClr val="4F2683"/>
                    </a:solidFill>
                    <a:latin typeface="Calibri" panose="020F0502020204030204" pitchFamily="34" charset="0"/>
                    <a:cs typeface="Calibri" panose="020F0502020204030204" pitchFamily="34" charset="0"/>
                  </a:rPr>
                  <a:t>IF</a:t>
                </a:r>
                <a:r>
                  <a:rPr lang="en-CA" sz="4800" b="1" dirty="0">
                    <a:solidFill>
                      <a:srgbClr val="4F2683"/>
                    </a:solidFill>
                    <a:latin typeface="Calibri" panose="020F0502020204030204" pitchFamily="34" charset="0"/>
                    <a:cs typeface="Calibri" panose="020F0502020204030204" pitchFamily="34" charset="0"/>
                  </a:rPr>
                  <a:t>)</a:t>
                </a:r>
                <a:endParaRPr lang="en-CA" b="1" dirty="0">
                  <a:solidFill>
                    <a:srgbClr val="4F2683"/>
                  </a:solidFill>
                  <a:latin typeface="Calibri" panose="020F0502020204030204" pitchFamily="34" charset="0"/>
                  <a:cs typeface="Calibri" panose="020F0502020204030204" pitchFamily="34" charset="0"/>
                </a:endParaRPr>
              </a:p>
            </p:txBody>
          </p:sp>
        </mc:Choice>
        <mc:Fallback xmlns="">
          <p:sp>
            <p:nvSpPr>
              <p:cNvPr id="2" name="Title 1">
                <a:extLst>
                  <a:ext uri="{FF2B5EF4-FFF2-40B4-BE49-F238E27FC236}">
                    <a16:creationId xmlns:a16="http://schemas.microsoft.com/office/drawing/2014/main" id="{ADD289FF-BCE4-4704-8E35-325DDF40F8F9}"/>
                  </a:ext>
                </a:extLst>
              </p:cNvPr>
              <p:cNvSpPr>
                <a:spLocks noGrp="1" noRot="1" noChangeAspect="1" noMove="1" noResize="1" noEditPoints="1" noAdjustHandles="1" noChangeArrowheads="1" noChangeShapeType="1" noTextEdit="1"/>
              </p:cNvSpPr>
              <p:nvPr>
                <p:ph type="title"/>
              </p:nvPr>
            </p:nvSpPr>
            <p:spPr>
              <a:xfrm>
                <a:off x="838200" y="199662"/>
                <a:ext cx="10515600" cy="1097915"/>
              </a:xfrm>
              <a:blipFill>
                <a:blip r:embed="rId2"/>
                <a:stretch>
                  <a:fillRect t="-3333" b="-13889"/>
                </a:stretch>
              </a:blipFill>
            </p:spPr>
            <p:txBody>
              <a:bodyPr/>
              <a:lstStyle/>
              <a:p>
                <a:r>
                  <a:rPr lang="en-CA">
                    <a:noFill/>
                  </a:rPr>
                  <a:t> </a:t>
                </a:r>
              </a:p>
            </p:txBody>
          </p:sp>
        </mc:Fallback>
      </mc:AlternateContent>
      <p:sp>
        <p:nvSpPr>
          <p:cNvPr id="3" name="Content Placeholder 2">
            <a:extLst>
              <a:ext uri="{FF2B5EF4-FFF2-40B4-BE49-F238E27FC236}">
                <a16:creationId xmlns:a16="http://schemas.microsoft.com/office/drawing/2014/main" id="{65E9031E-8B74-4CC0-9372-753BF492B5DC}"/>
              </a:ext>
            </a:extLst>
          </p:cNvPr>
          <p:cNvSpPr>
            <a:spLocks noGrp="1"/>
          </p:cNvSpPr>
          <p:nvPr>
            <p:ph idx="1"/>
          </p:nvPr>
        </p:nvSpPr>
        <p:spPr>
          <a:xfrm>
            <a:off x="838199" y="1297576"/>
            <a:ext cx="10515599" cy="4493623"/>
          </a:xfrm>
        </p:spPr>
        <p:txBody>
          <a:bodyPr>
            <a:normAutofit/>
          </a:bodyPr>
          <a:lstStyle/>
          <a:p>
            <a:r>
              <a:rPr lang="en-CA" sz="3200" dirty="0"/>
              <a:t>Pressure caused by osmosis due to few proteins in interstitial fluid (5mmHg)</a:t>
            </a:r>
          </a:p>
          <a:p>
            <a:r>
              <a:rPr lang="en-CA" sz="3200" dirty="0"/>
              <a:t>Pressure drives fluid </a:t>
            </a:r>
            <a:r>
              <a:rPr lang="en-CA" sz="3200" dirty="0">
                <a:solidFill>
                  <a:srgbClr val="FF0000"/>
                </a:solidFill>
              </a:rPr>
              <a:t>OUT</a:t>
            </a:r>
            <a:r>
              <a:rPr lang="en-CA" sz="3200" dirty="0"/>
              <a:t> of capillary and into tissue (</a:t>
            </a:r>
            <a:r>
              <a:rPr lang="en-CA" sz="3200" dirty="0">
                <a:solidFill>
                  <a:srgbClr val="FF0000"/>
                </a:solidFill>
              </a:rPr>
              <a:t>Filtration</a:t>
            </a:r>
            <a:r>
              <a:rPr lang="en-CA" sz="3200" dirty="0"/>
              <a:t>)</a:t>
            </a:r>
            <a:endParaRPr lang="en-CA" dirty="0"/>
          </a:p>
        </p:txBody>
      </p:sp>
      <p:sp>
        <p:nvSpPr>
          <p:cNvPr id="4" name="Rectangle 3">
            <a:extLst>
              <a:ext uri="{FF2B5EF4-FFF2-40B4-BE49-F238E27FC236}">
                <a16:creationId xmlns:a16="http://schemas.microsoft.com/office/drawing/2014/main" id="{F3504490-203F-4C81-BA91-C9DBC4D311D1}"/>
              </a:ext>
            </a:extLst>
          </p:cNvPr>
          <p:cNvSpPr/>
          <p:nvPr/>
        </p:nvSpPr>
        <p:spPr>
          <a:xfrm>
            <a:off x="0" y="6015788"/>
            <a:ext cx="12192000" cy="842211"/>
          </a:xfrm>
          <a:prstGeom prst="rect">
            <a:avLst/>
          </a:prstGeom>
          <a:solidFill>
            <a:srgbClr val="4F26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5" name="Picture 4">
            <a:extLst>
              <a:ext uri="{FF2B5EF4-FFF2-40B4-BE49-F238E27FC236}">
                <a16:creationId xmlns:a16="http://schemas.microsoft.com/office/drawing/2014/main" id="{306D8F3A-AD09-4BBB-A04C-73C1726F3C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9403" y="6092405"/>
            <a:ext cx="2905683" cy="688976"/>
          </a:xfrm>
          <a:prstGeom prst="rect">
            <a:avLst/>
          </a:prstGeom>
        </p:spPr>
      </p:pic>
      <p:pic>
        <p:nvPicPr>
          <p:cNvPr id="12" name="Picture 2" descr="https://classconnection.s3.amazonaws.com/599/flashcards/1418599/png/if1334012845386.png">
            <a:extLst>
              <a:ext uri="{FF2B5EF4-FFF2-40B4-BE49-F238E27FC236}">
                <a16:creationId xmlns:a16="http://schemas.microsoft.com/office/drawing/2014/main" id="{3AF5EAC1-08CC-459B-B2E1-D472BB0EEB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47675" y="3915879"/>
            <a:ext cx="4569065" cy="160720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Starling Forces at Capillary in colour 1ci.bmp">
            <a:extLst>
              <a:ext uri="{FF2B5EF4-FFF2-40B4-BE49-F238E27FC236}">
                <a16:creationId xmlns:a16="http://schemas.microsoft.com/office/drawing/2014/main" id="{A460C65D-D1CC-4716-AF0D-6330BAC12D5A}"/>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965417" y="3364848"/>
            <a:ext cx="3721779" cy="253864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511563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hysiologyClass" id="{7CFCF621-4751-448A-833E-E1064E57DA35}" vid="{78377000-374C-4815-9BE0-DAE063ECFF2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1153</TotalTime>
  <Words>4966</Words>
  <Application>Microsoft Office PowerPoint</Application>
  <PresentationFormat>Widescreen</PresentationFormat>
  <Paragraphs>868</Paragraphs>
  <Slides>113</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113</vt:i4>
      </vt:variant>
    </vt:vector>
  </HeadingPairs>
  <TitlesOfParts>
    <vt:vector size="119" baseType="lpstr">
      <vt:lpstr>Arial</vt:lpstr>
      <vt:lpstr>Calibri</vt:lpstr>
      <vt:lpstr>Calibri Light</vt:lpstr>
      <vt:lpstr>Cambria Math</vt:lpstr>
      <vt:lpstr>Wingdings</vt:lpstr>
      <vt:lpstr>Office Theme</vt:lpstr>
      <vt:lpstr>PowerPoint Presentation</vt:lpstr>
      <vt:lpstr>For students not in my section… I have posted the slides and review material to my website</vt:lpstr>
      <vt:lpstr>Midterm #2 Review Sections 09/010</vt:lpstr>
      <vt:lpstr>Today</vt:lpstr>
      <vt:lpstr>Clarifications From Review Session​</vt:lpstr>
      <vt:lpstr>Clarifications From Review Session​</vt:lpstr>
      <vt:lpstr>Midterm Information</vt:lpstr>
      <vt:lpstr>Study Advice</vt:lpstr>
      <vt:lpstr>Questions from online dropbox/Emails</vt:lpstr>
      <vt:lpstr>Can you explain respiratory pump (which area is high pressure, which area is low pressure)</vt:lpstr>
      <vt:lpstr>Can you explain the process of the baroreceptor reflex (in the perspective of decreased blood pressure/MAP)</vt:lpstr>
      <vt:lpstr>Why does the myosin head attach to the actin and not the myosin binding site? Is calcium released from the SR, or is it stored in the SR and released by the Lateral sac?</vt:lpstr>
      <vt:lpstr>Endocrinology 4 Questions on exam</vt:lpstr>
      <vt:lpstr>Which of the following is an incorrect statement concerning the adrenal glands? </vt:lpstr>
      <vt:lpstr>Which of the following is an incorrect statement concerning the adrenal glands? </vt:lpstr>
      <vt:lpstr>Which of the following is a correct statement concerning the pancreas? </vt:lpstr>
      <vt:lpstr>Which of the following is a correct statement concerning the pancreas? </vt:lpstr>
      <vt:lpstr>Types of Hormones</vt:lpstr>
      <vt:lpstr>Adrenal Gland: Layers</vt:lpstr>
      <vt:lpstr>Cortisol</vt:lpstr>
      <vt:lpstr>Pancreas</vt:lpstr>
      <vt:lpstr>Autonomic Nervous System &amp; Muscle 9-11 Questions on exam</vt:lpstr>
      <vt:lpstr>Which of the following physiological responses results from sympathetic action? </vt:lpstr>
      <vt:lpstr>Which of the following physiological responses results from sympathetic action? </vt:lpstr>
      <vt:lpstr>The two branches of the autonomic nervous system display which of the following properties?</vt:lpstr>
      <vt:lpstr>The two branches of the autonomic nervous system display which of the following properties?</vt:lpstr>
      <vt:lpstr>Nervous System Divisions</vt:lpstr>
      <vt:lpstr>Comparison of Autonomic and Somatic Motor Systems</vt:lpstr>
      <vt:lpstr>Sympathetic vs. Parasympathetic</vt:lpstr>
      <vt:lpstr>Autonomic vs. Somatic Motor Systems</vt:lpstr>
      <vt:lpstr>Parasympathetic vs. Sympathetic</vt:lpstr>
      <vt:lpstr>Which is the correct structural organization of skeletal muscle? </vt:lpstr>
      <vt:lpstr>Which is the correct structural organization of skeletal muscle? </vt:lpstr>
      <vt:lpstr>In the cross-bridge formation cycle between actin and myosin, what is the result of ATP  hydrolysis? </vt:lpstr>
      <vt:lpstr>In the cross-bridge formation cycle between actin and myosin, what is the result of ATP  hydrolysis? </vt:lpstr>
      <vt:lpstr>What is the difference between unfused and complete tetanus? </vt:lpstr>
      <vt:lpstr>What is the difference between unfused and complete tetanus? </vt:lpstr>
      <vt:lpstr>Muscle Structure</vt:lpstr>
      <vt:lpstr>Muscle Structure</vt:lpstr>
      <vt:lpstr>Thin Myofilament</vt:lpstr>
      <vt:lpstr>Thick Myofilament</vt:lpstr>
      <vt:lpstr>The Sarcomere</vt:lpstr>
      <vt:lpstr>The Sliding-Filament Theory</vt:lpstr>
      <vt:lpstr>The Neuromuscular Junction and Sarcomere</vt:lpstr>
      <vt:lpstr>Muscle twitch</vt:lpstr>
      <vt:lpstr>Grading of muscle contraction</vt:lpstr>
      <vt:lpstr>Tetanus</vt:lpstr>
      <vt:lpstr>Cardiovascular 20-22 Questions on exam</vt:lpstr>
      <vt:lpstr>Which of the following pairings is NOT correct?</vt:lpstr>
      <vt:lpstr>Which of the following pairings is NOT correct?</vt:lpstr>
      <vt:lpstr>The _______ supply blood to the heart muscle itself.</vt:lpstr>
      <vt:lpstr>The _______ supply blood to the heart muscle itself.</vt:lpstr>
      <vt:lpstr>Blood volume distribution</vt:lpstr>
      <vt:lpstr>Heart Flow</vt:lpstr>
      <vt:lpstr>Which of the following is the correct sequence for the spread of cardiac action potentials?</vt:lpstr>
      <vt:lpstr>Which of the following is the correct sequence for the spread of cardiac action potentials?</vt:lpstr>
      <vt:lpstr>Signal Flow</vt:lpstr>
      <vt:lpstr>SA Node Action potential</vt:lpstr>
      <vt:lpstr>Compare/Contrast – Action Potentials</vt:lpstr>
      <vt:lpstr>Which of the following is INCORRECT regarding diastole (filling of the heart)?</vt:lpstr>
      <vt:lpstr>Which of the following is INCORRECT regarding diastole (filling of the heart)?</vt:lpstr>
      <vt:lpstr>Cardiac Cycle</vt:lpstr>
      <vt:lpstr>Cardiac Cycle</vt:lpstr>
      <vt:lpstr>Heart Rate (HR)</vt:lpstr>
      <vt:lpstr>Stroke Volume = EDV - ESV</vt:lpstr>
      <vt:lpstr>Cardiac output can be determined by which of the following formulas?</vt:lpstr>
      <vt:lpstr>Cardiac output can be determined by which of the following formulas?</vt:lpstr>
      <vt:lpstr>Cardiac Output (CO)</vt:lpstr>
      <vt:lpstr>Overall Control of SV by ANS</vt:lpstr>
      <vt:lpstr>Stroke Volume</vt:lpstr>
      <vt:lpstr>Stroke Volume and Preload</vt:lpstr>
      <vt:lpstr>PNS Effect on HR</vt:lpstr>
      <vt:lpstr>SNS Effect on HR</vt:lpstr>
      <vt:lpstr>Which graph represents sympathetic influence on heart rate (in both cases the light grey line is under resting conditions)?</vt:lpstr>
      <vt:lpstr>Which graph represents sympathetic influence on heart rate (in both cases the light grey line is under resting conditions)?</vt:lpstr>
      <vt:lpstr>Summary of ANS Control of Heart Rate</vt:lpstr>
      <vt:lpstr>Frank-Starling Law</vt:lpstr>
      <vt:lpstr>Frank-Starling Law and Venous Return</vt:lpstr>
      <vt:lpstr>Frank-Starling Law and Venous Return</vt:lpstr>
      <vt:lpstr>The aortic semilunar valve prevents blood from returning to the _____.</vt:lpstr>
      <vt:lpstr>The aortic semilunar valve prevents blood from returning to the _____.</vt:lpstr>
      <vt:lpstr>Blood Vessels</vt:lpstr>
      <vt:lpstr>Vessel Constriction and Blood Flow</vt:lpstr>
      <vt:lpstr>Relationship Between Pressure, Flow and Resistance (Page 232)</vt:lpstr>
      <vt:lpstr>Relationship Between Pressure, Flow and Resistance</vt:lpstr>
      <vt:lpstr>Defining terms</vt:lpstr>
      <vt:lpstr>Overall blood flow does not change</vt:lpstr>
      <vt:lpstr>Arteries and Veins</vt:lpstr>
      <vt:lpstr>Aorta and Large Arteries</vt:lpstr>
      <vt:lpstr>Arterioles</vt:lpstr>
      <vt:lpstr>Capillaries</vt:lpstr>
      <vt:lpstr>Veins</vt:lpstr>
      <vt:lpstr>At the arteriolar end of a capillary, __________ pushes fluid into the capillary:</vt:lpstr>
      <vt:lpstr>At the arteriolar end of a capillary, __________ pushes fluid into the capillary:</vt:lpstr>
      <vt:lpstr>Starling Forces</vt:lpstr>
      <vt:lpstr>Exchange In Capillaries</vt:lpstr>
      <vt:lpstr>Capillary Hydrostatic Pressure (Pc)</vt:lpstr>
      <vt:lpstr>Interstitial Fluid Hydrostatic Pressure (PIF)</vt:lpstr>
      <vt:lpstr>Interstitial Osmotic Pressure (πIF)</vt:lpstr>
      <vt:lpstr>Plasma Osmotic Pressure (πP)</vt:lpstr>
      <vt:lpstr>Balance of Starling Forces</vt:lpstr>
      <vt:lpstr>PC = 10, PIF = 1, πIF = 5, πC = 28</vt:lpstr>
      <vt:lpstr>Local Intrinsic Mechanisms: Myogenic Theory</vt:lpstr>
      <vt:lpstr>Local Intrinsic Mechanisms: Metabolic Theory</vt:lpstr>
      <vt:lpstr>Humoral Mechanisms</vt:lpstr>
      <vt:lpstr>Humoral Mechanisms</vt:lpstr>
      <vt:lpstr>Neural Control Mechanisms</vt:lpstr>
      <vt:lpstr>Baroreceptor Reflex</vt:lpstr>
      <vt:lpstr>Baroreceptor Reflex</vt:lpstr>
      <vt:lpstr>Baroreceptor Reflex</vt:lpstr>
      <vt:lpstr>Baroreceptor Reflex</vt:lpstr>
      <vt:lpstr>Equations to know</vt:lpstr>
      <vt:lpstr>What Questions Do You Have?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Greydon Gilmore</dc:creator>
  <cp:lastModifiedBy>Greydon Gilmore</cp:lastModifiedBy>
  <cp:revision>93</cp:revision>
  <dcterms:created xsi:type="dcterms:W3CDTF">2017-12-10T19:18:50Z</dcterms:created>
  <dcterms:modified xsi:type="dcterms:W3CDTF">2019-12-18T01:08:37Z</dcterms:modified>
</cp:coreProperties>
</file>